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ags/tag15.xml" ContentType="application/vnd.openxmlformats-officedocument.presentationml.tags+xml"/>
  <Override PartName="/ppt/notesSlides/notesSlide1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4"/>
    <p:sldMasterId id="2147483669" r:id="rId5"/>
  </p:sldMasterIdLst>
  <p:notesMasterIdLst>
    <p:notesMasterId r:id="rId189"/>
  </p:notesMasterIdLst>
  <p:sldIdLst>
    <p:sldId id="257" r:id="rId6"/>
    <p:sldId id="1377" r:id="rId7"/>
    <p:sldId id="1013" r:id="rId8"/>
    <p:sldId id="1403" r:id="rId9"/>
    <p:sldId id="260" r:id="rId10"/>
    <p:sldId id="301" r:id="rId11"/>
    <p:sldId id="516"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1306" r:id="rId27"/>
    <p:sldId id="893" r:id="rId28"/>
    <p:sldId id="894" r:id="rId29"/>
    <p:sldId id="895" r:id="rId30"/>
    <p:sldId id="896" r:id="rId31"/>
    <p:sldId id="900" r:id="rId32"/>
    <p:sldId id="901" r:id="rId33"/>
    <p:sldId id="1304" r:id="rId34"/>
    <p:sldId id="903" r:id="rId35"/>
    <p:sldId id="904" r:id="rId36"/>
    <p:sldId id="905" r:id="rId37"/>
    <p:sldId id="906" r:id="rId38"/>
    <p:sldId id="907" r:id="rId39"/>
    <p:sldId id="908" r:id="rId40"/>
    <p:sldId id="909" r:id="rId41"/>
    <p:sldId id="910" r:id="rId42"/>
    <p:sldId id="911" r:id="rId43"/>
    <p:sldId id="912" r:id="rId44"/>
    <p:sldId id="913" r:id="rId45"/>
    <p:sldId id="914" r:id="rId46"/>
    <p:sldId id="1307" r:id="rId47"/>
    <p:sldId id="341" r:id="rId48"/>
    <p:sldId id="916" r:id="rId49"/>
    <p:sldId id="917" r:id="rId50"/>
    <p:sldId id="918" r:id="rId51"/>
    <p:sldId id="487" r:id="rId52"/>
    <p:sldId id="919" r:id="rId53"/>
    <p:sldId id="920" r:id="rId54"/>
    <p:sldId id="921" r:id="rId55"/>
    <p:sldId id="922" r:id="rId56"/>
    <p:sldId id="923" r:id="rId57"/>
    <p:sldId id="517" r:id="rId58"/>
    <p:sldId id="519" r:id="rId59"/>
    <p:sldId id="521" r:id="rId60"/>
    <p:sldId id="522" r:id="rId61"/>
    <p:sldId id="523" r:id="rId62"/>
    <p:sldId id="524" r:id="rId63"/>
    <p:sldId id="525" r:id="rId64"/>
    <p:sldId id="925" r:id="rId65"/>
    <p:sldId id="529" r:id="rId66"/>
    <p:sldId id="927" r:id="rId67"/>
    <p:sldId id="928" r:id="rId68"/>
    <p:sldId id="924" r:id="rId69"/>
    <p:sldId id="929" r:id="rId70"/>
    <p:sldId id="930" r:id="rId71"/>
    <p:sldId id="931" r:id="rId72"/>
    <p:sldId id="932" r:id="rId73"/>
    <p:sldId id="933" r:id="rId74"/>
    <p:sldId id="934" r:id="rId75"/>
    <p:sldId id="936" r:id="rId76"/>
    <p:sldId id="935" r:id="rId77"/>
    <p:sldId id="368" r:id="rId78"/>
    <p:sldId id="937" r:id="rId79"/>
    <p:sldId id="938" r:id="rId80"/>
    <p:sldId id="939" r:id="rId81"/>
    <p:sldId id="940" r:id="rId82"/>
    <p:sldId id="941" r:id="rId83"/>
    <p:sldId id="942" r:id="rId84"/>
    <p:sldId id="944" r:id="rId85"/>
    <p:sldId id="945" r:id="rId86"/>
    <p:sldId id="946" r:id="rId87"/>
    <p:sldId id="375" r:id="rId88"/>
    <p:sldId id="376" r:id="rId89"/>
    <p:sldId id="377" r:id="rId90"/>
    <p:sldId id="374" r:id="rId91"/>
    <p:sldId id="1309" r:id="rId92"/>
    <p:sldId id="379" r:id="rId93"/>
    <p:sldId id="380" r:id="rId94"/>
    <p:sldId id="381" r:id="rId95"/>
    <p:sldId id="383" r:id="rId96"/>
    <p:sldId id="385" r:id="rId97"/>
    <p:sldId id="386" r:id="rId98"/>
    <p:sldId id="1168" r:id="rId99"/>
    <p:sldId id="388" r:id="rId100"/>
    <p:sldId id="1172" r:id="rId101"/>
    <p:sldId id="1171" r:id="rId102"/>
    <p:sldId id="1176" r:id="rId103"/>
    <p:sldId id="1174" r:id="rId104"/>
    <p:sldId id="1175" r:id="rId105"/>
    <p:sldId id="1177" r:id="rId106"/>
    <p:sldId id="1178" r:id="rId107"/>
    <p:sldId id="402" r:id="rId108"/>
    <p:sldId id="1179" r:id="rId109"/>
    <p:sldId id="403" r:id="rId110"/>
    <p:sldId id="1207" r:id="rId111"/>
    <p:sldId id="1209" r:id="rId112"/>
    <p:sldId id="1210" r:id="rId113"/>
    <p:sldId id="1211" r:id="rId114"/>
    <p:sldId id="1212" r:id="rId115"/>
    <p:sldId id="1215" r:id="rId116"/>
    <p:sldId id="1216" r:id="rId117"/>
    <p:sldId id="1217" r:id="rId118"/>
    <p:sldId id="1218" r:id="rId119"/>
    <p:sldId id="1219" r:id="rId120"/>
    <p:sldId id="1220" r:id="rId121"/>
    <p:sldId id="1221" r:id="rId122"/>
    <p:sldId id="1222" r:id="rId123"/>
    <p:sldId id="1224" r:id="rId124"/>
    <p:sldId id="495" r:id="rId125"/>
    <p:sldId id="1310" r:id="rId126"/>
    <p:sldId id="1181" r:id="rId127"/>
    <p:sldId id="1182" r:id="rId128"/>
    <p:sldId id="1311" r:id="rId129"/>
    <p:sldId id="1302" r:id="rId130"/>
    <p:sldId id="1312" r:id="rId131"/>
    <p:sldId id="1313" r:id="rId132"/>
    <p:sldId id="1075" r:id="rId133"/>
    <p:sldId id="1076" r:id="rId134"/>
    <p:sldId id="1077" r:id="rId135"/>
    <p:sldId id="1078" r:id="rId136"/>
    <p:sldId id="1079" r:id="rId137"/>
    <p:sldId id="1080" r:id="rId138"/>
    <p:sldId id="1081" r:id="rId139"/>
    <p:sldId id="1082" r:id="rId140"/>
    <p:sldId id="1083" r:id="rId141"/>
    <p:sldId id="564" r:id="rId142"/>
    <p:sldId id="565" r:id="rId143"/>
    <p:sldId id="566" r:id="rId144"/>
    <p:sldId id="568" r:id="rId145"/>
    <p:sldId id="569" r:id="rId146"/>
    <p:sldId id="570" r:id="rId147"/>
    <p:sldId id="571" r:id="rId148"/>
    <p:sldId id="572" r:id="rId149"/>
    <p:sldId id="573" r:id="rId150"/>
    <p:sldId id="574" r:id="rId151"/>
    <p:sldId id="575" r:id="rId152"/>
    <p:sldId id="576" r:id="rId153"/>
    <p:sldId id="577" r:id="rId154"/>
    <p:sldId id="578" r:id="rId155"/>
    <p:sldId id="579" r:id="rId156"/>
    <p:sldId id="580" r:id="rId157"/>
    <p:sldId id="581" r:id="rId158"/>
    <p:sldId id="582" r:id="rId159"/>
    <p:sldId id="1404" r:id="rId160"/>
    <p:sldId id="584" r:id="rId161"/>
    <p:sldId id="585" r:id="rId162"/>
    <p:sldId id="586" r:id="rId163"/>
    <p:sldId id="587" r:id="rId164"/>
    <p:sldId id="588" r:id="rId165"/>
    <p:sldId id="589" r:id="rId166"/>
    <p:sldId id="590" r:id="rId167"/>
    <p:sldId id="591" r:id="rId168"/>
    <p:sldId id="592" r:id="rId169"/>
    <p:sldId id="593" r:id="rId170"/>
    <p:sldId id="594" r:id="rId171"/>
    <p:sldId id="595" r:id="rId172"/>
    <p:sldId id="596" r:id="rId173"/>
    <p:sldId id="597" r:id="rId174"/>
    <p:sldId id="598" r:id="rId175"/>
    <p:sldId id="599" r:id="rId176"/>
    <p:sldId id="600" r:id="rId177"/>
    <p:sldId id="601" r:id="rId178"/>
    <p:sldId id="602" r:id="rId179"/>
    <p:sldId id="604" r:id="rId180"/>
    <p:sldId id="605" r:id="rId181"/>
    <p:sldId id="606" r:id="rId182"/>
    <p:sldId id="607" r:id="rId183"/>
    <p:sldId id="608" r:id="rId184"/>
    <p:sldId id="609" r:id="rId185"/>
    <p:sldId id="610" r:id="rId186"/>
    <p:sldId id="481" r:id="rId187"/>
    <p:sldId id="1015" r:id="rId188"/>
  </p:sldIdLst>
  <p:sldSz cx="9144000" cy="6858000" type="screen4x3"/>
  <p:notesSz cx="7315200" cy="9601200"/>
  <p:custDataLst>
    <p:tags r:id="rId1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Powers" initials="VP" lastIdx="2" clrIdx="0">
    <p:extLst>
      <p:ext uri="{19B8F6BF-5375-455C-9EA6-DF929625EA0E}">
        <p15:presenceInfo xmlns:p15="http://schemas.microsoft.com/office/powerpoint/2012/main" userId="S::powers@nfsa.org::54ecf966-ae52-4429-8afe-83267165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C767E"/>
    <a:srgbClr val="760527"/>
    <a:srgbClr val="939CA3"/>
    <a:srgbClr val="CC2229"/>
    <a:srgbClr val="1557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B3000-20C4-44E6-B3C0-66E10E84ABED}" v="24" dt="2021-10-12T19:19:04.540"/>
    <p1510:client id="{2327E4CB-5F0B-5DFB-CBE1-A225B3601364}" v="5" dt="2022-02-24T18:57:01.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76884" autoAdjust="0"/>
  </p:normalViewPr>
  <p:slideViewPr>
    <p:cSldViewPr snapToGrid="0">
      <p:cViewPr varScale="1">
        <p:scale>
          <a:sx n="56" d="100"/>
          <a:sy n="56" d="100"/>
        </p:scale>
        <p:origin x="1728" y="6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commentAuthors" Target="commentAuthor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presProps" Target="pres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viewProps" Target="viewProp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tableStyles" Target="tableStyles.xml"/><Relationship Id="rId190"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microsoft.com/office/2015/10/relationships/revisionInfo" Target="revisionInfo.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dLbls>
            <c:dLbl>
              <c:idx val="1"/>
              <c:tx>
                <c:rich>
                  <a:bodyPr/>
                  <a:lstStyle/>
                  <a:p>
                    <a:r>
                      <a:rPr lang="en-US" dirty="0"/>
                      <a:t>30%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61A-47CB-BBA5-D6150ECDB4B1}"/>
                </c:ext>
              </c:extLst>
            </c:dLbl>
            <c:dLbl>
              <c:idx val="2"/>
              <c:layout>
                <c:manualLayout>
                  <c:x val="0.13499572414752625"/>
                  <c:y val="-6.2289068262293967E-2"/>
                </c:manualLayout>
              </c:layout>
              <c:tx>
                <c:rich>
                  <a:bodyPr/>
                  <a:lstStyle/>
                  <a:p>
                    <a:r>
                      <a:rPr lang="en-US"/>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361-4CB1-B835-896B8FFA1563}"/>
                </c:ext>
              </c:extLst>
            </c:dLbl>
            <c:dLbl>
              <c:idx val="3"/>
              <c:layout>
                <c:manualLayout>
                  <c:x val="3.7978911231177387E-2"/>
                  <c:y val="-1.15600242565013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1A-47CB-BBA5-D6150ECDB4B1}"/>
                </c:ext>
              </c:extLst>
            </c:dLbl>
            <c:dLbl>
              <c:idx val="4"/>
              <c:layout>
                <c:manualLayout>
                  <c:x val="-4.7449668070039232E-2"/>
                  <c:y val="9.6969971165312377E-2"/>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61A-47CB-BBA5-D6150ECDB4B1}"/>
                </c:ext>
              </c:extLst>
            </c:dLbl>
            <c:dLbl>
              <c:idx val="5"/>
              <c:tx>
                <c:rich>
                  <a:bodyPr/>
                  <a:lstStyle/>
                  <a:p>
                    <a:r>
                      <a:rPr lang="en-US"/>
                      <a:t>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61A-47CB-BBA5-D6150ECDB4B1}"/>
                </c:ext>
              </c:extLst>
            </c:dLbl>
            <c:spPr>
              <a:solidFill>
                <a:schemeClr val="bg1"/>
              </a:solid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Water did not reach the fire</c:v>
                </c:pt>
                <c:pt idx="1">
                  <c:v>Not enough water discharged</c:v>
                </c:pt>
                <c:pt idx="2">
                  <c:v>Damaged Component</c:v>
                </c:pt>
                <c:pt idx="3">
                  <c:v>Manual Intervention</c:v>
                </c:pt>
                <c:pt idx="4">
                  <c:v>Lack of Maintenance</c:v>
                </c:pt>
                <c:pt idx="5">
                  <c:v>Inappropriate System</c:v>
                </c:pt>
              </c:strCache>
            </c:strRef>
          </c:cat>
          <c:val>
            <c:numRef>
              <c:f>Sheet1!$B$2:$B$7</c:f>
              <c:numCache>
                <c:formatCode>0%</c:formatCode>
                <c:ptCount val="6"/>
                <c:pt idx="0">
                  <c:v>0.51</c:v>
                </c:pt>
                <c:pt idx="1">
                  <c:v>0.3</c:v>
                </c:pt>
                <c:pt idx="2">
                  <c:v>0.06</c:v>
                </c:pt>
                <c:pt idx="3">
                  <c:v>0.03</c:v>
                </c:pt>
                <c:pt idx="4">
                  <c:v>0.04</c:v>
                </c:pt>
                <c:pt idx="5">
                  <c:v>0.06</c:v>
                </c:pt>
              </c:numCache>
            </c:numRef>
          </c:val>
          <c:extLst>
            <c:ext xmlns:c16="http://schemas.microsoft.com/office/drawing/2014/chart" uri="{C3380CC4-5D6E-409C-BE32-E72D297353CC}">
              <c16:uniqueId val="{00000000-D615-4C5D-A3A3-930BE9655888}"/>
            </c:ext>
          </c:extLst>
        </c:ser>
        <c:dLbls>
          <c:showLegendKey val="0"/>
          <c:showVal val="0"/>
          <c:showCatName val="0"/>
          <c:showSerName val="0"/>
          <c:showPercent val="0"/>
          <c:showBubbleSize val="0"/>
          <c:showLeaderLines val="1"/>
        </c:dLbls>
      </c:pie3DChart>
    </c:plotArea>
    <c:legend>
      <c:legendPos val="r"/>
      <c:legendEntry>
        <c:idx val="0"/>
        <c:txPr>
          <a:bodyPr/>
          <a:lstStyle/>
          <a:p>
            <a:pPr>
              <a:defRPr sz="2000"/>
            </a:pPr>
            <a:endParaRPr lang="en-US"/>
          </a:p>
        </c:txPr>
      </c:legendEntry>
      <c:legendEntry>
        <c:idx val="1"/>
        <c:txPr>
          <a:bodyPr/>
          <a:lstStyle/>
          <a:p>
            <a:pPr>
              <a:defRPr sz="2000"/>
            </a:pPr>
            <a:endParaRPr lang="en-US"/>
          </a:p>
        </c:txPr>
      </c:legendEntry>
      <c:legendEntry>
        <c:idx val="2"/>
        <c:txPr>
          <a:bodyPr/>
          <a:lstStyle/>
          <a:p>
            <a:pPr>
              <a:defRPr sz="2000"/>
            </a:pPr>
            <a:endParaRPr lang="en-US"/>
          </a:p>
        </c:txPr>
      </c:legendEntry>
      <c:legendEntry>
        <c:idx val="3"/>
        <c:txPr>
          <a:bodyPr/>
          <a:lstStyle/>
          <a:p>
            <a:pPr>
              <a:defRPr sz="2000"/>
            </a:pPr>
            <a:endParaRPr lang="en-US"/>
          </a:p>
        </c:txPr>
      </c:legendEntry>
      <c:legendEntry>
        <c:idx val="4"/>
        <c:txPr>
          <a:bodyPr/>
          <a:lstStyle/>
          <a:p>
            <a:pPr>
              <a:defRPr sz="2000"/>
            </a:pPr>
            <a:endParaRPr lang="en-US"/>
          </a:p>
        </c:txPr>
      </c:legendEntry>
      <c:legendEntry>
        <c:idx val="5"/>
        <c:txPr>
          <a:bodyPr/>
          <a:lstStyle/>
          <a:p>
            <a:pPr>
              <a:defRPr sz="2000"/>
            </a:pPr>
            <a:endParaRPr lang="en-US"/>
          </a:p>
        </c:txPr>
      </c:legendEntry>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dLbls>
            <c:dLbl>
              <c:idx val="0"/>
              <c:layout>
                <c:manualLayout>
                  <c:x val="-0.13803474110485422"/>
                  <c:y val="-0.10341109331301644"/>
                </c:manualLayout>
              </c:layout>
              <c:tx>
                <c:rich>
                  <a:bodyPr/>
                  <a:lstStyle/>
                  <a:p>
                    <a:r>
                      <a:rPr lang="en-US" dirty="0"/>
                      <a:t>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384-4CC0-BF0A-75638B9BFEBF}"/>
                </c:ext>
              </c:extLst>
            </c:dLbl>
            <c:dLbl>
              <c:idx val="1"/>
              <c:tx>
                <c:rich>
                  <a:bodyPr/>
                  <a:lstStyle/>
                  <a:p>
                    <a:r>
                      <a:rPr lang="en-US"/>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AD9-4626-8C54-B1F41F5398AB}"/>
                </c:ext>
              </c:extLst>
            </c:dLbl>
            <c:dLbl>
              <c:idx val="2"/>
              <c:layout>
                <c:manualLayout>
                  <c:x val="8.942729394169513E-2"/>
                  <c:y val="2.5772890067101938E-2"/>
                </c:manualLayout>
              </c:layout>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AB8-4BEE-AC33-305BD48A43F1}"/>
                </c:ext>
              </c:extLst>
            </c:dLbl>
            <c:dLbl>
              <c:idx val="3"/>
              <c:layout>
                <c:manualLayout>
                  <c:x val="5.4368882614150578E-2"/>
                  <c:y val="5.2046832927932288E-2"/>
                </c:manualLayout>
              </c:layout>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AB8-4BEE-AC33-305BD48A43F1}"/>
                </c:ext>
              </c:extLst>
            </c:dLbl>
            <c:dLbl>
              <c:idx val="4"/>
              <c:layout>
                <c:manualLayout>
                  <c:x val="2.6760253953912964E-2"/>
                  <c:y val="7.8883237213213886E-2"/>
                </c:manualLayout>
              </c:layout>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AB8-4BEE-AC33-305BD48A43F1}"/>
                </c:ext>
              </c:extLst>
            </c:dLbl>
            <c:spPr>
              <a:solidFill>
                <a:schemeClr val="bg1"/>
              </a:solid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System Shut Off</c:v>
                </c:pt>
                <c:pt idx="1">
                  <c:v>Manual Interventioin</c:v>
                </c:pt>
                <c:pt idx="2">
                  <c:v>Damaged Component</c:v>
                </c:pt>
                <c:pt idx="3">
                  <c:v>Lack of Maintenance</c:v>
                </c:pt>
                <c:pt idx="4">
                  <c:v>Inappropriate System for Fire</c:v>
                </c:pt>
              </c:strCache>
            </c:strRef>
          </c:cat>
          <c:val>
            <c:numRef>
              <c:f>Sheet1!$B$2:$B$6</c:f>
              <c:numCache>
                <c:formatCode>0%</c:formatCode>
                <c:ptCount val="5"/>
                <c:pt idx="0">
                  <c:v>0.59</c:v>
                </c:pt>
                <c:pt idx="1">
                  <c:v>0.17</c:v>
                </c:pt>
                <c:pt idx="2">
                  <c:v>7.0000000000000007E-2</c:v>
                </c:pt>
                <c:pt idx="3">
                  <c:v>0.1</c:v>
                </c:pt>
                <c:pt idx="4">
                  <c:v>0.05</c:v>
                </c:pt>
              </c:numCache>
            </c:numRef>
          </c:val>
          <c:extLst>
            <c:ext xmlns:c16="http://schemas.microsoft.com/office/drawing/2014/chart" uri="{C3380CC4-5D6E-409C-BE32-E72D297353CC}">
              <c16:uniqueId val="{00000001-7384-4CC0-BF0A-75638B9BFEBF}"/>
            </c:ext>
          </c:extLst>
        </c:ser>
        <c:dLbls>
          <c:showLegendKey val="0"/>
          <c:showVal val="0"/>
          <c:showCatName val="0"/>
          <c:showSerName val="0"/>
          <c:showPercent val="0"/>
          <c:showBubbleSize val="0"/>
          <c:showLeaderLines val="1"/>
        </c:dLbls>
      </c:pie3DChart>
    </c:plotArea>
    <c:legend>
      <c:legendPos val="r"/>
      <c:layout>
        <c:manualLayout>
          <c:xMode val="edge"/>
          <c:yMode val="edge"/>
          <c:x val="0.63708609213679324"/>
          <c:y val="0.18965280722825259"/>
          <c:w val="0.32757432792932073"/>
          <c:h val="0.65445155327406879"/>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D49D3-5804-491C-9370-E40BA2912EAB}"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06589F96-F435-48D7-8EDD-5427FE003F94}">
      <dgm:prSet/>
      <dgm:spPr/>
      <dgm:t>
        <a:bodyPr/>
        <a:lstStyle/>
        <a:p>
          <a:r>
            <a:rPr lang="en-US"/>
            <a:t>Daily frequency- </a:t>
          </a:r>
          <a:r>
            <a:rPr lang="en-US" b="0"/>
            <a:t>occurring every day</a:t>
          </a:r>
          <a:endParaRPr lang="en-US"/>
        </a:p>
      </dgm:t>
    </dgm:pt>
    <dgm:pt modelId="{60C1C582-9343-45BD-9CD9-7C19CBF3278A}" type="parTrans" cxnId="{1AA23AAE-1A27-4C33-8D5D-ABCAEC13260C}">
      <dgm:prSet/>
      <dgm:spPr/>
      <dgm:t>
        <a:bodyPr/>
        <a:lstStyle/>
        <a:p>
          <a:endParaRPr lang="en-US"/>
        </a:p>
      </dgm:t>
    </dgm:pt>
    <dgm:pt modelId="{F9253FEF-C877-4FB4-A725-14527D24A949}" type="sibTrans" cxnId="{1AA23AAE-1A27-4C33-8D5D-ABCAEC13260C}">
      <dgm:prSet/>
      <dgm:spPr/>
      <dgm:t>
        <a:bodyPr/>
        <a:lstStyle/>
        <a:p>
          <a:endParaRPr lang="en-US"/>
        </a:p>
      </dgm:t>
    </dgm:pt>
    <dgm:pt modelId="{6FB86350-A4A1-446B-B56A-3AEB3DA2958D}">
      <dgm:prSet/>
      <dgm:spPr/>
      <dgm:t>
        <a:bodyPr/>
        <a:lstStyle/>
        <a:p>
          <a:r>
            <a:rPr lang="en-US"/>
            <a:t>Weekly Frequency - </a:t>
          </a:r>
          <a:r>
            <a:rPr lang="en-US" b="0"/>
            <a:t>once per calendar week.</a:t>
          </a:r>
          <a:endParaRPr lang="en-US"/>
        </a:p>
      </dgm:t>
    </dgm:pt>
    <dgm:pt modelId="{1A0F897A-3C03-49F1-8BA5-B7E262BC2B20}" type="parTrans" cxnId="{DFA870FD-A169-45C5-A4B8-7348AEB19E0C}">
      <dgm:prSet/>
      <dgm:spPr/>
      <dgm:t>
        <a:bodyPr/>
        <a:lstStyle/>
        <a:p>
          <a:endParaRPr lang="en-US"/>
        </a:p>
      </dgm:t>
    </dgm:pt>
    <dgm:pt modelId="{AEB261C8-9026-4A57-BF93-6F1401034AFB}" type="sibTrans" cxnId="{DFA870FD-A169-45C5-A4B8-7348AEB19E0C}">
      <dgm:prSet/>
      <dgm:spPr/>
      <dgm:t>
        <a:bodyPr/>
        <a:lstStyle/>
        <a:p>
          <a:endParaRPr lang="en-US"/>
        </a:p>
      </dgm:t>
    </dgm:pt>
    <dgm:pt modelId="{1B8C66F3-0A4A-429B-AA29-5C7E7A2441F1}">
      <dgm:prSet/>
      <dgm:spPr/>
      <dgm:t>
        <a:bodyPr/>
        <a:lstStyle/>
        <a:p>
          <a:r>
            <a:rPr lang="en-US"/>
            <a:t>Monthly Frequency - </a:t>
          </a:r>
          <a:r>
            <a:rPr lang="en-US" b="0"/>
            <a:t>once per calendar month.</a:t>
          </a:r>
          <a:endParaRPr lang="en-US"/>
        </a:p>
      </dgm:t>
    </dgm:pt>
    <dgm:pt modelId="{58D47041-B829-4447-8DD9-CBB0CF4F79AE}" type="parTrans" cxnId="{D9DF4B80-6616-4015-9949-7585DA52A75B}">
      <dgm:prSet/>
      <dgm:spPr/>
      <dgm:t>
        <a:bodyPr/>
        <a:lstStyle/>
        <a:p>
          <a:endParaRPr lang="en-US"/>
        </a:p>
      </dgm:t>
    </dgm:pt>
    <dgm:pt modelId="{8F214D03-3715-45FC-8232-4D0282CB743F}" type="sibTrans" cxnId="{D9DF4B80-6616-4015-9949-7585DA52A75B}">
      <dgm:prSet/>
      <dgm:spPr/>
      <dgm:t>
        <a:bodyPr/>
        <a:lstStyle/>
        <a:p>
          <a:endParaRPr lang="en-US"/>
        </a:p>
      </dgm:t>
    </dgm:pt>
    <dgm:pt modelId="{C63BA1FD-DB41-4614-97F3-A329C7036F79}">
      <dgm:prSet/>
      <dgm:spPr/>
      <dgm:t>
        <a:bodyPr/>
        <a:lstStyle/>
        <a:p>
          <a:r>
            <a:rPr lang="en-US"/>
            <a:t>Quarterly Frequency - </a:t>
          </a:r>
          <a:r>
            <a:rPr lang="en-US" b="0"/>
            <a:t>four times per year with a minimum of 2 months, maximum of 4 months.</a:t>
          </a:r>
          <a:endParaRPr lang="en-US"/>
        </a:p>
      </dgm:t>
    </dgm:pt>
    <dgm:pt modelId="{C8A2C943-94E6-421F-B75A-EA35B25E5DE8}" type="parTrans" cxnId="{F72FA100-2056-4FFF-AE9A-28760EE67CB1}">
      <dgm:prSet/>
      <dgm:spPr/>
      <dgm:t>
        <a:bodyPr/>
        <a:lstStyle/>
        <a:p>
          <a:endParaRPr lang="en-US"/>
        </a:p>
      </dgm:t>
    </dgm:pt>
    <dgm:pt modelId="{A44399A7-BAC5-4DF8-86E5-AEEF4C0244F1}" type="sibTrans" cxnId="{F72FA100-2056-4FFF-AE9A-28760EE67CB1}">
      <dgm:prSet/>
      <dgm:spPr/>
      <dgm:t>
        <a:bodyPr/>
        <a:lstStyle/>
        <a:p>
          <a:endParaRPr lang="en-US"/>
        </a:p>
      </dgm:t>
    </dgm:pt>
    <dgm:pt modelId="{25D0590E-D53F-4AE6-B159-FC86C29F0D63}">
      <dgm:prSet/>
      <dgm:spPr/>
      <dgm:t>
        <a:bodyPr/>
        <a:lstStyle/>
        <a:p>
          <a:r>
            <a:rPr lang="en-US"/>
            <a:t>Semiannual Frequency - </a:t>
          </a:r>
          <a:r>
            <a:rPr lang="en-US" b="0"/>
            <a:t>twice per year with a minimum of 4 months, maximum of 8 months.</a:t>
          </a:r>
          <a:endParaRPr lang="en-US"/>
        </a:p>
      </dgm:t>
    </dgm:pt>
    <dgm:pt modelId="{BE38256B-1AFA-4C7F-B7AF-7647ED1FD598}" type="parTrans" cxnId="{912714BA-F3DE-4794-B2E3-72599AF2CBB3}">
      <dgm:prSet/>
      <dgm:spPr/>
      <dgm:t>
        <a:bodyPr/>
        <a:lstStyle/>
        <a:p>
          <a:endParaRPr lang="en-US"/>
        </a:p>
      </dgm:t>
    </dgm:pt>
    <dgm:pt modelId="{D01CCFA5-55F5-4A5D-AE4E-4A9FE7667663}" type="sibTrans" cxnId="{912714BA-F3DE-4794-B2E3-72599AF2CBB3}">
      <dgm:prSet/>
      <dgm:spPr/>
      <dgm:t>
        <a:bodyPr/>
        <a:lstStyle/>
        <a:p>
          <a:endParaRPr lang="en-US"/>
        </a:p>
      </dgm:t>
    </dgm:pt>
    <dgm:pt modelId="{67FBFB62-8A5A-46C5-AC2D-AD9F84ADB033}" type="pres">
      <dgm:prSet presAssocID="{794D49D3-5804-491C-9370-E40BA2912EAB}" presName="linear" presStyleCnt="0">
        <dgm:presLayoutVars>
          <dgm:animLvl val="lvl"/>
          <dgm:resizeHandles val="exact"/>
        </dgm:presLayoutVars>
      </dgm:prSet>
      <dgm:spPr/>
    </dgm:pt>
    <dgm:pt modelId="{B5713E18-75DA-49A6-AC8E-5759CE98C92B}" type="pres">
      <dgm:prSet presAssocID="{06589F96-F435-48D7-8EDD-5427FE003F94}" presName="parentText" presStyleLbl="node1" presStyleIdx="0" presStyleCnt="5">
        <dgm:presLayoutVars>
          <dgm:chMax val="0"/>
          <dgm:bulletEnabled val="1"/>
        </dgm:presLayoutVars>
      </dgm:prSet>
      <dgm:spPr/>
    </dgm:pt>
    <dgm:pt modelId="{B3E36B12-549A-4505-A21B-A1EC9520E86A}" type="pres">
      <dgm:prSet presAssocID="{F9253FEF-C877-4FB4-A725-14527D24A949}" presName="spacer" presStyleCnt="0"/>
      <dgm:spPr/>
    </dgm:pt>
    <dgm:pt modelId="{625CDF0C-DC74-4056-8664-F96D46891B06}" type="pres">
      <dgm:prSet presAssocID="{6FB86350-A4A1-446B-B56A-3AEB3DA2958D}" presName="parentText" presStyleLbl="node1" presStyleIdx="1" presStyleCnt="5">
        <dgm:presLayoutVars>
          <dgm:chMax val="0"/>
          <dgm:bulletEnabled val="1"/>
        </dgm:presLayoutVars>
      </dgm:prSet>
      <dgm:spPr/>
    </dgm:pt>
    <dgm:pt modelId="{F0AF1B18-BF7F-43DF-A966-37F1DEE4DAB4}" type="pres">
      <dgm:prSet presAssocID="{AEB261C8-9026-4A57-BF93-6F1401034AFB}" presName="spacer" presStyleCnt="0"/>
      <dgm:spPr/>
    </dgm:pt>
    <dgm:pt modelId="{18CC9876-BAE1-4ABB-9D06-252B47F869D1}" type="pres">
      <dgm:prSet presAssocID="{1B8C66F3-0A4A-429B-AA29-5C7E7A2441F1}" presName="parentText" presStyleLbl="node1" presStyleIdx="2" presStyleCnt="5">
        <dgm:presLayoutVars>
          <dgm:chMax val="0"/>
          <dgm:bulletEnabled val="1"/>
        </dgm:presLayoutVars>
      </dgm:prSet>
      <dgm:spPr/>
    </dgm:pt>
    <dgm:pt modelId="{4D0E3C63-927E-4BDF-82F9-395275A77A87}" type="pres">
      <dgm:prSet presAssocID="{8F214D03-3715-45FC-8232-4D0282CB743F}" presName="spacer" presStyleCnt="0"/>
      <dgm:spPr/>
    </dgm:pt>
    <dgm:pt modelId="{CF4B5E1C-3337-4C8D-A68A-26A6B1C428CE}" type="pres">
      <dgm:prSet presAssocID="{C63BA1FD-DB41-4614-97F3-A329C7036F79}" presName="parentText" presStyleLbl="node1" presStyleIdx="3" presStyleCnt="5">
        <dgm:presLayoutVars>
          <dgm:chMax val="0"/>
          <dgm:bulletEnabled val="1"/>
        </dgm:presLayoutVars>
      </dgm:prSet>
      <dgm:spPr/>
    </dgm:pt>
    <dgm:pt modelId="{E6286282-FFE1-4726-9876-2CF85CE8004A}" type="pres">
      <dgm:prSet presAssocID="{A44399A7-BAC5-4DF8-86E5-AEEF4C0244F1}" presName="spacer" presStyleCnt="0"/>
      <dgm:spPr/>
    </dgm:pt>
    <dgm:pt modelId="{0278BDF3-7965-4B5F-B93A-96298208EEC8}" type="pres">
      <dgm:prSet presAssocID="{25D0590E-D53F-4AE6-B159-FC86C29F0D63}" presName="parentText" presStyleLbl="node1" presStyleIdx="4" presStyleCnt="5">
        <dgm:presLayoutVars>
          <dgm:chMax val="0"/>
          <dgm:bulletEnabled val="1"/>
        </dgm:presLayoutVars>
      </dgm:prSet>
      <dgm:spPr/>
    </dgm:pt>
  </dgm:ptLst>
  <dgm:cxnLst>
    <dgm:cxn modelId="{F72FA100-2056-4FFF-AE9A-28760EE67CB1}" srcId="{794D49D3-5804-491C-9370-E40BA2912EAB}" destId="{C63BA1FD-DB41-4614-97F3-A329C7036F79}" srcOrd="3" destOrd="0" parTransId="{C8A2C943-94E6-421F-B75A-EA35B25E5DE8}" sibTransId="{A44399A7-BAC5-4DF8-86E5-AEEF4C0244F1}"/>
    <dgm:cxn modelId="{69250862-FB1D-4810-B4A7-3CB3C4BF2C99}" type="presOf" srcId="{06589F96-F435-48D7-8EDD-5427FE003F94}" destId="{B5713E18-75DA-49A6-AC8E-5759CE98C92B}" srcOrd="0" destOrd="0" presId="urn:microsoft.com/office/officeart/2005/8/layout/vList2"/>
    <dgm:cxn modelId="{664BEC69-A650-423B-BDF0-1E6249FE3C26}" type="presOf" srcId="{6FB86350-A4A1-446B-B56A-3AEB3DA2958D}" destId="{625CDF0C-DC74-4056-8664-F96D46891B06}" srcOrd="0" destOrd="0" presId="urn:microsoft.com/office/officeart/2005/8/layout/vList2"/>
    <dgm:cxn modelId="{46EA0A4D-25D4-4911-8BAA-2473416DC194}" type="presOf" srcId="{25D0590E-D53F-4AE6-B159-FC86C29F0D63}" destId="{0278BDF3-7965-4B5F-B93A-96298208EEC8}" srcOrd="0" destOrd="0" presId="urn:microsoft.com/office/officeart/2005/8/layout/vList2"/>
    <dgm:cxn modelId="{D9DF4B80-6616-4015-9949-7585DA52A75B}" srcId="{794D49D3-5804-491C-9370-E40BA2912EAB}" destId="{1B8C66F3-0A4A-429B-AA29-5C7E7A2441F1}" srcOrd="2" destOrd="0" parTransId="{58D47041-B829-4447-8DD9-CBB0CF4F79AE}" sibTransId="{8F214D03-3715-45FC-8232-4D0282CB743F}"/>
    <dgm:cxn modelId="{8F578096-19BC-498C-970F-D7F4572DFA20}" type="presOf" srcId="{C63BA1FD-DB41-4614-97F3-A329C7036F79}" destId="{CF4B5E1C-3337-4C8D-A68A-26A6B1C428CE}" srcOrd="0" destOrd="0" presId="urn:microsoft.com/office/officeart/2005/8/layout/vList2"/>
    <dgm:cxn modelId="{A498B997-DC52-4A04-B545-875CFC072C78}" type="presOf" srcId="{1B8C66F3-0A4A-429B-AA29-5C7E7A2441F1}" destId="{18CC9876-BAE1-4ABB-9D06-252B47F869D1}" srcOrd="0" destOrd="0" presId="urn:microsoft.com/office/officeart/2005/8/layout/vList2"/>
    <dgm:cxn modelId="{1AA23AAE-1A27-4C33-8D5D-ABCAEC13260C}" srcId="{794D49D3-5804-491C-9370-E40BA2912EAB}" destId="{06589F96-F435-48D7-8EDD-5427FE003F94}" srcOrd="0" destOrd="0" parTransId="{60C1C582-9343-45BD-9CD9-7C19CBF3278A}" sibTransId="{F9253FEF-C877-4FB4-A725-14527D24A949}"/>
    <dgm:cxn modelId="{912714BA-F3DE-4794-B2E3-72599AF2CBB3}" srcId="{794D49D3-5804-491C-9370-E40BA2912EAB}" destId="{25D0590E-D53F-4AE6-B159-FC86C29F0D63}" srcOrd="4" destOrd="0" parTransId="{BE38256B-1AFA-4C7F-B7AF-7647ED1FD598}" sibTransId="{D01CCFA5-55F5-4A5D-AE4E-4A9FE7667663}"/>
    <dgm:cxn modelId="{121F36F2-A436-4ACC-8C77-B16208AAAAAB}" type="presOf" srcId="{794D49D3-5804-491C-9370-E40BA2912EAB}" destId="{67FBFB62-8A5A-46C5-AC2D-AD9F84ADB033}" srcOrd="0" destOrd="0" presId="urn:microsoft.com/office/officeart/2005/8/layout/vList2"/>
    <dgm:cxn modelId="{DFA870FD-A169-45C5-A4B8-7348AEB19E0C}" srcId="{794D49D3-5804-491C-9370-E40BA2912EAB}" destId="{6FB86350-A4A1-446B-B56A-3AEB3DA2958D}" srcOrd="1" destOrd="0" parTransId="{1A0F897A-3C03-49F1-8BA5-B7E262BC2B20}" sibTransId="{AEB261C8-9026-4A57-BF93-6F1401034AFB}"/>
    <dgm:cxn modelId="{734C4015-6559-446D-8305-ACDCD8C9BD47}" type="presParOf" srcId="{67FBFB62-8A5A-46C5-AC2D-AD9F84ADB033}" destId="{B5713E18-75DA-49A6-AC8E-5759CE98C92B}" srcOrd="0" destOrd="0" presId="urn:microsoft.com/office/officeart/2005/8/layout/vList2"/>
    <dgm:cxn modelId="{85A2B0B9-9C6B-430E-A08C-CC6EFE74A3B7}" type="presParOf" srcId="{67FBFB62-8A5A-46C5-AC2D-AD9F84ADB033}" destId="{B3E36B12-549A-4505-A21B-A1EC9520E86A}" srcOrd="1" destOrd="0" presId="urn:microsoft.com/office/officeart/2005/8/layout/vList2"/>
    <dgm:cxn modelId="{FEA27080-F184-43B0-8C80-2FD197E0F76C}" type="presParOf" srcId="{67FBFB62-8A5A-46C5-AC2D-AD9F84ADB033}" destId="{625CDF0C-DC74-4056-8664-F96D46891B06}" srcOrd="2" destOrd="0" presId="urn:microsoft.com/office/officeart/2005/8/layout/vList2"/>
    <dgm:cxn modelId="{7FD60042-4B25-4CB3-BD6F-4E3CBABAEDDA}" type="presParOf" srcId="{67FBFB62-8A5A-46C5-AC2D-AD9F84ADB033}" destId="{F0AF1B18-BF7F-43DF-A966-37F1DEE4DAB4}" srcOrd="3" destOrd="0" presId="urn:microsoft.com/office/officeart/2005/8/layout/vList2"/>
    <dgm:cxn modelId="{2F97DC05-D9BB-4383-98C7-91E3C59181FF}" type="presParOf" srcId="{67FBFB62-8A5A-46C5-AC2D-AD9F84ADB033}" destId="{18CC9876-BAE1-4ABB-9D06-252B47F869D1}" srcOrd="4" destOrd="0" presId="urn:microsoft.com/office/officeart/2005/8/layout/vList2"/>
    <dgm:cxn modelId="{B500A03E-3272-43A7-AB49-5BFD69D4490F}" type="presParOf" srcId="{67FBFB62-8A5A-46C5-AC2D-AD9F84ADB033}" destId="{4D0E3C63-927E-4BDF-82F9-395275A77A87}" srcOrd="5" destOrd="0" presId="urn:microsoft.com/office/officeart/2005/8/layout/vList2"/>
    <dgm:cxn modelId="{2DEF16B2-82CE-4F83-9BD9-B1C77C83BA7D}" type="presParOf" srcId="{67FBFB62-8A5A-46C5-AC2D-AD9F84ADB033}" destId="{CF4B5E1C-3337-4C8D-A68A-26A6B1C428CE}" srcOrd="6" destOrd="0" presId="urn:microsoft.com/office/officeart/2005/8/layout/vList2"/>
    <dgm:cxn modelId="{FE487BEE-8192-4B3A-B130-0DCF931C3F6F}" type="presParOf" srcId="{67FBFB62-8A5A-46C5-AC2D-AD9F84ADB033}" destId="{E6286282-FFE1-4726-9876-2CF85CE8004A}" srcOrd="7" destOrd="0" presId="urn:microsoft.com/office/officeart/2005/8/layout/vList2"/>
    <dgm:cxn modelId="{B556FE9A-AF82-463E-8A46-2CA6F5D77417}" type="presParOf" srcId="{67FBFB62-8A5A-46C5-AC2D-AD9F84ADB033}" destId="{0278BDF3-7965-4B5F-B93A-96298208EEC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AF2DF3-35E8-4359-9990-92DB6A440365}"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29413D98-14FB-4993-ABA5-FD37B51C99C9}">
      <dgm:prSet/>
      <dgm:spPr/>
      <dgm:t>
        <a:bodyPr/>
        <a:lstStyle/>
        <a:p>
          <a:r>
            <a:rPr lang="en-US"/>
            <a:t>Stakeholders</a:t>
          </a:r>
        </a:p>
      </dgm:t>
    </dgm:pt>
    <dgm:pt modelId="{C8D3D1B6-B42B-4344-BB1D-056498F03C00}" type="parTrans" cxnId="{3D7F1914-F966-450E-A271-04CA5D3854F2}">
      <dgm:prSet/>
      <dgm:spPr/>
      <dgm:t>
        <a:bodyPr/>
        <a:lstStyle/>
        <a:p>
          <a:endParaRPr lang="en-US"/>
        </a:p>
      </dgm:t>
    </dgm:pt>
    <dgm:pt modelId="{B194920D-D3C0-4766-889A-4ACBE5BEB111}" type="sibTrans" cxnId="{3D7F1914-F966-450E-A271-04CA5D3854F2}">
      <dgm:prSet/>
      <dgm:spPr/>
      <dgm:t>
        <a:bodyPr/>
        <a:lstStyle/>
        <a:p>
          <a:endParaRPr lang="en-US"/>
        </a:p>
      </dgm:t>
    </dgm:pt>
    <dgm:pt modelId="{36EE35E3-FF2E-4428-BC8F-76CE53EFC4D8}">
      <dgm:prSet/>
      <dgm:spPr/>
      <dgm:t>
        <a:bodyPr/>
        <a:lstStyle/>
        <a:p>
          <a:r>
            <a:rPr lang="en-US"/>
            <a:t>Authority Having Jurisdiction</a:t>
          </a:r>
        </a:p>
      </dgm:t>
    </dgm:pt>
    <dgm:pt modelId="{B16368BE-399F-4E48-96B2-7733BA2A14E4}" type="parTrans" cxnId="{732B787E-3151-4ACB-89EF-804A5E9C832B}">
      <dgm:prSet/>
      <dgm:spPr/>
      <dgm:t>
        <a:bodyPr/>
        <a:lstStyle/>
        <a:p>
          <a:endParaRPr lang="en-US"/>
        </a:p>
      </dgm:t>
    </dgm:pt>
    <dgm:pt modelId="{2A965328-39BD-4A7B-B8FA-2F6317E71B4D}" type="sibTrans" cxnId="{732B787E-3151-4ACB-89EF-804A5E9C832B}">
      <dgm:prSet/>
      <dgm:spPr/>
      <dgm:t>
        <a:bodyPr/>
        <a:lstStyle/>
        <a:p>
          <a:endParaRPr lang="en-US"/>
        </a:p>
      </dgm:t>
    </dgm:pt>
    <dgm:pt modelId="{A3CFF5B3-C3CD-4253-8103-75611768A0B6}">
      <dgm:prSet/>
      <dgm:spPr/>
      <dgm:t>
        <a:bodyPr/>
        <a:lstStyle/>
        <a:p>
          <a:r>
            <a:rPr lang="en-US"/>
            <a:t>Fire Department</a:t>
          </a:r>
        </a:p>
      </dgm:t>
    </dgm:pt>
    <dgm:pt modelId="{0C3F8923-FF52-4B0E-8CDC-FAE5C5288953}" type="parTrans" cxnId="{A165CA8B-FB2F-49F2-BC2A-53C9AE82A707}">
      <dgm:prSet/>
      <dgm:spPr/>
      <dgm:t>
        <a:bodyPr/>
        <a:lstStyle/>
        <a:p>
          <a:endParaRPr lang="en-US"/>
        </a:p>
      </dgm:t>
    </dgm:pt>
    <dgm:pt modelId="{122447E5-5561-4DB0-9DD5-3B1F97B3F70E}" type="sibTrans" cxnId="{A165CA8B-FB2F-49F2-BC2A-53C9AE82A707}">
      <dgm:prSet/>
      <dgm:spPr/>
      <dgm:t>
        <a:bodyPr/>
        <a:lstStyle/>
        <a:p>
          <a:endParaRPr lang="en-US"/>
        </a:p>
      </dgm:t>
    </dgm:pt>
    <dgm:pt modelId="{6A33045E-E072-4748-972E-5CBC00959A16}">
      <dgm:prSet/>
      <dgm:spPr/>
      <dgm:t>
        <a:bodyPr/>
        <a:lstStyle/>
        <a:p>
          <a:r>
            <a:rPr lang="en-US"/>
            <a:t>Alarm-Receiving Facility</a:t>
          </a:r>
        </a:p>
      </dgm:t>
    </dgm:pt>
    <dgm:pt modelId="{BE05A2A1-85EE-4237-B4CD-BEC09B6FBE77}" type="parTrans" cxnId="{EE00276C-B93A-4257-8D52-5D3450B08C6E}">
      <dgm:prSet/>
      <dgm:spPr/>
      <dgm:t>
        <a:bodyPr/>
        <a:lstStyle/>
        <a:p>
          <a:endParaRPr lang="en-US"/>
        </a:p>
      </dgm:t>
    </dgm:pt>
    <dgm:pt modelId="{8E53CBCD-C84C-4726-9D98-E2FDBB2F7F50}" type="sibTrans" cxnId="{EE00276C-B93A-4257-8D52-5D3450B08C6E}">
      <dgm:prSet/>
      <dgm:spPr/>
      <dgm:t>
        <a:bodyPr/>
        <a:lstStyle/>
        <a:p>
          <a:endParaRPr lang="en-US"/>
        </a:p>
      </dgm:t>
    </dgm:pt>
    <dgm:pt modelId="{81FE2704-F6F3-408E-870D-2F90F3F7BAC5}">
      <dgm:prSet/>
      <dgm:spPr/>
      <dgm:t>
        <a:bodyPr/>
        <a:lstStyle/>
        <a:p>
          <a:r>
            <a:rPr lang="en-US"/>
            <a:t>Purpose of Shutdown</a:t>
          </a:r>
        </a:p>
      </dgm:t>
    </dgm:pt>
    <dgm:pt modelId="{E0F6EE27-123D-470A-863A-63F149DFE0E8}" type="parTrans" cxnId="{876D3CCC-A6F0-48B1-BD8F-81D12315B349}">
      <dgm:prSet/>
      <dgm:spPr/>
      <dgm:t>
        <a:bodyPr/>
        <a:lstStyle/>
        <a:p>
          <a:endParaRPr lang="en-US"/>
        </a:p>
      </dgm:t>
    </dgm:pt>
    <dgm:pt modelId="{5AE0A481-58B3-4918-AE8C-956695E32409}" type="sibTrans" cxnId="{876D3CCC-A6F0-48B1-BD8F-81D12315B349}">
      <dgm:prSet/>
      <dgm:spPr/>
      <dgm:t>
        <a:bodyPr/>
        <a:lstStyle/>
        <a:p>
          <a:endParaRPr lang="en-US"/>
        </a:p>
      </dgm:t>
    </dgm:pt>
    <dgm:pt modelId="{B10D73B2-2604-44ED-B9BA-E41849FE7BC7}">
      <dgm:prSet/>
      <dgm:spPr/>
      <dgm:t>
        <a:bodyPr/>
        <a:lstStyle/>
        <a:p>
          <a:r>
            <a:rPr lang="en-US"/>
            <a:t>Return to Service</a:t>
          </a:r>
        </a:p>
      </dgm:t>
    </dgm:pt>
    <dgm:pt modelId="{18FCC0D9-65AA-4A64-825A-4CC8B3148917}" type="parTrans" cxnId="{D490E597-A346-44E2-8498-50407CB7BC41}">
      <dgm:prSet/>
      <dgm:spPr/>
      <dgm:t>
        <a:bodyPr/>
        <a:lstStyle/>
        <a:p>
          <a:endParaRPr lang="en-US"/>
        </a:p>
      </dgm:t>
    </dgm:pt>
    <dgm:pt modelId="{E1B67896-407F-44AE-9FC6-F51FCB3C3826}" type="sibTrans" cxnId="{D490E597-A346-44E2-8498-50407CB7BC41}">
      <dgm:prSet/>
      <dgm:spPr/>
      <dgm:t>
        <a:bodyPr/>
        <a:lstStyle/>
        <a:p>
          <a:endParaRPr lang="en-US"/>
        </a:p>
      </dgm:t>
    </dgm:pt>
    <dgm:pt modelId="{56B24846-DEB6-4282-B83D-07A3F33C2658}" type="pres">
      <dgm:prSet presAssocID="{FDAF2DF3-35E8-4359-9990-92DB6A440365}" presName="linear" presStyleCnt="0">
        <dgm:presLayoutVars>
          <dgm:animLvl val="lvl"/>
          <dgm:resizeHandles val="exact"/>
        </dgm:presLayoutVars>
      </dgm:prSet>
      <dgm:spPr/>
    </dgm:pt>
    <dgm:pt modelId="{6521683E-7FE0-445A-AC57-C7DE87F37128}" type="pres">
      <dgm:prSet presAssocID="{29413D98-14FB-4993-ABA5-FD37B51C99C9}" presName="parentText" presStyleLbl="node1" presStyleIdx="0" presStyleCnt="3">
        <dgm:presLayoutVars>
          <dgm:chMax val="0"/>
          <dgm:bulletEnabled val="1"/>
        </dgm:presLayoutVars>
      </dgm:prSet>
      <dgm:spPr/>
    </dgm:pt>
    <dgm:pt modelId="{B3CD22B9-60F2-4C62-A0EF-9EFBA401125A}" type="pres">
      <dgm:prSet presAssocID="{29413D98-14FB-4993-ABA5-FD37B51C99C9}" presName="childText" presStyleLbl="revTx" presStyleIdx="0" presStyleCnt="1">
        <dgm:presLayoutVars>
          <dgm:bulletEnabled val="1"/>
        </dgm:presLayoutVars>
      </dgm:prSet>
      <dgm:spPr/>
    </dgm:pt>
    <dgm:pt modelId="{49A08B78-4831-4CD4-93F3-DA911082A513}" type="pres">
      <dgm:prSet presAssocID="{81FE2704-F6F3-408E-870D-2F90F3F7BAC5}" presName="parentText" presStyleLbl="node1" presStyleIdx="1" presStyleCnt="3">
        <dgm:presLayoutVars>
          <dgm:chMax val="0"/>
          <dgm:bulletEnabled val="1"/>
        </dgm:presLayoutVars>
      </dgm:prSet>
      <dgm:spPr/>
    </dgm:pt>
    <dgm:pt modelId="{35FAB5A2-566B-4742-A8D6-55D7504262F6}" type="pres">
      <dgm:prSet presAssocID="{5AE0A481-58B3-4918-AE8C-956695E32409}" presName="spacer" presStyleCnt="0"/>
      <dgm:spPr/>
    </dgm:pt>
    <dgm:pt modelId="{8678F417-8023-4284-9A10-BA9AB09978E4}" type="pres">
      <dgm:prSet presAssocID="{B10D73B2-2604-44ED-B9BA-E41849FE7BC7}" presName="parentText" presStyleLbl="node1" presStyleIdx="2" presStyleCnt="3">
        <dgm:presLayoutVars>
          <dgm:chMax val="0"/>
          <dgm:bulletEnabled val="1"/>
        </dgm:presLayoutVars>
      </dgm:prSet>
      <dgm:spPr/>
    </dgm:pt>
  </dgm:ptLst>
  <dgm:cxnLst>
    <dgm:cxn modelId="{3D7F1914-F966-450E-A271-04CA5D3854F2}" srcId="{FDAF2DF3-35E8-4359-9990-92DB6A440365}" destId="{29413D98-14FB-4993-ABA5-FD37B51C99C9}" srcOrd="0" destOrd="0" parTransId="{C8D3D1B6-B42B-4344-BB1D-056498F03C00}" sibTransId="{B194920D-D3C0-4766-889A-4ACBE5BEB111}"/>
    <dgm:cxn modelId="{197DEC18-CD2C-46BD-A9EB-96123D49FF7F}" type="presOf" srcId="{6A33045E-E072-4748-972E-5CBC00959A16}" destId="{B3CD22B9-60F2-4C62-A0EF-9EFBA401125A}" srcOrd="0" destOrd="2" presId="urn:microsoft.com/office/officeart/2005/8/layout/vList2"/>
    <dgm:cxn modelId="{2739F033-4B22-4931-818D-EAFA08E693E8}" type="presOf" srcId="{B10D73B2-2604-44ED-B9BA-E41849FE7BC7}" destId="{8678F417-8023-4284-9A10-BA9AB09978E4}" srcOrd="0" destOrd="0" presId="urn:microsoft.com/office/officeart/2005/8/layout/vList2"/>
    <dgm:cxn modelId="{EE00276C-B93A-4257-8D52-5D3450B08C6E}" srcId="{29413D98-14FB-4993-ABA5-FD37B51C99C9}" destId="{6A33045E-E072-4748-972E-5CBC00959A16}" srcOrd="2" destOrd="0" parTransId="{BE05A2A1-85EE-4237-B4CD-BEC09B6FBE77}" sibTransId="{8E53CBCD-C84C-4726-9D98-E2FDBB2F7F50}"/>
    <dgm:cxn modelId="{F9FA2171-32CF-4F20-A934-A6D2A16DB995}" type="presOf" srcId="{36EE35E3-FF2E-4428-BC8F-76CE53EFC4D8}" destId="{B3CD22B9-60F2-4C62-A0EF-9EFBA401125A}" srcOrd="0" destOrd="0" presId="urn:microsoft.com/office/officeart/2005/8/layout/vList2"/>
    <dgm:cxn modelId="{60A60974-1D6F-4E26-9288-165BCFD45824}" type="presOf" srcId="{FDAF2DF3-35E8-4359-9990-92DB6A440365}" destId="{56B24846-DEB6-4282-B83D-07A3F33C2658}" srcOrd="0" destOrd="0" presId="urn:microsoft.com/office/officeart/2005/8/layout/vList2"/>
    <dgm:cxn modelId="{732B787E-3151-4ACB-89EF-804A5E9C832B}" srcId="{29413D98-14FB-4993-ABA5-FD37B51C99C9}" destId="{36EE35E3-FF2E-4428-BC8F-76CE53EFC4D8}" srcOrd="0" destOrd="0" parTransId="{B16368BE-399F-4E48-96B2-7733BA2A14E4}" sibTransId="{2A965328-39BD-4A7B-B8FA-2F6317E71B4D}"/>
    <dgm:cxn modelId="{A165CA8B-FB2F-49F2-BC2A-53C9AE82A707}" srcId="{29413D98-14FB-4993-ABA5-FD37B51C99C9}" destId="{A3CFF5B3-C3CD-4253-8103-75611768A0B6}" srcOrd="1" destOrd="0" parTransId="{0C3F8923-FF52-4B0E-8CDC-FAE5C5288953}" sibTransId="{122447E5-5561-4DB0-9DD5-3B1F97B3F70E}"/>
    <dgm:cxn modelId="{D490E597-A346-44E2-8498-50407CB7BC41}" srcId="{FDAF2DF3-35E8-4359-9990-92DB6A440365}" destId="{B10D73B2-2604-44ED-B9BA-E41849FE7BC7}" srcOrd="2" destOrd="0" parTransId="{18FCC0D9-65AA-4A64-825A-4CC8B3148917}" sibTransId="{E1B67896-407F-44AE-9FC6-F51FCB3C3826}"/>
    <dgm:cxn modelId="{8301ACA8-0FDC-43F2-BA3D-A2D9098BFFD9}" type="presOf" srcId="{A3CFF5B3-C3CD-4253-8103-75611768A0B6}" destId="{B3CD22B9-60F2-4C62-A0EF-9EFBA401125A}" srcOrd="0" destOrd="1" presId="urn:microsoft.com/office/officeart/2005/8/layout/vList2"/>
    <dgm:cxn modelId="{0B4286AB-A33A-4D39-A23E-1B40FF3C3CD2}" type="presOf" srcId="{81FE2704-F6F3-408E-870D-2F90F3F7BAC5}" destId="{49A08B78-4831-4CD4-93F3-DA911082A513}" srcOrd="0" destOrd="0" presId="urn:microsoft.com/office/officeart/2005/8/layout/vList2"/>
    <dgm:cxn modelId="{5890B5C1-B16B-497D-9657-C2B348BC881F}" type="presOf" srcId="{29413D98-14FB-4993-ABA5-FD37B51C99C9}" destId="{6521683E-7FE0-445A-AC57-C7DE87F37128}" srcOrd="0" destOrd="0" presId="urn:microsoft.com/office/officeart/2005/8/layout/vList2"/>
    <dgm:cxn modelId="{876D3CCC-A6F0-48B1-BD8F-81D12315B349}" srcId="{FDAF2DF3-35E8-4359-9990-92DB6A440365}" destId="{81FE2704-F6F3-408E-870D-2F90F3F7BAC5}" srcOrd="1" destOrd="0" parTransId="{E0F6EE27-123D-470A-863A-63F149DFE0E8}" sibTransId="{5AE0A481-58B3-4918-AE8C-956695E32409}"/>
    <dgm:cxn modelId="{22CAC06C-6F1C-415B-8E08-B196DF9E3D4D}" type="presParOf" srcId="{56B24846-DEB6-4282-B83D-07A3F33C2658}" destId="{6521683E-7FE0-445A-AC57-C7DE87F37128}" srcOrd="0" destOrd="0" presId="urn:microsoft.com/office/officeart/2005/8/layout/vList2"/>
    <dgm:cxn modelId="{07F86701-2412-463A-8DD0-104C10525FC4}" type="presParOf" srcId="{56B24846-DEB6-4282-B83D-07A3F33C2658}" destId="{B3CD22B9-60F2-4C62-A0EF-9EFBA401125A}" srcOrd="1" destOrd="0" presId="urn:microsoft.com/office/officeart/2005/8/layout/vList2"/>
    <dgm:cxn modelId="{8E8A70EC-F555-4237-86C3-913637864F34}" type="presParOf" srcId="{56B24846-DEB6-4282-B83D-07A3F33C2658}" destId="{49A08B78-4831-4CD4-93F3-DA911082A513}" srcOrd="2" destOrd="0" presId="urn:microsoft.com/office/officeart/2005/8/layout/vList2"/>
    <dgm:cxn modelId="{6104F0EF-375F-4C60-97C7-E36D22F3EF18}" type="presParOf" srcId="{56B24846-DEB6-4282-B83D-07A3F33C2658}" destId="{35FAB5A2-566B-4742-A8D6-55D7504262F6}" srcOrd="3" destOrd="0" presId="urn:microsoft.com/office/officeart/2005/8/layout/vList2"/>
    <dgm:cxn modelId="{9FAA1811-96E8-443F-B75D-8EF10AA90AAE}" type="presParOf" srcId="{56B24846-DEB6-4282-B83D-07A3F33C2658}" destId="{8678F417-8023-4284-9A10-BA9AB09978E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95D88AC-6EA4-418E-8A9B-3E648CDA4F7B}"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8D56C70D-1C76-4337-B656-717A84183298}">
      <dgm:prSet/>
      <dgm:spPr/>
      <dgm:t>
        <a:bodyPr/>
        <a:lstStyle/>
        <a:p>
          <a:r>
            <a:rPr lang="en-US"/>
            <a:t>Verification of Operation</a:t>
          </a:r>
        </a:p>
      </dgm:t>
    </dgm:pt>
    <dgm:pt modelId="{A48545D0-6820-4003-8A6E-5A59370DE09B}" type="parTrans" cxnId="{53FA2735-8803-4423-A298-5E8BF66E6DD3}">
      <dgm:prSet/>
      <dgm:spPr/>
      <dgm:t>
        <a:bodyPr/>
        <a:lstStyle/>
        <a:p>
          <a:endParaRPr lang="en-US"/>
        </a:p>
      </dgm:t>
    </dgm:pt>
    <dgm:pt modelId="{AB8C81CB-E9DC-45B7-92DF-BF121A2E2727}" type="sibTrans" cxnId="{53FA2735-8803-4423-A298-5E8BF66E6DD3}">
      <dgm:prSet/>
      <dgm:spPr/>
      <dgm:t>
        <a:bodyPr/>
        <a:lstStyle/>
        <a:p>
          <a:endParaRPr lang="en-US"/>
        </a:p>
      </dgm:t>
    </dgm:pt>
    <dgm:pt modelId="{9A8898B3-7483-439D-8C42-B839901C215F}">
      <dgm:prSet/>
      <dgm:spPr/>
      <dgm:t>
        <a:bodyPr/>
        <a:lstStyle/>
        <a:p>
          <a:r>
            <a:rPr lang="en-US"/>
            <a:t>Inspection and Testing</a:t>
          </a:r>
        </a:p>
      </dgm:t>
    </dgm:pt>
    <dgm:pt modelId="{3B8E7056-DED4-4C26-BF0B-10E43A0FFF88}" type="parTrans" cxnId="{B878174E-B44B-4D78-9E84-5A9BFB0FA190}">
      <dgm:prSet/>
      <dgm:spPr/>
      <dgm:t>
        <a:bodyPr/>
        <a:lstStyle/>
        <a:p>
          <a:endParaRPr lang="en-US"/>
        </a:p>
      </dgm:t>
    </dgm:pt>
    <dgm:pt modelId="{6060C65A-FE23-4EFD-93AC-EFFA158ED0BF}" type="sibTrans" cxnId="{B878174E-B44B-4D78-9E84-5A9BFB0FA190}">
      <dgm:prSet/>
      <dgm:spPr/>
      <dgm:t>
        <a:bodyPr/>
        <a:lstStyle/>
        <a:p>
          <a:endParaRPr lang="en-US"/>
        </a:p>
      </dgm:t>
    </dgm:pt>
    <dgm:pt modelId="{E624DAE6-B2BF-41D8-A662-0583B553DF0C}">
      <dgm:prSet/>
      <dgm:spPr/>
      <dgm:t>
        <a:bodyPr/>
        <a:lstStyle/>
        <a:p>
          <a:r>
            <a:rPr lang="en-US"/>
            <a:t>Stakeholders Informed </a:t>
          </a:r>
        </a:p>
      </dgm:t>
    </dgm:pt>
    <dgm:pt modelId="{358BFC18-5A44-4DD1-B374-FC365B97CE82}" type="parTrans" cxnId="{A6922BC4-5C85-491C-8896-B6E8BDE8D4D4}">
      <dgm:prSet/>
      <dgm:spPr/>
      <dgm:t>
        <a:bodyPr/>
        <a:lstStyle/>
        <a:p>
          <a:endParaRPr lang="en-US"/>
        </a:p>
      </dgm:t>
    </dgm:pt>
    <dgm:pt modelId="{28C9B966-5323-4912-9B24-55481D4C96B3}" type="sibTrans" cxnId="{A6922BC4-5C85-491C-8896-B6E8BDE8D4D4}">
      <dgm:prSet/>
      <dgm:spPr/>
      <dgm:t>
        <a:bodyPr/>
        <a:lstStyle/>
        <a:p>
          <a:endParaRPr lang="en-US"/>
        </a:p>
      </dgm:t>
    </dgm:pt>
    <dgm:pt modelId="{97304C0C-F3F3-416D-A677-9ACD959FED11}">
      <dgm:prSet/>
      <dgm:spPr/>
      <dgm:t>
        <a:bodyPr/>
        <a:lstStyle/>
        <a:p>
          <a:r>
            <a:rPr lang="en-US"/>
            <a:t>Supervisors</a:t>
          </a:r>
        </a:p>
      </dgm:t>
    </dgm:pt>
    <dgm:pt modelId="{04EF5C0E-B0C7-4F60-8D3F-9876586D61C3}" type="parTrans" cxnId="{4CCC4E1F-92B4-4A61-AB62-E1D74C761D91}">
      <dgm:prSet/>
      <dgm:spPr/>
      <dgm:t>
        <a:bodyPr/>
        <a:lstStyle/>
        <a:p>
          <a:endParaRPr lang="en-US"/>
        </a:p>
      </dgm:t>
    </dgm:pt>
    <dgm:pt modelId="{F7F047EC-5D56-4168-82C9-A6D93F45E473}" type="sibTrans" cxnId="{4CCC4E1F-92B4-4A61-AB62-E1D74C761D91}">
      <dgm:prSet/>
      <dgm:spPr/>
      <dgm:t>
        <a:bodyPr/>
        <a:lstStyle/>
        <a:p>
          <a:endParaRPr lang="en-US"/>
        </a:p>
      </dgm:t>
    </dgm:pt>
    <dgm:pt modelId="{4E5D4804-6930-4A57-8DCD-28B9C94BB2F7}">
      <dgm:prSet/>
      <dgm:spPr/>
      <dgm:t>
        <a:bodyPr/>
        <a:lstStyle/>
        <a:p>
          <a:r>
            <a:rPr lang="en-US"/>
            <a:t>AHJs</a:t>
          </a:r>
        </a:p>
      </dgm:t>
    </dgm:pt>
    <dgm:pt modelId="{ED164554-D34C-4B7C-859F-2D5BC4EDE702}" type="parTrans" cxnId="{B731F7AA-CDB4-4422-89AE-5C72B147704A}">
      <dgm:prSet/>
      <dgm:spPr/>
      <dgm:t>
        <a:bodyPr/>
        <a:lstStyle/>
        <a:p>
          <a:endParaRPr lang="en-US"/>
        </a:p>
      </dgm:t>
    </dgm:pt>
    <dgm:pt modelId="{B8ADBFC8-AB5E-4C10-89F1-7E53E065844D}" type="sibTrans" cxnId="{B731F7AA-CDB4-4422-89AE-5C72B147704A}">
      <dgm:prSet/>
      <dgm:spPr/>
      <dgm:t>
        <a:bodyPr/>
        <a:lstStyle/>
        <a:p>
          <a:endParaRPr lang="en-US"/>
        </a:p>
      </dgm:t>
    </dgm:pt>
    <dgm:pt modelId="{CA229B40-18D4-4229-BD5E-0F16A3799BFB}">
      <dgm:prSet/>
      <dgm:spPr/>
      <dgm:t>
        <a:bodyPr/>
        <a:lstStyle/>
        <a:p>
          <a:r>
            <a:rPr lang="en-US"/>
            <a:t>Property Owner or Designated Representative</a:t>
          </a:r>
        </a:p>
      </dgm:t>
    </dgm:pt>
    <dgm:pt modelId="{541B5D86-BFCC-4D7D-83C6-A971765833A6}" type="parTrans" cxnId="{A45E009C-AA1A-49D7-975F-AE3C3D644F24}">
      <dgm:prSet/>
      <dgm:spPr/>
      <dgm:t>
        <a:bodyPr/>
        <a:lstStyle/>
        <a:p>
          <a:endParaRPr lang="en-US"/>
        </a:p>
      </dgm:t>
    </dgm:pt>
    <dgm:pt modelId="{8AA7E9B6-0760-4B73-944C-94F734534C58}" type="sibTrans" cxnId="{A45E009C-AA1A-49D7-975F-AE3C3D644F24}">
      <dgm:prSet/>
      <dgm:spPr/>
      <dgm:t>
        <a:bodyPr/>
        <a:lstStyle/>
        <a:p>
          <a:endParaRPr lang="en-US"/>
        </a:p>
      </dgm:t>
    </dgm:pt>
    <dgm:pt modelId="{03815BF2-1303-4419-B0B7-24C39ED58923}">
      <dgm:prSet/>
      <dgm:spPr/>
      <dgm:t>
        <a:bodyPr/>
        <a:lstStyle/>
        <a:p>
          <a:r>
            <a:rPr lang="en-US"/>
            <a:t>Impairment Tags Removed</a:t>
          </a:r>
        </a:p>
      </dgm:t>
    </dgm:pt>
    <dgm:pt modelId="{C3EF546B-1E7B-474D-BC20-40F0AB68683C}" type="parTrans" cxnId="{2FA9F298-E4BA-4AB5-BE1B-2C9011F5F62F}">
      <dgm:prSet/>
      <dgm:spPr/>
      <dgm:t>
        <a:bodyPr/>
        <a:lstStyle/>
        <a:p>
          <a:endParaRPr lang="en-US"/>
        </a:p>
      </dgm:t>
    </dgm:pt>
    <dgm:pt modelId="{97560914-E401-4C9F-9CF9-08E0098E15AA}" type="sibTrans" cxnId="{2FA9F298-E4BA-4AB5-BE1B-2C9011F5F62F}">
      <dgm:prSet/>
      <dgm:spPr/>
      <dgm:t>
        <a:bodyPr/>
        <a:lstStyle/>
        <a:p>
          <a:endParaRPr lang="en-US"/>
        </a:p>
      </dgm:t>
    </dgm:pt>
    <dgm:pt modelId="{674AC2AC-5A73-48CB-A0B1-824F62F7844A}" type="pres">
      <dgm:prSet presAssocID="{695D88AC-6EA4-418E-8A9B-3E648CDA4F7B}" presName="linear" presStyleCnt="0">
        <dgm:presLayoutVars>
          <dgm:animLvl val="lvl"/>
          <dgm:resizeHandles val="exact"/>
        </dgm:presLayoutVars>
      </dgm:prSet>
      <dgm:spPr/>
    </dgm:pt>
    <dgm:pt modelId="{1D9457C7-0722-42AF-A42D-2276AD0CB698}" type="pres">
      <dgm:prSet presAssocID="{8D56C70D-1C76-4337-B656-717A84183298}" presName="parentText" presStyleLbl="node1" presStyleIdx="0" presStyleCnt="3">
        <dgm:presLayoutVars>
          <dgm:chMax val="0"/>
          <dgm:bulletEnabled val="1"/>
        </dgm:presLayoutVars>
      </dgm:prSet>
      <dgm:spPr/>
    </dgm:pt>
    <dgm:pt modelId="{0A0BCFEB-6C4A-4F04-8577-FEE9E270CAAD}" type="pres">
      <dgm:prSet presAssocID="{8D56C70D-1C76-4337-B656-717A84183298}" presName="childText" presStyleLbl="revTx" presStyleIdx="0" presStyleCnt="2">
        <dgm:presLayoutVars>
          <dgm:bulletEnabled val="1"/>
        </dgm:presLayoutVars>
      </dgm:prSet>
      <dgm:spPr/>
    </dgm:pt>
    <dgm:pt modelId="{DF1F200C-E5CD-458C-823E-B600AA585B94}" type="pres">
      <dgm:prSet presAssocID="{E624DAE6-B2BF-41D8-A662-0583B553DF0C}" presName="parentText" presStyleLbl="node1" presStyleIdx="1" presStyleCnt="3">
        <dgm:presLayoutVars>
          <dgm:chMax val="0"/>
          <dgm:bulletEnabled val="1"/>
        </dgm:presLayoutVars>
      </dgm:prSet>
      <dgm:spPr/>
    </dgm:pt>
    <dgm:pt modelId="{AC0D45D2-EDAE-4DD6-B42E-D8EBE1067080}" type="pres">
      <dgm:prSet presAssocID="{E624DAE6-B2BF-41D8-A662-0583B553DF0C}" presName="childText" presStyleLbl="revTx" presStyleIdx="1" presStyleCnt="2">
        <dgm:presLayoutVars>
          <dgm:bulletEnabled val="1"/>
        </dgm:presLayoutVars>
      </dgm:prSet>
      <dgm:spPr/>
    </dgm:pt>
    <dgm:pt modelId="{7354CCFD-9842-4B13-AFD4-8247C83BA869}" type="pres">
      <dgm:prSet presAssocID="{03815BF2-1303-4419-B0B7-24C39ED58923}" presName="parentText" presStyleLbl="node1" presStyleIdx="2" presStyleCnt="3">
        <dgm:presLayoutVars>
          <dgm:chMax val="0"/>
          <dgm:bulletEnabled val="1"/>
        </dgm:presLayoutVars>
      </dgm:prSet>
      <dgm:spPr/>
    </dgm:pt>
  </dgm:ptLst>
  <dgm:cxnLst>
    <dgm:cxn modelId="{91F3E310-F814-4390-87E0-283D101F7C7D}" type="presOf" srcId="{97304C0C-F3F3-416D-A677-9ACD959FED11}" destId="{AC0D45D2-EDAE-4DD6-B42E-D8EBE1067080}" srcOrd="0" destOrd="0" presId="urn:microsoft.com/office/officeart/2005/8/layout/vList2"/>
    <dgm:cxn modelId="{4CCC4E1F-92B4-4A61-AB62-E1D74C761D91}" srcId="{E624DAE6-B2BF-41D8-A662-0583B553DF0C}" destId="{97304C0C-F3F3-416D-A677-9ACD959FED11}" srcOrd="0" destOrd="0" parTransId="{04EF5C0E-B0C7-4F60-8D3F-9876586D61C3}" sibTransId="{F7F047EC-5D56-4168-82C9-A6D93F45E473}"/>
    <dgm:cxn modelId="{7C63AE31-082D-4F7C-83D4-D8E090F12076}" type="presOf" srcId="{8D56C70D-1C76-4337-B656-717A84183298}" destId="{1D9457C7-0722-42AF-A42D-2276AD0CB698}" srcOrd="0" destOrd="0" presId="urn:microsoft.com/office/officeart/2005/8/layout/vList2"/>
    <dgm:cxn modelId="{53FA2735-8803-4423-A298-5E8BF66E6DD3}" srcId="{695D88AC-6EA4-418E-8A9B-3E648CDA4F7B}" destId="{8D56C70D-1C76-4337-B656-717A84183298}" srcOrd="0" destOrd="0" parTransId="{A48545D0-6820-4003-8A6E-5A59370DE09B}" sibTransId="{AB8C81CB-E9DC-45B7-92DF-BF121A2E2727}"/>
    <dgm:cxn modelId="{B878174E-B44B-4D78-9E84-5A9BFB0FA190}" srcId="{8D56C70D-1C76-4337-B656-717A84183298}" destId="{9A8898B3-7483-439D-8C42-B839901C215F}" srcOrd="0" destOrd="0" parTransId="{3B8E7056-DED4-4C26-BF0B-10E43A0FFF88}" sibTransId="{6060C65A-FE23-4EFD-93AC-EFFA158ED0BF}"/>
    <dgm:cxn modelId="{D0FEE571-2D03-498B-AA3E-DCC29702B94D}" type="presOf" srcId="{E624DAE6-B2BF-41D8-A662-0583B553DF0C}" destId="{DF1F200C-E5CD-458C-823E-B600AA585B94}" srcOrd="0" destOrd="0" presId="urn:microsoft.com/office/officeart/2005/8/layout/vList2"/>
    <dgm:cxn modelId="{36F0DA85-A95C-4E6A-A016-7C2729D10A42}" type="presOf" srcId="{695D88AC-6EA4-418E-8A9B-3E648CDA4F7B}" destId="{674AC2AC-5A73-48CB-A0B1-824F62F7844A}" srcOrd="0" destOrd="0" presId="urn:microsoft.com/office/officeart/2005/8/layout/vList2"/>
    <dgm:cxn modelId="{2FA9F298-E4BA-4AB5-BE1B-2C9011F5F62F}" srcId="{695D88AC-6EA4-418E-8A9B-3E648CDA4F7B}" destId="{03815BF2-1303-4419-B0B7-24C39ED58923}" srcOrd="2" destOrd="0" parTransId="{C3EF546B-1E7B-474D-BC20-40F0AB68683C}" sibTransId="{97560914-E401-4C9F-9CF9-08E0098E15AA}"/>
    <dgm:cxn modelId="{7D8C3A9A-6EA1-4BBB-8845-CABAB6BAD31B}" type="presOf" srcId="{CA229B40-18D4-4229-BD5E-0F16A3799BFB}" destId="{AC0D45D2-EDAE-4DD6-B42E-D8EBE1067080}" srcOrd="0" destOrd="2" presId="urn:microsoft.com/office/officeart/2005/8/layout/vList2"/>
    <dgm:cxn modelId="{A45E009C-AA1A-49D7-975F-AE3C3D644F24}" srcId="{E624DAE6-B2BF-41D8-A662-0583B553DF0C}" destId="{CA229B40-18D4-4229-BD5E-0F16A3799BFB}" srcOrd="2" destOrd="0" parTransId="{541B5D86-BFCC-4D7D-83C6-A971765833A6}" sibTransId="{8AA7E9B6-0760-4B73-944C-94F734534C58}"/>
    <dgm:cxn modelId="{4F012E9E-185A-4A0D-93B4-16191EBB9A96}" type="presOf" srcId="{03815BF2-1303-4419-B0B7-24C39ED58923}" destId="{7354CCFD-9842-4B13-AFD4-8247C83BA869}" srcOrd="0" destOrd="0" presId="urn:microsoft.com/office/officeart/2005/8/layout/vList2"/>
    <dgm:cxn modelId="{B731F7AA-CDB4-4422-89AE-5C72B147704A}" srcId="{E624DAE6-B2BF-41D8-A662-0583B553DF0C}" destId="{4E5D4804-6930-4A57-8DCD-28B9C94BB2F7}" srcOrd="1" destOrd="0" parTransId="{ED164554-D34C-4B7C-859F-2D5BC4EDE702}" sibTransId="{B8ADBFC8-AB5E-4C10-89F1-7E53E065844D}"/>
    <dgm:cxn modelId="{A6922BC4-5C85-491C-8896-B6E8BDE8D4D4}" srcId="{695D88AC-6EA4-418E-8A9B-3E648CDA4F7B}" destId="{E624DAE6-B2BF-41D8-A662-0583B553DF0C}" srcOrd="1" destOrd="0" parTransId="{358BFC18-5A44-4DD1-B374-FC365B97CE82}" sibTransId="{28C9B966-5323-4912-9B24-55481D4C96B3}"/>
    <dgm:cxn modelId="{0C1481CA-39DA-4E64-BAFD-2B08002A5396}" type="presOf" srcId="{9A8898B3-7483-439D-8C42-B839901C215F}" destId="{0A0BCFEB-6C4A-4F04-8577-FEE9E270CAAD}" srcOrd="0" destOrd="0" presId="urn:microsoft.com/office/officeart/2005/8/layout/vList2"/>
    <dgm:cxn modelId="{B2AA04D4-137C-4537-8205-0B7F80AE38C0}" type="presOf" srcId="{4E5D4804-6930-4A57-8DCD-28B9C94BB2F7}" destId="{AC0D45D2-EDAE-4DD6-B42E-D8EBE1067080}" srcOrd="0" destOrd="1" presId="urn:microsoft.com/office/officeart/2005/8/layout/vList2"/>
    <dgm:cxn modelId="{EFBE7D0E-A7B8-4B0F-866B-4EE1034135B9}" type="presParOf" srcId="{674AC2AC-5A73-48CB-A0B1-824F62F7844A}" destId="{1D9457C7-0722-42AF-A42D-2276AD0CB698}" srcOrd="0" destOrd="0" presId="urn:microsoft.com/office/officeart/2005/8/layout/vList2"/>
    <dgm:cxn modelId="{B4C50E75-C5E0-451E-92AC-A6ACB670F8FD}" type="presParOf" srcId="{674AC2AC-5A73-48CB-A0B1-824F62F7844A}" destId="{0A0BCFEB-6C4A-4F04-8577-FEE9E270CAAD}" srcOrd="1" destOrd="0" presId="urn:microsoft.com/office/officeart/2005/8/layout/vList2"/>
    <dgm:cxn modelId="{E4153640-5D71-49E9-A1D5-46C56403DEFA}" type="presParOf" srcId="{674AC2AC-5A73-48CB-A0B1-824F62F7844A}" destId="{DF1F200C-E5CD-458C-823E-B600AA585B94}" srcOrd="2" destOrd="0" presId="urn:microsoft.com/office/officeart/2005/8/layout/vList2"/>
    <dgm:cxn modelId="{F21A5A69-6156-4631-A7C8-893AAF968138}" type="presParOf" srcId="{674AC2AC-5A73-48CB-A0B1-824F62F7844A}" destId="{AC0D45D2-EDAE-4DD6-B42E-D8EBE1067080}" srcOrd="3" destOrd="0" presId="urn:microsoft.com/office/officeart/2005/8/layout/vList2"/>
    <dgm:cxn modelId="{471FC74B-701D-40A2-B8DB-243F5888DB81}" type="presParOf" srcId="{674AC2AC-5A73-48CB-A0B1-824F62F7844A}" destId="{7354CCFD-9842-4B13-AFD4-8247C83BA86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696EE-7AD6-4BA1-88D5-12F2D7CE24F0}"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3B6A16BC-56A2-42F9-BDFB-C14ADC09B3EB}">
      <dgm:prSet/>
      <dgm:spPr/>
      <dgm:t>
        <a:bodyPr/>
        <a:lstStyle/>
        <a:p>
          <a:r>
            <a:rPr lang="en-US" dirty="0"/>
            <a:t>Annually- </a:t>
          </a:r>
          <a:r>
            <a:rPr lang="en-US" b="0" dirty="0"/>
            <a:t>Once per year with a minimum of 9 months, maximum 15 months.</a:t>
          </a:r>
          <a:endParaRPr lang="en-US" dirty="0"/>
        </a:p>
      </dgm:t>
    </dgm:pt>
    <dgm:pt modelId="{AFD6103C-9E42-4672-B253-80C42EB055E9}" type="parTrans" cxnId="{A039BF13-7A03-4BC3-8BAA-18A10EF9D1AA}">
      <dgm:prSet/>
      <dgm:spPr/>
      <dgm:t>
        <a:bodyPr/>
        <a:lstStyle/>
        <a:p>
          <a:endParaRPr lang="en-US"/>
        </a:p>
      </dgm:t>
    </dgm:pt>
    <dgm:pt modelId="{EAEB800E-C686-43C5-A48A-E6C2B4725176}" type="sibTrans" cxnId="{A039BF13-7A03-4BC3-8BAA-18A10EF9D1AA}">
      <dgm:prSet/>
      <dgm:spPr/>
      <dgm:t>
        <a:bodyPr/>
        <a:lstStyle/>
        <a:p>
          <a:endParaRPr lang="en-US"/>
        </a:p>
      </dgm:t>
    </dgm:pt>
    <dgm:pt modelId="{9C0A11D4-DCBD-4ACF-A5D5-C8E1AA915D80}">
      <dgm:prSet/>
      <dgm:spPr/>
      <dgm:t>
        <a:bodyPr/>
        <a:lstStyle/>
        <a:p>
          <a:r>
            <a:rPr lang="en-US"/>
            <a:t>3 years – </a:t>
          </a:r>
          <a:r>
            <a:rPr lang="en-US" b="0"/>
            <a:t>Once every 36 months, with a minimum of 30 months and a maximum of 40 months.</a:t>
          </a:r>
          <a:endParaRPr lang="en-US"/>
        </a:p>
      </dgm:t>
    </dgm:pt>
    <dgm:pt modelId="{62C92C9B-5422-4AD5-816A-6E6B93E2C41B}" type="parTrans" cxnId="{45FD7E44-7D10-4A1E-B613-765A41CC3488}">
      <dgm:prSet/>
      <dgm:spPr/>
      <dgm:t>
        <a:bodyPr/>
        <a:lstStyle/>
        <a:p>
          <a:endParaRPr lang="en-US"/>
        </a:p>
      </dgm:t>
    </dgm:pt>
    <dgm:pt modelId="{20AC50D0-8770-418A-8E72-5B256B16134E}" type="sibTrans" cxnId="{45FD7E44-7D10-4A1E-B613-765A41CC3488}">
      <dgm:prSet/>
      <dgm:spPr/>
      <dgm:t>
        <a:bodyPr/>
        <a:lstStyle/>
        <a:p>
          <a:endParaRPr lang="en-US"/>
        </a:p>
      </dgm:t>
    </dgm:pt>
    <dgm:pt modelId="{5C87910A-27F0-4344-9C76-C24A83630246}">
      <dgm:prSet/>
      <dgm:spPr/>
      <dgm:t>
        <a:bodyPr/>
        <a:lstStyle/>
        <a:p>
          <a:r>
            <a:rPr lang="en-US"/>
            <a:t>5 years – </a:t>
          </a:r>
          <a:r>
            <a:rPr lang="en-US" b="0"/>
            <a:t>Once every 60 months with a minimum of 54 months and a maximum of 66 months.</a:t>
          </a:r>
          <a:endParaRPr lang="en-US"/>
        </a:p>
      </dgm:t>
    </dgm:pt>
    <dgm:pt modelId="{8763034C-B896-4E5A-BE92-35F1D1B61FCF}" type="parTrans" cxnId="{EBD0C7C5-D212-4759-B6ED-2CAC2F9AA667}">
      <dgm:prSet/>
      <dgm:spPr/>
      <dgm:t>
        <a:bodyPr/>
        <a:lstStyle/>
        <a:p>
          <a:endParaRPr lang="en-US"/>
        </a:p>
      </dgm:t>
    </dgm:pt>
    <dgm:pt modelId="{8492FD2F-E46B-42BB-959B-BD9F3D52E5CD}" type="sibTrans" cxnId="{EBD0C7C5-D212-4759-B6ED-2CAC2F9AA667}">
      <dgm:prSet/>
      <dgm:spPr/>
      <dgm:t>
        <a:bodyPr/>
        <a:lstStyle/>
        <a:p>
          <a:endParaRPr lang="en-US"/>
        </a:p>
      </dgm:t>
    </dgm:pt>
    <dgm:pt modelId="{CC2F386B-349F-493A-8C38-9626BE1EC7B6}" type="pres">
      <dgm:prSet presAssocID="{BD7696EE-7AD6-4BA1-88D5-12F2D7CE24F0}" presName="linear" presStyleCnt="0">
        <dgm:presLayoutVars>
          <dgm:animLvl val="lvl"/>
          <dgm:resizeHandles val="exact"/>
        </dgm:presLayoutVars>
      </dgm:prSet>
      <dgm:spPr/>
    </dgm:pt>
    <dgm:pt modelId="{8D08ACA7-E4B9-4F14-AD5B-0D0F61ECD34A}" type="pres">
      <dgm:prSet presAssocID="{3B6A16BC-56A2-42F9-BDFB-C14ADC09B3EB}" presName="parentText" presStyleLbl="node1" presStyleIdx="0" presStyleCnt="3">
        <dgm:presLayoutVars>
          <dgm:chMax val="0"/>
          <dgm:bulletEnabled val="1"/>
        </dgm:presLayoutVars>
      </dgm:prSet>
      <dgm:spPr/>
    </dgm:pt>
    <dgm:pt modelId="{F282703C-D011-46D2-BD28-AC0BA6BE52B9}" type="pres">
      <dgm:prSet presAssocID="{EAEB800E-C686-43C5-A48A-E6C2B4725176}" presName="spacer" presStyleCnt="0"/>
      <dgm:spPr/>
    </dgm:pt>
    <dgm:pt modelId="{FC48E20E-C04D-47DD-8BA2-247CA2C403DF}" type="pres">
      <dgm:prSet presAssocID="{9C0A11D4-DCBD-4ACF-A5D5-C8E1AA915D80}" presName="parentText" presStyleLbl="node1" presStyleIdx="1" presStyleCnt="3">
        <dgm:presLayoutVars>
          <dgm:chMax val="0"/>
          <dgm:bulletEnabled val="1"/>
        </dgm:presLayoutVars>
      </dgm:prSet>
      <dgm:spPr/>
    </dgm:pt>
    <dgm:pt modelId="{108B12EA-8870-449C-A487-A44178ABB8CD}" type="pres">
      <dgm:prSet presAssocID="{20AC50D0-8770-418A-8E72-5B256B16134E}" presName="spacer" presStyleCnt="0"/>
      <dgm:spPr/>
    </dgm:pt>
    <dgm:pt modelId="{992C51AB-59C9-481F-B3FB-752197A54686}" type="pres">
      <dgm:prSet presAssocID="{5C87910A-27F0-4344-9C76-C24A83630246}" presName="parentText" presStyleLbl="node1" presStyleIdx="2" presStyleCnt="3">
        <dgm:presLayoutVars>
          <dgm:chMax val="0"/>
          <dgm:bulletEnabled val="1"/>
        </dgm:presLayoutVars>
      </dgm:prSet>
      <dgm:spPr/>
    </dgm:pt>
  </dgm:ptLst>
  <dgm:cxnLst>
    <dgm:cxn modelId="{A039BF13-7A03-4BC3-8BAA-18A10EF9D1AA}" srcId="{BD7696EE-7AD6-4BA1-88D5-12F2D7CE24F0}" destId="{3B6A16BC-56A2-42F9-BDFB-C14ADC09B3EB}" srcOrd="0" destOrd="0" parTransId="{AFD6103C-9E42-4672-B253-80C42EB055E9}" sibTransId="{EAEB800E-C686-43C5-A48A-E6C2B4725176}"/>
    <dgm:cxn modelId="{54CB2114-7A00-4032-8508-5784FAB086D6}" type="presOf" srcId="{5C87910A-27F0-4344-9C76-C24A83630246}" destId="{992C51AB-59C9-481F-B3FB-752197A54686}" srcOrd="0" destOrd="0" presId="urn:microsoft.com/office/officeart/2005/8/layout/vList2"/>
    <dgm:cxn modelId="{667E6D3B-40CB-4292-823F-2A9B0AE67176}" type="presOf" srcId="{3B6A16BC-56A2-42F9-BDFB-C14ADC09B3EB}" destId="{8D08ACA7-E4B9-4F14-AD5B-0D0F61ECD34A}" srcOrd="0" destOrd="0" presId="urn:microsoft.com/office/officeart/2005/8/layout/vList2"/>
    <dgm:cxn modelId="{45FD7E44-7D10-4A1E-B613-765A41CC3488}" srcId="{BD7696EE-7AD6-4BA1-88D5-12F2D7CE24F0}" destId="{9C0A11D4-DCBD-4ACF-A5D5-C8E1AA915D80}" srcOrd="1" destOrd="0" parTransId="{62C92C9B-5422-4AD5-816A-6E6B93E2C41B}" sibTransId="{20AC50D0-8770-418A-8E72-5B256B16134E}"/>
    <dgm:cxn modelId="{E93534B4-9854-404C-A974-93971250CF69}" type="presOf" srcId="{9C0A11D4-DCBD-4ACF-A5D5-C8E1AA915D80}" destId="{FC48E20E-C04D-47DD-8BA2-247CA2C403DF}" srcOrd="0" destOrd="0" presId="urn:microsoft.com/office/officeart/2005/8/layout/vList2"/>
    <dgm:cxn modelId="{EBD0C7C5-D212-4759-B6ED-2CAC2F9AA667}" srcId="{BD7696EE-7AD6-4BA1-88D5-12F2D7CE24F0}" destId="{5C87910A-27F0-4344-9C76-C24A83630246}" srcOrd="2" destOrd="0" parTransId="{8763034C-B896-4E5A-BE92-35F1D1B61FCF}" sibTransId="{8492FD2F-E46B-42BB-959B-BD9F3D52E5CD}"/>
    <dgm:cxn modelId="{89C028F9-E891-4E2A-993E-1250964B57D4}" type="presOf" srcId="{BD7696EE-7AD6-4BA1-88D5-12F2D7CE24F0}" destId="{CC2F386B-349F-493A-8C38-9626BE1EC7B6}" srcOrd="0" destOrd="0" presId="urn:microsoft.com/office/officeart/2005/8/layout/vList2"/>
    <dgm:cxn modelId="{57F95529-8617-47A8-9827-8C49F4723667}" type="presParOf" srcId="{CC2F386B-349F-493A-8C38-9626BE1EC7B6}" destId="{8D08ACA7-E4B9-4F14-AD5B-0D0F61ECD34A}" srcOrd="0" destOrd="0" presId="urn:microsoft.com/office/officeart/2005/8/layout/vList2"/>
    <dgm:cxn modelId="{4A0D90BC-7437-4979-B690-D555183BF395}" type="presParOf" srcId="{CC2F386B-349F-493A-8C38-9626BE1EC7B6}" destId="{F282703C-D011-46D2-BD28-AC0BA6BE52B9}" srcOrd="1" destOrd="0" presId="urn:microsoft.com/office/officeart/2005/8/layout/vList2"/>
    <dgm:cxn modelId="{C6425803-DC86-4C69-90B2-5762C6401793}" type="presParOf" srcId="{CC2F386B-349F-493A-8C38-9626BE1EC7B6}" destId="{FC48E20E-C04D-47DD-8BA2-247CA2C403DF}" srcOrd="2" destOrd="0" presId="urn:microsoft.com/office/officeart/2005/8/layout/vList2"/>
    <dgm:cxn modelId="{6DC36ADE-2923-4DDE-B55A-BF951DEE2306}" type="presParOf" srcId="{CC2F386B-349F-493A-8C38-9626BE1EC7B6}" destId="{108B12EA-8870-449C-A487-A44178ABB8CD}" srcOrd="3" destOrd="0" presId="urn:microsoft.com/office/officeart/2005/8/layout/vList2"/>
    <dgm:cxn modelId="{029EA946-C7DE-411F-B382-EEEC4107C2D4}" type="presParOf" srcId="{CC2F386B-349F-493A-8C38-9626BE1EC7B6}" destId="{992C51AB-59C9-481F-B3FB-752197A5468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BD34F9-9CB3-4741-800A-FCFE795E8599}"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161D1CA2-D63A-4058-A5BB-03CB8C3B6671}">
      <dgm:prSet/>
      <dgm:spPr/>
      <dgm:t>
        <a:bodyPr/>
        <a:lstStyle/>
        <a:p>
          <a:r>
            <a:rPr lang="en-US"/>
            <a:t>Valve Status Test</a:t>
          </a:r>
        </a:p>
      </dgm:t>
    </dgm:pt>
    <dgm:pt modelId="{C66E1E61-9EF8-4D0D-A6A3-AC32521DC960}" type="parTrans" cxnId="{BF8E7329-7084-4A21-AEA7-2B19AC8FA9A2}">
      <dgm:prSet/>
      <dgm:spPr/>
      <dgm:t>
        <a:bodyPr/>
        <a:lstStyle/>
        <a:p>
          <a:endParaRPr lang="en-US"/>
        </a:p>
      </dgm:t>
    </dgm:pt>
    <dgm:pt modelId="{D8FBE37D-4F14-45BE-931A-08B5D6C5DF29}" type="sibTrans" cxnId="{BF8E7329-7084-4A21-AEA7-2B19AC8FA9A2}">
      <dgm:prSet/>
      <dgm:spPr/>
      <dgm:t>
        <a:bodyPr/>
        <a:lstStyle/>
        <a:p>
          <a:endParaRPr lang="en-US"/>
        </a:p>
      </dgm:t>
    </dgm:pt>
    <dgm:pt modelId="{02732AF3-CC21-4474-8A37-249482D6DA8D}">
      <dgm:prSet/>
      <dgm:spPr/>
      <dgm:t>
        <a:bodyPr/>
        <a:lstStyle/>
        <a:p>
          <a:r>
            <a:rPr lang="en-US"/>
            <a:t>Flowing water to verify valves for a portion of the system are not closed</a:t>
          </a:r>
        </a:p>
      </dgm:t>
    </dgm:pt>
    <dgm:pt modelId="{BA80F159-E1B2-448F-862B-C0B6D83BB7F2}" type="parTrans" cxnId="{2C07A8C0-AD87-4613-80FD-F85787F8FC5D}">
      <dgm:prSet/>
      <dgm:spPr/>
      <dgm:t>
        <a:bodyPr/>
        <a:lstStyle/>
        <a:p>
          <a:endParaRPr lang="en-US"/>
        </a:p>
      </dgm:t>
    </dgm:pt>
    <dgm:pt modelId="{A9DA41E7-EA3B-42A6-9A12-32081A3AEF7B}" type="sibTrans" cxnId="{2C07A8C0-AD87-4613-80FD-F85787F8FC5D}">
      <dgm:prSet/>
      <dgm:spPr/>
      <dgm:t>
        <a:bodyPr/>
        <a:lstStyle/>
        <a:p>
          <a:endParaRPr lang="en-US"/>
        </a:p>
      </dgm:t>
    </dgm:pt>
    <dgm:pt modelId="{14D7A32C-68EF-4855-8B69-73C9687FDB0A}">
      <dgm:prSet/>
      <dgm:spPr/>
      <dgm:t>
        <a:bodyPr/>
        <a:lstStyle/>
        <a:p>
          <a:r>
            <a:rPr lang="en-US"/>
            <a:t>Valve Status Test Connection</a:t>
          </a:r>
        </a:p>
      </dgm:t>
    </dgm:pt>
    <dgm:pt modelId="{C7F52DEE-0E0B-4EEA-AF81-92BFB32DDB95}" type="parTrans" cxnId="{99EEF7B0-DB00-4AD1-91C7-DC121A38E8C1}">
      <dgm:prSet/>
      <dgm:spPr/>
      <dgm:t>
        <a:bodyPr/>
        <a:lstStyle/>
        <a:p>
          <a:endParaRPr lang="en-US"/>
        </a:p>
      </dgm:t>
    </dgm:pt>
    <dgm:pt modelId="{D671D61A-2C15-4682-A5D2-22C7E42F8C7D}" type="sibTrans" cxnId="{99EEF7B0-DB00-4AD1-91C7-DC121A38E8C1}">
      <dgm:prSet/>
      <dgm:spPr/>
      <dgm:t>
        <a:bodyPr/>
        <a:lstStyle/>
        <a:p>
          <a:endParaRPr lang="en-US"/>
        </a:p>
      </dgm:t>
    </dgm:pt>
    <dgm:pt modelId="{EE91EDE6-4BAF-4299-A503-91BB878D6475}">
      <dgm:prSet/>
      <dgm:spPr/>
      <dgm:t>
        <a:bodyPr/>
        <a:lstStyle/>
        <a:p>
          <a:r>
            <a:rPr lang="en-US"/>
            <a:t>A point in the system where water is discharged for purposes of performing a valve status test</a:t>
          </a:r>
        </a:p>
      </dgm:t>
    </dgm:pt>
    <dgm:pt modelId="{ACBCC13A-82D5-4D14-B5CA-CFFD482CA29C}" type="parTrans" cxnId="{2A17C755-2395-4784-BEB7-5BEF027DA5DF}">
      <dgm:prSet/>
      <dgm:spPr/>
      <dgm:t>
        <a:bodyPr/>
        <a:lstStyle/>
        <a:p>
          <a:endParaRPr lang="en-US"/>
        </a:p>
      </dgm:t>
    </dgm:pt>
    <dgm:pt modelId="{362A3678-1BD2-421D-B638-EB3FE1915591}" type="sibTrans" cxnId="{2A17C755-2395-4784-BEB7-5BEF027DA5DF}">
      <dgm:prSet/>
      <dgm:spPr/>
      <dgm:t>
        <a:bodyPr/>
        <a:lstStyle/>
        <a:p>
          <a:endParaRPr lang="en-US"/>
        </a:p>
      </dgm:t>
    </dgm:pt>
    <dgm:pt modelId="{7C69E159-09CA-4D82-B00E-2BB8D157340A}" type="pres">
      <dgm:prSet presAssocID="{ECBD34F9-9CB3-4741-800A-FCFE795E8599}" presName="linear" presStyleCnt="0">
        <dgm:presLayoutVars>
          <dgm:animLvl val="lvl"/>
          <dgm:resizeHandles val="exact"/>
        </dgm:presLayoutVars>
      </dgm:prSet>
      <dgm:spPr/>
    </dgm:pt>
    <dgm:pt modelId="{92681342-00A9-46F1-BFCC-11DE592B0FDB}" type="pres">
      <dgm:prSet presAssocID="{161D1CA2-D63A-4058-A5BB-03CB8C3B6671}" presName="parentText" presStyleLbl="node1" presStyleIdx="0" presStyleCnt="2">
        <dgm:presLayoutVars>
          <dgm:chMax val="0"/>
          <dgm:bulletEnabled val="1"/>
        </dgm:presLayoutVars>
      </dgm:prSet>
      <dgm:spPr/>
    </dgm:pt>
    <dgm:pt modelId="{4A0BC611-E738-45A3-847A-867ADF1625F5}" type="pres">
      <dgm:prSet presAssocID="{161D1CA2-D63A-4058-A5BB-03CB8C3B6671}" presName="childText" presStyleLbl="revTx" presStyleIdx="0" presStyleCnt="2">
        <dgm:presLayoutVars>
          <dgm:bulletEnabled val="1"/>
        </dgm:presLayoutVars>
      </dgm:prSet>
      <dgm:spPr/>
    </dgm:pt>
    <dgm:pt modelId="{FD4D455C-E166-46D0-839A-0A75349B46EE}" type="pres">
      <dgm:prSet presAssocID="{14D7A32C-68EF-4855-8B69-73C9687FDB0A}" presName="parentText" presStyleLbl="node1" presStyleIdx="1" presStyleCnt="2">
        <dgm:presLayoutVars>
          <dgm:chMax val="0"/>
          <dgm:bulletEnabled val="1"/>
        </dgm:presLayoutVars>
      </dgm:prSet>
      <dgm:spPr/>
    </dgm:pt>
    <dgm:pt modelId="{F135A95C-8E99-496B-9C4F-AA11B618955F}" type="pres">
      <dgm:prSet presAssocID="{14D7A32C-68EF-4855-8B69-73C9687FDB0A}" presName="childText" presStyleLbl="revTx" presStyleIdx="1" presStyleCnt="2">
        <dgm:presLayoutVars>
          <dgm:bulletEnabled val="1"/>
        </dgm:presLayoutVars>
      </dgm:prSet>
      <dgm:spPr/>
    </dgm:pt>
  </dgm:ptLst>
  <dgm:cxnLst>
    <dgm:cxn modelId="{5B05A908-5762-4746-81C5-2BEF75A5EBAD}" type="presOf" srcId="{02732AF3-CC21-4474-8A37-249482D6DA8D}" destId="{4A0BC611-E738-45A3-847A-867ADF1625F5}" srcOrd="0" destOrd="0" presId="urn:microsoft.com/office/officeart/2005/8/layout/vList2"/>
    <dgm:cxn modelId="{2792AF23-46A2-4C60-B13B-985023A2BC7E}" type="presOf" srcId="{ECBD34F9-9CB3-4741-800A-FCFE795E8599}" destId="{7C69E159-09CA-4D82-B00E-2BB8D157340A}" srcOrd="0" destOrd="0" presId="urn:microsoft.com/office/officeart/2005/8/layout/vList2"/>
    <dgm:cxn modelId="{BF8E7329-7084-4A21-AEA7-2B19AC8FA9A2}" srcId="{ECBD34F9-9CB3-4741-800A-FCFE795E8599}" destId="{161D1CA2-D63A-4058-A5BB-03CB8C3B6671}" srcOrd="0" destOrd="0" parTransId="{C66E1E61-9EF8-4D0D-A6A3-AC32521DC960}" sibTransId="{D8FBE37D-4F14-45BE-931A-08B5D6C5DF29}"/>
    <dgm:cxn modelId="{8B918354-93B0-4C1D-99D2-0DCE984823C3}" type="presOf" srcId="{EE91EDE6-4BAF-4299-A503-91BB878D6475}" destId="{F135A95C-8E99-496B-9C4F-AA11B618955F}" srcOrd="0" destOrd="0" presId="urn:microsoft.com/office/officeart/2005/8/layout/vList2"/>
    <dgm:cxn modelId="{2A17C755-2395-4784-BEB7-5BEF027DA5DF}" srcId="{14D7A32C-68EF-4855-8B69-73C9687FDB0A}" destId="{EE91EDE6-4BAF-4299-A503-91BB878D6475}" srcOrd="0" destOrd="0" parTransId="{ACBCC13A-82D5-4D14-B5CA-CFFD482CA29C}" sibTransId="{362A3678-1BD2-421D-B638-EB3FE1915591}"/>
    <dgm:cxn modelId="{99EEF7B0-DB00-4AD1-91C7-DC121A38E8C1}" srcId="{ECBD34F9-9CB3-4741-800A-FCFE795E8599}" destId="{14D7A32C-68EF-4855-8B69-73C9687FDB0A}" srcOrd="1" destOrd="0" parTransId="{C7F52DEE-0E0B-4EEA-AF81-92BFB32DDB95}" sibTransId="{D671D61A-2C15-4682-A5D2-22C7E42F8C7D}"/>
    <dgm:cxn modelId="{2C07A8C0-AD87-4613-80FD-F85787F8FC5D}" srcId="{161D1CA2-D63A-4058-A5BB-03CB8C3B6671}" destId="{02732AF3-CC21-4474-8A37-249482D6DA8D}" srcOrd="0" destOrd="0" parTransId="{BA80F159-E1B2-448F-862B-C0B6D83BB7F2}" sibTransId="{A9DA41E7-EA3B-42A6-9A12-32081A3AEF7B}"/>
    <dgm:cxn modelId="{B832BCC1-8496-4763-8F4D-CBDE33A0F7DB}" type="presOf" srcId="{161D1CA2-D63A-4058-A5BB-03CB8C3B6671}" destId="{92681342-00A9-46F1-BFCC-11DE592B0FDB}" srcOrd="0" destOrd="0" presId="urn:microsoft.com/office/officeart/2005/8/layout/vList2"/>
    <dgm:cxn modelId="{C37A7BCD-40F8-4AEF-8964-24DE046CBA12}" type="presOf" srcId="{14D7A32C-68EF-4855-8B69-73C9687FDB0A}" destId="{FD4D455C-E166-46D0-839A-0A75349B46EE}" srcOrd="0" destOrd="0" presId="urn:microsoft.com/office/officeart/2005/8/layout/vList2"/>
    <dgm:cxn modelId="{35CDBEF8-6568-4D81-A009-E7721D548773}" type="presParOf" srcId="{7C69E159-09CA-4D82-B00E-2BB8D157340A}" destId="{92681342-00A9-46F1-BFCC-11DE592B0FDB}" srcOrd="0" destOrd="0" presId="urn:microsoft.com/office/officeart/2005/8/layout/vList2"/>
    <dgm:cxn modelId="{C371010A-1EDE-425D-AAE6-B0D91D6054C8}" type="presParOf" srcId="{7C69E159-09CA-4D82-B00E-2BB8D157340A}" destId="{4A0BC611-E738-45A3-847A-867ADF1625F5}" srcOrd="1" destOrd="0" presId="urn:microsoft.com/office/officeart/2005/8/layout/vList2"/>
    <dgm:cxn modelId="{88011ED9-9365-452A-A38B-95E856F3162E}" type="presParOf" srcId="{7C69E159-09CA-4D82-B00E-2BB8D157340A}" destId="{FD4D455C-E166-46D0-839A-0A75349B46EE}" srcOrd="2" destOrd="0" presId="urn:microsoft.com/office/officeart/2005/8/layout/vList2"/>
    <dgm:cxn modelId="{2B566C0A-C670-4DC5-8C64-0F6A14C2F83F}" type="presParOf" srcId="{7C69E159-09CA-4D82-B00E-2BB8D157340A}" destId="{F135A95C-8E99-496B-9C4F-AA11B618955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5F8347-1A1F-4B77-BFA2-A5EDC374A5C1}"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10B4C628-3BDB-4ED8-BA86-4D73F2125006}">
      <dgm:prSet/>
      <dgm:spPr/>
      <dgm:t>
        <a:bodyPr/>
        <a:lstStyle/>
        <a:p>
          <a:r>
            <a:rPr lang="en-US"/>
            <a:t>Preplanned Impairment</a:t>
          </a:r>
        </a:p>
      </dgm:t>
    </dgm:pt>
    <dgm:pt modelId="{A11704B8-2275-4FBA-95B0-7E37D18D3D96}" type="parTrans" cxnId="{947152D6-D53E-42B9-A6A3-BD134BD40C76}">
      <dgm:prSet/>
      <dgm:spPr/>
      <dgm:t>
        <a:bodyPr/>
        <a:lstStyle/>
        <a:p>
          <a:endParaRPr lang="en-US"/>
        </a:p>
      </dgm:t>
    </dgm:pt>
    <dgm:pt modelId="{F71DAAAA-49BE-48D6-B3DD-A37931E86009}" type="sibTrans" cxnId="{947152D6-D53E-42B9-A6A3-BD134BD40C76}">
      <dgm:prSet/>
      <dgm:spPr/>
      <dgm:t>
        <a:bodyPr/>
        <a:lstStyle/>
        <a:p>
          <a:endParaRPr lang="en-US"/>
        </a:p>
      </dgm:t>
    </dgm:pt>
    <dgm:pt modelId="{CD9347E0-D283-4A68-81F6-9803C7D0D73C}">
      <dgm:prSet/>
      <dgm:spPr/>
      <dgm:t>
        <a:bodyPr/>
        <a:lstStyle/>
        <a:p>
          <a:r>
            <a:rPr lang="en-US"/>
            <a:t>A condition where a water-based fire protection system or a portion thereof is out of service due to work that has been planned in advance, such as revisions to the water supply or sprinkler system piping.</a:t>
          </a:r>
        </a:p>
      </dgm:t>
    </dgm:pt>
    <dgm:pt modelId="{E6C4EBC2-E6C9-414C-868C-BCCCEFC0C1B5}" type="parTrans" cxnId="{0CF5A602-6118-4312-9243-EA0797A20AA6}">
      <dgm:prSet/>
      <dgm:spPr/>
      <dgm:t>
        <a:bodyPr/>
        <a:lstStyle/>
        <a:p>
          <a:endParaRPr lang="en-US"/>
        </a:p>
      </dgm:t>
    </dgm:pt>
    <dgm:pt modelId="{4651BA47-2B73-450E-A58F-67B1ED7438F6}" type="sibTrans" cxnId="{0CF5A602-6118-4312-9243-EA0797A20AA6}">
      <dgm:prSet/>
      <dgm:spPr/>
      <dgm:t>
        <a:bodyPr/>
        <a:lstStyle/>
        <a:p>
          <a:endParaRPr lang="en-US"/>
        </a:p>
      </dgm:t>
    </dgm:pt>
    <dgm:pt modelId="{999782C0-8D64-4FA2-B400-59711D2D6BE2}">
      <dgm:prSet/>
      <dgm:spPr/>
      <dgm:t>
        <a:bodyPr/>
        <a:lstStyle/>
        <a:p>
          <a:r>
            <a:rPr lang="en-US"/>
            <a:t>Emergency Impairment</a:t>
          </a:r>
        </a:p>
      </dgm:t>
    </dgm:pt>
    <dgm:pt modelId="{9C8BEF6C-1F7A-47C1-9084-4423C1E37582}" type="parTrans" cxnId="{E543570D-DC0D-4D11-B08A-165797791E40}">
      <dgm:prSet/>
      <dgm:spPr/>
      <dgm:t>
        <a:bodyPr/>
        <a:lstStyle/>
        <a:p>
          <a:endParaRPr lang="en-US"/>
        </a:p>
      </dgm:t>
    </dgm:pt>
    <dgm:pt modelId="{E0B4CF1C-CD3D-490B-BD0A-E9A96CB17F3F}" type="sibTrans" cxnId="{E543570D-DC0D-4D11-B08A-165797791E40}">
      <dgm:prSet/>
      <dgm:spPr/>
      <dgm:t>
        <a:bodyPr/>
        <a:lstStyle/>
        <a:p>
          <a:endParaRPr lang="en-US"/>
        </a:p>
      </dgm:t>
    </dgm:pt>
    <dgm:pt modelId="{84705776-2B6A-4E00-B6EE-383FEADB493C}">
      <dgm:prSet/>
      <dgm:spPr/>
      <dgm:t>
        <a:bodyPr/>
        <a:lstStyle/>
        <a:p>
          <a:r>
            <a:rPr lang="en-US"/>
            <a:t>A condition where a water-based fire protection system or portion thereof is out of order due to an unplanned occurrence, or the impairment is found while performing inspection testing or maintenance activities. </a:t>
          </a:r>
        </a:p>
      </dgm:t>
    </dgm:pt>
    <dgm:pt modelId="{6612B3D5-D4A6-48BF-9AC9-010E25897244}" type="parTrans" cxnId="{4FD64543-EBD0-46F2-89F7-A96AA20994CB}">
      <dgm:prSet/>
      <dgm:spPr/>
      <dgm:t>
        <a:bodyPr/>
        <a:lstStyle/>
        <a:p>
          <a:endParaRPr lang="en-US"/>
        </a:p>
      </dgm:t>
    </dgm:pt>
    <dgm:pt modelId="{A3C5D9AC-FB5A-4418-BC24-5DF026E5B63C}" type="sibTrans" cxnId="{4FD64543-EBD0-46F2-89F7-A96AA20994CB}">
      <dgm:prSet/>
      <dgm:spPr/>
      <dgm:t>
        <a:bodyPr/>
        <a:lstStyle/>
        <a:p>
          <a:endParaRPr lang="en-US"/>
        </a:p>
      </dgm:t>
    </dgm:pt>
    <dgm:pt modelId="{37C63109-F493-4768-94EA-4F68300E5E5F}" type="pres">
      <dgm:prSet presAssocID="{ED5F8347-1A1F-4B77-BFA2-A5EDC374A5C1}" presName="linear" presStyleCnt="0">
        <dgm:presLayoutVars>
          <dgm:dir/>
          <dgm:animLvl val="lvl"/>
          <dgm:resizeHandles val="exact"/>
        </dgm:presLayoutVars>
      </dgm:prSet>
      <dgm:spPr/>
    </dgm:pt>
    <dgm:pt modelId="{FA6D7AA0-6A58-4AAF-AE84-EB474F3679C2}" type="pres">
      <dgm:prSet presAssocID="{10B4C628-3BDB-4ED8-BA86-4D73F2125006}" presName="parentLin" presStyleCnt="0"/>
      <dgm:spPr/>
    </dgm:pt>
    <dgm:pt modelId="{3D77FDB4-C390-4DA8-96FA-02AED53592AA}" type="pres">
      <dgm:prSet presAssocID="{10B4C628-3BDB-4ED8-BA86-4D73F2125006}" presName="parentLeftMargin" presStyleLbl="node1" presStyleIdx="0" presStyleCnt="2"/>
      <dgm:spPr/>
    </dgm:pt>
    <dgm:pt modelId="{EB4D7D2C-3C6F-44BD-963D-3933EC284784}" type="pres">
      <dgm:prSet presAssocID="{10B4C628-3BDB-4ED8-BA86-4D73F2125006}" presName="parentText" presStyleLbl="node1" presStyleIdx="0" presStyleCnt="2">
        <dgm:presLayoutVars>
          <dgm:chMax val="0"/>
          <dgm:bulletEnabled val="1"/>
        </dgm:presLayoutVars>
      </dgm:prSet>
      <dgm:spPr/>
    </dgm:pt>
    <dgm:pt modelId="{304942DA-4B6A-42FD-8C9D-6A33C174FFB6}" type="pres">
      <dgm:prSet presAssocID="{10B4C628-3BDB-4ED8-BA86-4D73F2125006}" presName="negativeSpace" presStyleCnt="0"/>
      <dgm:spPr/>
    </dgm:pt>
    <dgm:pt modelId="{7EAF1D36-4B6D-47A8-A6BB-9ABBA1D83CB0}" type="pres">
      <dgm:prSet presAssocID="{10B4C628-3BDB-4ED8-BA86-4D73F2125006}" presName="childText" presStyleLbl="conFgAcc1" presStyleIdx="0" presStyleCnt="2">
        <dgm:presLayoutVars>
          <dgm:bulletEnabled val="1"/>
        </dgm:presLayoutVars>
      </dgm:prSet>
      <dgm:spPr/>
    </dgm:pt>
    <dgm:pt modelId="{42330102-B479-435A-A3A3-1F54F45595E0}" type="pres">
      <dgm:prSet presAssocID="{F71DAAAA-49BE-48D6-B3DD-A37931E86009}" presName="spaceBetweenRectangles" presStyleCnt="0"/>
      <dgm:spPr/>
    </dgm:pt>
    <dgm:pt modelId="{BE830DCC-9CF4-4FD0-B7E4-83A0B6104C79}" type="pres">
      <dgm:prSet presAssocID="{999782C0-8D64-4FA2-B400-59711D2D6BE2}" presName="parentLin" presStyleCnt="0"/>
      <dgm:spPr/>
    </dgm:pt>
    <dgm:pt modelId="{C3A42A81-63DE-447D-8395-603C36AE85B9}" type="pres">
      <dgm:prSet presAssocID="{999782C0-8D64-4FA2-B400-59711D2D6BE2}" presName="parentLeftMargin" presStyleLbl="node1" presStyleIdx="0" presStyleCnt="2"/>
      <dgm:spPr/>
    </dgm:pt>
    <dgm:pt modelId="{31809D64-7C7F-4588-A2C6-5824E1211B82}" type="pres">
      <dgm:prSet presAssocID="{999782C0-8D64-4FA2-B400-59711D2D6BE2}" presName="parentText" presStyleLbl="node1" presStyleIdx="1" presStyleCnt="2">
        <dgm:presLayoutVars>
          <dgm:chMax val="0"/>
          <dgm:bulletEnabled val="1"/>
        </dgm:presLayoutVars>
      </dgm:prSet>
      <dgm:spPr/>
    </dgm:pt>
    <dgm:pt modelId="{9231A462-0813-40AF-A5B1-6E17D89445AA}" type="pres">
      <dgm:prSet presAssocID="{999782C0-8D64-4FA2-B400-59711D2D6BE2}" presName="negativeSpace" presStyleCnt="0"/>
      <dgm:spPr/>
    </dgm:pt>
    <dgm:pt modelId="{264546E7-0F87-4B74-8299-BE0067D5FE81}" type="pres">
      <dgm:prSet presAssocID="{999782C0-8D64-4FA2-B400-59711D2D6BE2}" presName="childText" presStyleLbl="conFgAcc1" presStyleIdx="1" presStyleCnt="2">
        <dgm:presLayoutVars>
          <dgm:bulletEnabled val="1"/>
        </dgm:presLayoutVars>
      </dgm:prSet>
      <dgm:spPr/>
    </dgm:pt>
  </dgm:ptLst>
  <dgm:cxnLst>
    <dgm:cxn modelId="{0CF5A602-6118-4312-9243-EA0797A20AA6}" srcId="{10B4C628-3BDB-4ED8-BA86-4D73F2125006}" destId="{CD9347E0-D283-4A68-81F6-9803C7D0D73C}" srcOrd="0" destOrd="0" parTransId="{E6C4EBC2-E6C9-414C-868C-BCCCEFC0C1B5}" sibTransId="{4651BA47-2B73-450E-A58F-67B1ED7438F6}"/>
    <dgm:cxn modelId="{E543570D-DC0D-4D11-B08A-165797791E40}" srcId="{ED5F8347-1A1F-4B77-BFA2-A5EDC374A5C1}" destId="{999782C0-8D64-4FA2-B400-59711D2D6BE2}" srcOrd="1" destOrd="0" parTransId="{9C8BEF6C-1F7A-47C1-9084-4423C1E37582}" sibTransId="{E0B4CF1C-CD3D-490B-BD0A-E9A96CB17F3F}"/>
    <dgm:cxn modelId="{42FDE314-FF14-47FD-A772-D5554A5E2D21}" type="presOf" srcId="{10B4C628-3BDB-4ED8-BA86-4D73F2125006}" destId="{EB4D7D2C-3C6F-44BD-963D-3933EC284784}" srcOrd="1" destOrd="0" presId="urn:microsoft.com/office/officeart/2005/8/layout/list1"/>
    <dgm:cxn modelId="{23B42D27-0697-40C5-A895-577B81ED619F}" type="presOf" srcId="{999782C0-8D64-4FA2-B400-59711D2D6BE2}" destId="{31809D64-7C7F-4588-A2C6-5824E1211B82}" srcOrd="1" destOrd="0" presId="urn:microsoft.com/office/officeart/2005/8/layout/list1"/>
    <dgm:cxn modelId="{4FD64543-EBD0-46F2-89F7-A96AA20994CB}" srcId="{999782C0-8D64-4FA2-B400-59711D2D6BE2}" destId="{84705776-2B6A-4E00-B6EE-383FEADB493C}" srcOrd="0" destOrd="0" parTransId="{6612B3D5-D4A6-48BF-9AC9-010E25897244}" sibTransId="{A3C5D9AC-FB5A-4418-BC24-5DF026E5B63C}"/>
    <dgm:cxn modelId="{3ED1F790-02A5-437A-B139-3D5B571082CB}" type="presOf" srcId="{CD9347E0-D283-4A68-81F6-9803C7D0D73C}" destId="{7EAF1D36-4B6D-47A8-A6BB-9ABBA1D83CB0}" srcOrd="0" destOrd="0" presId="urn:microsoft.com/office/officeart/2005/8/layout/list1"/>
    <dgm:cxn modelId="{9D8BB199-24B2-402A-A379-12AC99F5AB61}" type="presOf" srcId="{84705776-2B6A-4E00-B6EE-383FEADB493C}" destId="{264546E7-0F87-4B74-8299-BE0067D5FE81}" srcOrd="0" destOrd="0" presId="urn:microsoft.com/office/officeart/2005/8/layout/list1"/>
    <dgm:cxn modelId="{947152D6-D53E-42B9-A6A3-BD134BD40C76}" srcId="{ED5F8347-1A1F-4B77-BFA2-A5EDC374A5C1}" destId="{10B4C628-3BDB-4ED8-BA86-4D73F2125006}" srcOrd="0" destOrd="0" parTransId="{A11704B8-2275-4FBA-95B0-7E37D18D3D96}" sibTransId="{F71DAAAA-49BE-48D6-B3DD-A37931E86009}"/>
    <dgm:cxn modelId="{2CDD6FDA-863F-4358-9963-15A64DD54EBF}" type="presOf" srcId="{999782C0-8D64-4FA2-B400-59711D2D6BE2}" destId="{C3A42A81-63DE-447D-8395-603C36AE85B9}" srcOrd="0" destOrd="0" presId="urn:microsoft.com/office/officeart/2005/8/layout/list1"/>
    <dgm:cxn modelId="{3C011BF1-7A72-484D-B784-32D05F863B1A}" type="presOf" srcId="{10B4C628-3BDB-4ED8-BA86-4D73F2125006}" destId="{3D77FDB4-C390-4DA8-96FA-02AED53592AA}" srcOrd="0" destOrd="0" presId="urn:microsoft.com/office/officeart/2005/8/layout/list1"/>
    <dgm:cxn modelId="{0F6ADEF3-B582-420F-A583-14A1F8027137}" type="presOf" srcId="{ED5F8347-1A1F-4B77-BFA2-A5EDC374A5C1}" destId="{37C63109-F493-4768-94EA-4F68300E5E5F}" srcOrd="0" destOrd="0" presId="urn:microsoft.com/office/officeart/2005/8/layout/list1"/>
    <dgm:cxn modelId="{A33DB7AB-E8E0-4E02-94D7-4180AE74A332}" type="presParOf" srcId="{37C63109-F493-4768-94EA-4F68300E5E5F}" destId="{FA6D7AA0-6A58-4AAF-AE84-EB474F3679C2}" srcOrd="0" destOrd="0" presId="urn:microsoft.com/office/officeart/2005/8/layout/list1"/>
    <dgm:cxn modelId="{3DB0F862-F0A0-4801-BFBF-17E7898776C1}" type="presParOf" srcId="{FA6D7AA0-6A58-4AAF-AE84-EB474F3679C2}" destId="{3D77FDB4-C390-4DA8-96FA-02AED53592AA}" srcOrd="0" destOrd="0" presId="urn:microsoft.com/office/officeart/2005/8/layout/list1"/>
    <dgm:cxn modelId="{5D0C9FD1-7491-4866-A250-3D915F9FCF72}" type="presParOf" srcId="{FA6D7AA0-6A58-4AAF-AE84-EB474F3679C2}" destId="{EB4D7D2C-3C6F-44BD-963D-3933EC284784}" srcOrd="1" destOrd="0" presId="urn:microsoft.com/office/officeart/2005/8/layout/list1"/>
    <dgm:cxn modelId="{11FE2CD3-B7BF-4B66-A7B9-132B4F94BB8D}" type="presParOf" srcId="{37C63109-F493-4768-94EA-4F68300E5E5F}" destId="{304942DA-4B6A-42FD-8C9D-6A33C174FFB6}" srcOrd="1" destOrd="0" presId="urn:microsoft.com/office/officeart/2005/8/layout/list1"/>
    <dgm:cxn modelId="{88FA3429-C22B-49F8-9BE4-8C6364151785}" type="presParOf" srcId="{37C63109-F493-4768-94EA-4F68300E5E5F}" destId="{7EAF1D36-4B6D-47A8-A6BB-9ABBA1D83CB0}" srcOrd="2" destOrd="0" presId="urn:microsoft.com/office/officeart/2005/8/layout/list1"/>
    <dgm:cxn modelId="{14F15DD2-CE2C-4B15-9F9B-DC2139822F85}" type="presParOf" srcId="{37C63109-F493-4768-94EA-4F68300E5E5F}" destId="{42330102-B479-435A-A3A3-1F54F45595E0}" srcOrd="3" destOrd="0" presId="urn:microsoft.com/office/officeart/2005/8/layout/list1"/>
    <dgm:cxn modelId="{6005FF66-C9CD-4114-AE73-7952A57E02D4}" type="presParOf" srcId="{37C63109-F493-4768-94EA-4F68300E5E5F}" destId="{BE830DCC-9CF4-4FD0-B7E4-83A0B6104C79}" srcOrd="4" destOrd="0" presId="urn:microsoft.com/office/officeart/2005/8/layout/list1"/>
    <dgm:cxn modelId="{5EF2DFF2-0597-4836-AF9F-2B40C4726530}" type="presParOf" srcId="{BE830DCC-9CF4-4FD0-B7E4-83A0B6104C79}" destId="{C3A42A81-63DE-447D-8395-603C36AE85B9}" srcOrd="0" destOrd="0" presId="urn:microsoft.com/office/officeart/2005/8/layout/list1"/>
    <dgm:cxn modelId="{093EE49F-47C2-40B6-ABA2-FA20017E40D4}" type="presParOf" srcId="{BE830DCC-9CF4-4FD0-B7E4-83A0B6104C79}" destId="{31809D64-7C7F-4588-A2C6-5824E1211B82}" srcOrd="1" destOrd="0" presId="urn:microsoft.com/office/officeart/2005/8/layout/list1"/>
    <dgm:cxn modelId="{2CD49B17-6165-4DAE-9158-98303B7F315A}" type="presParOf" srcId="{37C63109-F493-4768-94EA-4F68300E5E5F}" destId="{9231A462-0813-40AF-A5B1-6E17D89445AA}" srcOrd="5" destOrd="0" presId="urn:microsoft.com/office/officeart/2005/8/layout/list1"/>
    <dgm:cxn modelId="{3B6A3F62-8B1D-4C65-84CA-FBE66A162DC5}" type="presParOf" srcId="{37C63109-F493-4768-94EA-4F68300E5E5F}" destId="{264546E7-0F87-4B74-8299-BE0067D5FE8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18E442-ED10-43A4-8398-D1281FC21F1A}" type="doc">
      <dgm:prSet loTypeId="urn:microsoft.com/office/officeart/2005/8/layout/vList5" loCatId="list" qsTypeId="urn:microsoft.com/office/officeart/2005/8/quickstyle/simple2" qsCatId="simple" csTypeId="urn:microsoft.com/office/officeart/2005/8/colors/accent1_2" csCatId="accent1"/>
      <dgm:spPr/>
      <dgm:t>
        <a:bodyPr/>
        <a:lstStyle/>
        <a:p>
          <a:endParaRPr lang="en-US"/>
        </a:p>
      </dgm:t>
    </dgm:pt>
    <dgm:pt modelId="{14C248A7-CD8E-4917-B587-D93716A33CB5}">
      <dgm:prSet/>
      <dgm:spPr/>
      <dgm:t>
        <a:bodyPr/>
        <a:lstStyle/>
        <a:p>
          <a:r>
            <a:rPr lang="en-US"/>
            <a:t>Critical Deficiency</a:t>
          </a:r>
        </a:p>
      </dgm:t>
    </dgm:pt>
    <dgm:pt modelId="{6D206B15-B904-4DAE-86B4-25A523902A9D}" type="parTrans" cxnId="{950E6AC8-0B60-4372-93D4-21C5B1A84BA5}">
      <dgm:prSet/>
      <dgm:spPr/>
      <dgm:t>
        <a:bodyPr/>
        <a:lstStyle/>
        <a:p>
          <a:endParaRPr lang="en-US"/>
        </a:p>
      </dgm:t>
    </dgm:pt>
    <dgm:pt modelId="{D659B405-6EC6-4ECA-8D58-A60660C7F2EB}" type="sibTrans" cxnId="{950E6AC8-0B60-4372-93D4-21C5B1A84BA5}">
      <dgm:prSet/>
      <dgm:spPr/>
      <dgm:t>
        <a:bodyPr/>
        <a:lstStyle/>
        <a:p>
          <a:endParaRPr lang="en-US"/>
        </a:p>
      </dgm:t>
    </dgm:pt>
    <dgm:pt modelId="{7EB3B743-BDE0-4B43-8BFA-9D89C9622BE3}">
      <dgm:prSet/>
      <dgm:spPr/>
      <dgm:t>
        <a:bodyPr/>
        <a:lstStyle/>
        <a:p>
          <a:r>
            <a:rPr lang="en-US"/>
            <a:t>A deficiency that, if not corrected, can have a material effect on the ability of a fire protection system or unit to function as intended in a fire event.</a:t>
          </a:r>
        </a:p>
      </dgm:t>
    </dgm:pt>
    <dgm:pt modelId="{76FF783E-EB67-45FB-94FC-3F36C0E395D8}" type="parTrans" cxnId="{6D36EB6C-E6DC-426A-A2FB-134D348B11A8}">
      <dgm:prSet/>
      <dgm:spPr/>
      <dgm:t>
        <a:bodyPr/>
        <a:lstStyle/>
        <a:p>
          <a:endParaRPr lang="en-US"/>
        </a:p>
      </dgm:t>
    </dgm:pt>
    <dgm:pt modelId="{6635E800-C899-4B89-9B07-AB87AEA680B4}" type="sibTrans" cxnId="{6D36EB6C-E6DC-426A-A2FB-134D348B11A8}">
      <dgm:prSet/>
      <dgm:spPr/>
      <dgm:t>
        <a:bodyPr/>
        <a:lstStyle/>
        <a:p>
          <a:endParaRPr lang="en-US"/>
        </a:p>
      </dgm:t>
    </dgm:pt>
    <dgm:pt modelId="{0B7E833D-D635-4F42-A700-362344FF8AE3}">
      <dgm:prSet/>
      <dgm:spPr/>
      <dgm:t>
        <a:bodyPr/>
        <a:lstStyle/>
        <a:p>
          <a:r>
            <a:rPr lang="en-US"/>
            <a:t>Noncritical Deficiency</a:t>
          </a:r>
        </a:p>
      </dgm:t>
    </dgm:pt>
    <dgm:pt modelId="{D8A09696-565F-4194-8374-0F860066B7FD}" type="parTrans" cxnId="{5D380667-73F4-4A72-A5F4-7C333DB09186}">
      <dgm:prSet/>
      <dgm:spPr/>
      <dgm:t>
        <a:bodyPr/>
        <a:lstStyle/>
        <a:p>
          <a:endParaRPr lang="en-US"/>
        </a:p>
      </dgm:t>
    </dgm:pt>
    <dgm:pt modelId="{69252D9B-7D1F-46BF-B75F-67AF20AF1114}" type="sibTrans" cxnId="{5D380667-73F4-4A72-A5F4-7C333DB09186}">
      <dgm:prSet/>
      <dgm:spPr/>
      <dgm:t>
        <a:bodyPr/>
        <a:lstStyle/>
        <a:p>
          <a:endParaRPr lang="en-US"/>
        </a:p>
      </dgm:t>
    </dgm:pt>
    <dgm:pt modelId="{55E5A060-736A-44F9-9933-3D1DBF5EFE05}">
      <dgm:prSet/>
      <dgm:spPr/>
      <dgm:t>
        <a:bodyPr/>
        <a:lstStyle/>
        <a:p>
          <a:r>
            <a:rPr lang="en-US"/>
            <a:t>A deficiency that does not have a material effect on the ability of the fire protection system or unit to function in a fire event, but correction is needed to meet the requirements of this standard or for the proper inspection, testing, and maintenance of the system or unit.</a:t>
          </a:r>
        </a:p>
      </dgm:t>
    </dgm:pt>
    <dgm:pt modelId="{FB5396AD-E021-45BA-BBAE-F552BCE911F7}" type="parTrans" cxnId="{DD784BB4-EC6D-43D3-8CBB-7A8350B39C8B}">
      <dgm:prSet/>
      <dgm:spPr/>
      <dgm:t>
        <a:bodyPr/>
        <a:lstStyle/>
        <a:p>
          <a:endParaRPr lang="en-US"/>
        </a:p>
      </dgm:t>
    </dgm:pt>
    <dgm:pt modelId="{6C4C6186-11A8-4DF8-B329-9096B7C5B1F3}" type="sibTrans" cxnId="{DD784BB4-EC6D-43D3-8CBB-7A8350B39C8B}">
      <dgm:prSet/>
      <dgm:spPr/>
      <dgm:t>
        <a:bodyPr/>
        <a:lstStyle/>
        <a:p>
          <a:endParaRPr lang="en-US"/>
        </a:p>
      </dgm:t>
    </dgm:pt>
    <dgm:pt modelId="{0C0F95E7-C6AE-452D-85A9-F3643939D9A7}" type="pres">
      <dgm:prSet presAssocID="{6118E442-ED10-43A4-8398-D1281FC21F1A}" presName="Name0" presStyleCnt="0">
        <dgm:presLayoutVars>
          <dgm:dir/>
          <dgm:animLvl val="lvl"/>
          <dgm:resizeHandles val="exact"/>
        </dgm:presLayoutVars>
      </dgm:prSet>
      <dgm:spPr/>
    </dgm:pt>
    <dgm:pt modelId="{DCD75A77-AEF5-4762-9D0C-FC1892051D15}" type="pres">
      <dgm:prSet presAssocID="{14C248A7-CD8E-4917-B587-D93716A33CB5}" presName="linNode" presStyleCnt="0"/>
      <dgm:spPr/>
    </dgm:pt>
    <dgm:pt modelId="{A41B3B79-87B9-46FC-A9F9-BAD98A73FEF5}" type="pres">
      <dgm:prSet presAssocID="{14C248A7-CD8E-4917-B587-D93716A33CB5}" presName="parentText" presStyleLbl="node1" presStyleIdx="0" presStyleCnt="2">
        <dgm:presLayoutVars>
          <dgm:chMax val="1"/>
          <dgm:bulletEnabled val="1"/>
        </dgm:presLayoutVars>
      </dgm:prSet>
      <dgm:spPr/>
    </dgm:pt>
    <dgm:pt modelId="{97E36EA7-2850-456F-AC2F-CE69738250A7}" type="pres">
      <dgm:prSet presAssocID="{14C248A7-CD8E-4917-B587-D93716A33CB5}" presName="descendantText" presStyleLbl="alignAccFollowNode1" presStyleIdx="0" presStyleCnt="2">
        <dgm:presLayoutVars>
          <dgm:bulletEnabled val="1"/>
        </dgm:presLayoutVars>
      </dgm:prSet>
      <dgm:spPr/>
    </dgm:pt>
    <dgm:pt modelId="{EFE980B4-61D0-4E2C-AA0E-9B8DDEC38AAB}" type="pres">
      <dgm:prSet presAssocID="{D659B405-6EC6-4ECA-8D58-A60660C7F2EB}" presName="sp" presStyleCnt="0"/>
      <dgm:spPr/>
    </dgm:pt>
    <dgm:pt modelId="{AC9112B7-3ED0-4438-914A-EDF9F588B189}" type="pres">
      <dgm:prSet presAssocID="{0B7E833D-D635-4F42-A700-362344FF8AE3}" presName="linNode" presStyleCnt="0"/>
      <dgm:spPr/>
    </dgm:pt>
    <dgm:pt modelId="{1E3EFB56-BD94-464D-A8A0-3B8A77B49DF7}" type="pres">
      <dgm:prSet presAssocID="{0B7E833D-D635-4F42-A700-362344FF8AE3}" presName="parentText" presStyleLbl="node1" presStyleIdx="1" presStyleCnt="2">
        <dgm:presLayoutVars>
          <dgm:chMax val="1"/>
          <dgm:bulletEnabled val="1"/>
        </dgm:presLayoutVars>
      </dgm:prSet>
      <dgm:spPr/>
    </dgm:pt>
    <dgm:pt modelId="{121901F3-A61B-44A1-9DC6-C5BC099317A5}" type="pres">
      <dgm:prSet presAssocID="{0B7E833D-D635-4F42-A700-362344FF8AE3}" presName="descendantText" presStyleLbl="alignAccFollowNode1" presStyleIdx="1" presStyleCnt="2">
        <dgm:presLayoutVars>
          <dgm:bulletEnabled val="1"/>
        </dgm:presLayoutVars>
      </dgm:prSet>
      <dgm:spPr/>
    </dgm:pt>
  </dgm:ptLst>
  <dgm:cxnLst>
    <dgm:cxn modelId="{B98D9406-3FFF-4FB1-A376-BB456A44C5D8}" type="presOf" srcId="{0B7E833D-D635-4F42-A700-362344FF8AE3}" destId="{1E3EFB56-BD94-464D-A8A0-3B8A77B49DF7}" srcOrd="0" destOrd="0" presId="urn:microsoft.com/office/officeart/2005/8/layout/vList5"/>
    <dgm:cxn modelId="{0EE8262E-3C8F-4DA0-AAC9-FB734EEB3985}" type="presOf" srcId="{6118E442-ED10-43A4-8398-D1281FC21F1A}" destId="{0C0F95E7-C6AE-452D-85A9-F3643939D9A7}" srcOrd="0" destOrd="0" presId="urn:microsoft.com/office/officeart/2005/8/layout/vList5"/>
    <dgm:cxn modelId="{D6E19D5D-897F-4101-AC54-92377E6E11F7}" type="presOf" srcId="{55E5A060-736A-44F9-9933-3D1DBF5EFE05}" destId="{121901F3-A61B-44A1-9DC6-C5BC099317A5}" srcOrd="0" destOrd="0" presId="urn:microsoft.com/office/officeart/2005/8/layout/vList5"/>
    <dgm:cxn modelId="{5D380667-73F4-4A72-A5F4-7C333DB09186}" srcId="{6118E442-ED10-43A4-8398-D1281FC21F1A}" destId="{0B7E833D-D635-4F42-A700-362344FF8AE3}" srcOrd="1" destOrd="0" parTransId="{D8A09696-565F-4194-8374-0F860066B7FD}" sibTransId="{69252D9B-7D1F-46BF-B75F-67AF20AF1114}"/>
    <dgm:cxn modelId="{6D36EB6C-E6DC-426A-A2FB-134D348B11A8}" srcId="{14C248A7-CD8E-4917-B587-D93716A33CB5}" destId="{7EB3B743-BDE0-4B43-8BFA-9D89C9622BE3}" srcOrd="0" destOrd="0" parTransId="{76FF783E-EB67-45FB-94FC-3F36C0E395D8}" sibTransId="{6635E800-C899-4B89-9B07-AB87AEA680B4}"/>
    <dgm:cxn modelId="{DD784BB4-EC6D-43D3-8CBB-7A8350B39C8B}" srcId="{0B7E833D-D635-4F42-A700-362344FF8AE3}" destId="{55E5A060-736A-44F9-9933-3D1DBF5EFE05}" srcOrd="0" destOrd="0" parTransId="{FB5396AD-E021-45BA-BBAE-F552BCE911F7}" sibTransId="{6C4C6186-11A8-4DF8-B329-9096B7C5B1F3}"/>
    <dgm:cxn modelId="{950E6AC8-0B60-4372-93D4-21C5B1A84BA5}" srcId="{6118E442-ED10-43A4-8398-D1281FC21F1A}" destId="{14C248A7-CD8E-4917-B587-D93716A33CB5}" srcOrd="0" destOrd="0" parTransId="{6D206B15-B904-4DAE-86B4-25A523902A9D}" sibTransId="{D659B405-6EC6-4ECA-8D58-A60660C7F2EB}"/>
    <dgm:cxn modelId="{DA101FE9-DAB3-4594-91E8-F8BF1944C38D}" type="presOf" srcId="{14C248A7-CD8E-4917-B587-D93716A33CB5}" destId="{A41B3B79-87B9-46FC-A9F9-BAD98A73FEF5}" srcOrd="0" destOrd="0" presId="urn:microsoft.com/office/officeart/2005/8/layout/vList5"/>
    <dgm:cxn modelId="{CD3B14F4-AB4A-42A7-A11F-32CBB3235D65}" type="presOf" srcId="{7EB3B743-BDE0-4B43-8BFA-9D89C9622BE3}" destId="{97E36EA7-2850-456F-AC2F-CE69738250A7}" srcOrd="0" destOrd="0" presId="urn:microsoft.com/office/officeart/2005/8/layout/vList5"/>
    <dgm:cxn modelId="{314FF863-5E71-4A3E-A683-4DC00CAE9511}" type="presParOf" srcId="{0C0F95E7-C6AE-452D-85A9-F3643939D9A7}" destId="{DCD75A77-AEF5-4762-9D0C-FC1892051D15}" srcOrd="0" destOrd="0" presId="urn:microsoft.com/office/officeart/2005/8/layout/vList5"/>
    <dgm:cxn modelId="{2F519A58-9F73-4D0F-B4B1-08E47EAECAF3}" type="presParOf" srcId="{DCD75A77-AEF5-4762-9D0C-FC1892051D15}" destId="{A41B3B79-87B9-46FC-A9F9-BAD98A73FEF5}" srcOrd="0" destOrd="0" presId="urn:microsoft.com/office/officeart/2005/8/layout/vList5"/>
    <dgm:cxn modelId="{9DDA9D13-F156-40A6-B3A5-038C37C427F3}" type="presParOf" srcId="{DCD75A77-AEF5-4762-9D0C-FC1892051D15}" destId="{97E36EA7-2850-456F-AC2F-CE69738250A7}" srcOrd="1" destOrd="0" presId="urn:microsoft.com/office/officeart/2005/8/layout/vList5"/>
    <dgm:cxn modelId="{5AE83055-D469-406D-8011-011F4BCD43C6}" type="presParOf" srcId="{0C0F95E7-C6AE-452D-85A9-F3643939D9A7}" destId="{EFE980B4-61D0-4E2C-AA0E-9B8DDEC38AAB}" srcOrd="1" destOrd="0" presId="urn:microsoft.com/office/officeart/2005/8/layout/vList5"/>
    <dgm:cxn modelId="{C5BF8C92-23E7-49E3-ADA8-0CA7D8739C2B}" type="presParOf" srcId="{0C0F95E7-C6AE-452D-85A9-F3643939D9A7}" destId="{AC9112B7-3ED0-4438-914A-EDF9F588B189}" srcOrd="2" destOrd="0" presId="urn:microsoft.com/office/officeart/2005/8/layout/vList5"/>
    <dgm:cxn modelId="{D30649BA-52A9-4628-82CD-BDC2FE2B3D94}" type="presParOf" srcId="{AC9112B7-3ED0-4438-914A-EDF9F588B189}" destId="{1E3EFB56-BD94-464D-A8A0-3B8A77B49DF7}" srcOrd="0" destOrd="0" presId="urn:microsoft.com/office/officeart/2005/8/layout/vList5"/>
    <dgm:cxn modelId="{106B9519-83EB-4531-B4C6-A7E60697FFB1}" type="presParOf" srcId="{AC9112B7-3ED0-4438-914A-EDF9F588B189}" destId="{121901F3-A61B-44A1-9DC6-C5BC099317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8F38F5-64F6-4E9B-B0BD-112D85DE0ABA}" type="doc">
      <dgm:prSet loTypeId="urn:microsoft.com/office/officeart/2005/8/layout/list1" loCatId="list" qsTypeId="urn:microsoft.com/office/officeart/2005/8/quickstyle/simple2" qsCatId="simple" csTypeId="urn:microsoft.com/office/officeart/2005/8/colors/accent2_2" csCatId="accent2"/>
      <dgm:spPr/>
      <dgm:t>
        <a:bodyPr/>
        <a:lstStyle/>
        <a:p>
          <a:endParaRPr lang="en-US"/>
        </a:p>
      </dgm:t>
    </dgm:pt>
    <dgm:pt modelId="{72E69942-4262-4C8D-8BF2-9687AA32FC2E}">
      <dgm:prSet/>
      <dgm:spPr/>
      <dgm:t>
        <a:bodyPr/>
        <a:lstStyle/>
        <a:p>
          <a:r>
            <a:rPr lang="en-US"/>
            <a:t>Stakeholders</a:t>
          </a:r>
        </a:p>
      </dgm:t>
    </dgm:pt>
    <dgm:pt modelId="{55BDC7A6-D06C-4E54-88BA-6A36520EDFDE}" type="parTrans" cxnId="{F75FFBEC-CDB7-40D8-9A9C-FF5303050C8E}">
      <dgm:prSet/>
      <dgm:spPr/>
      <dgm:t>
        <a:bodyPr/>
        <a:lstStyle/>
        <a:p>
          <a:endParaRPr lang="en-US"/>
        </a:p>
      </dgm:t>
    </dgm:pt>
    <dgm:pt modelId="{726A3485-D262-4209-B132-AA4448802739}" type="sibTrans" cxnId="{F75FFBEC-CDB7-40D8-9A9C-FF5303050C8E}">
      <dgm:prSet/>
      <dgm:spPr/>
      <dgm:t>
        <a:bodyPr/>
        <a:lstStyle/>
        <a:p>
          <a:endParaRPr lang="en-US"/>
        </a:p>
      </dgm:t>
    </dgm:pt>
    <dgm:pt modelId="{C6C2CE85-359D-459A-B6FA-A8597421F4DA}">
      <dgm:prSet/>
      <dgm:spPr/>
      <dgm:t>
        <a:bodyPr/>
        <a:lstStyle/>
        <a:p>
          <a:r>
            <a:rPr lang="en-US"/>
            <a:t>Authority Having Jurisdiction</a:t>
          </a:r>
        </a:p>
      </dgm:t>
    </dgm:pt>
    <dgm:pt modelId="{71B555F8-1054-4904-8109-940E94CFEA46}" type="parTrans" cxnId="{7579E97E-33BA-4608-86DB-7DB1BB4FDEA7}">
      <dgm:prSet/>
      <dgm:spPr/>
      <dgm:t>
        <a:bodyPr/>
        <a:lstStyle/>
        <a:p>
          <a:endParaRPr lang="en-US"/>
        </a:p>
      </dgm:t>
    </dgm:pt>
    <dgm:pt modelId="{3942D83B-08A5-4EF8-9DD3-0A83FFCFA3E2}" type="sibTrans" cxnId="{7579E97E-33BA-4608-86DB-7DB1BB4FDEA7}">
      <dgm:prSet/>
      <dgm:spPr/>
      <dgm:t>
        <a:bodyPr/>
        <a:lstStyle/>
        <a:p>
          <a:endParaRPr lang="en-US"/>
        </a:p>
      </dgm:t>
    </dgm:pt>
    <dgm:pt modelId="{E9F8ADEE-0B98-41DD-B7DD-CF9353B8CDAA}">
      <dgm:prSet/>
      <dgm:spPr/>
      <dgm:t>
        <a:bodyPr/>
        <a:lstStyle/>
        <a:p>
          <a:r>
            <a:rPr lang="en-US"/>
            <a:t>Fire Department, if required</a:t>
          </a:r>
        </a:p>
      </dgm:t>
    </dgm:pt>
    <dgm:pt modelId="{192F6BFC-C679-4795-BC12-015E187F4093}" type="parTrans" cxnId="{693B362E-01C5-45D7-9737-B2C3039B597C}">
      <dgm:prSet/>
      <dgm:spPr/>
      <dgm:t>
        <a:bodyPr/>
        <a:lstStyle/>
        <a:p>
          <a:endParaRPr lang="en-US"/>
        </a:p>
      </dgm:t>
    </dgm:pt>
    <dgm:pt modelId="{38F6C3C6-11DF-494F-A44F-DB014E73E976}" type="sibTrans" cxnId="{693B362E-01C5-45D7-9737-B2C3039B597C}">
      <dgm:prSet/>
      <dgm:spPr/>
      <dgm:t>
        <a:bodyPr/>
        <a:lstStyle/>
        <a:p>
          <a:endParaRPr lang="en-US"/>
        </a:p>
      </dgm:t>
    </dgm:pt>
    <dgm:pt modelId="{7FABFD23-1245-48EE-975A-7309F93D0D5A}">
      <dgm:prSet/>
      <dgm:spPr/>
      <dgm:t>
        <a:bodyPr/>
        <a:lstStyle/>
        <a:p>
          <a:r>
            <a:rPr lang="en-US"/>
            <a:t>Alarm-Receiving Facility</a:t>
          </a:r>
        </a:p>
      </dgm:t>
    </dgm:pt>
    <dgm:pt modelId="{D0E6FACB-B565-4780-B2EB-960D5D22E6E2}" type="parTrans" cxnId="{7A307821-0378-4E77-A589-5A924697DAD2}">
      <dgm:prSet/>
      <dgm:spPr/>
      <dgm:t>
        <a:bodyPr/>
        <a:lstStyle/>
        <a:p>
          <a:endParaRPr lang="en-US"/>
        </a:p>
      </dgm:t>
    </dgm:pt>
    <dgm:pt modelId="{C2BCB6A9-66A7-45BA-A5FB-7686C3AF9639}" type="sibTrans" cxnId="{7A307821-0378-4E77-A589-5A924697DAD2}">
      <dgm:prSet/>
      <dgm:spPr/>
      <dgm:t>
        <a:bodyPr/>
        <a:lstStyle/>
        <a:p>
          <a:endParaRPr lang="en-US"/>
        </a:p>
      </dgm:t>
    </dgm:pt>
    <dgm:pt modelId="{D68F2BE7-EBEA-4E5A-AFB2-BAEAE17BB687}">
      <dgm:prSet/>
      <dgm:spPr/>
      <dgm:t>
        <a:bodyPr/>
        <a:lstStyle/>
        <a:p>
          <a:r>
            <a:rPr lang="en-US"/>
            <a:t>Purpose of Shutdown or Test</a:t>
          </a:r>
        </a:p>
      </dgm:t>
    </dgm:pt>
    <dgm:pt modelId="{8C938EA6-4BC5-4178-BF2D-5B1DB6DC6544}" type="parTrans" cxnId="{2CD45522-50F4-485B-B411-3583609C4988}">
      <dgm:prSet/>
      <dgm:spPr/>
      <dgm:t>
        <a:bodyPr/>
        <a:lstStyle/>
        <a:p>
          <a:endParaRPr lang="en-US"/>
        </a:p>
      </dgm:t>
    </dgm:pt>
    <dgm:pt modelId="{BE67F411-F41C-45F5-95C2-3AEC50006CDD}" type="sibTrans" cxnId="{2CD45522-50F4-485B-B411-3583609C4988}">
      <dgm:prSet/>
      <dgm:spPr/>
      <dgm:t>
        <a:bodyPr/>
        <a:lstStyle/>
        <a:p>
          <a:endParaRPr lang="en-US"/>
        </a:p>
      </dgm:t>
    </dgm:pt>
    <dgm:pt modelId="{FC54C0D7-DDBA-4395-B6A0-6A6A0AF70C45}">
      <dgm:prSet/>
      <dgm:spPr/>
      <dgm:t>
        <a:bodyPr/>
        <a:lstStyle/>
        <a:p>
          <a:r>
            <a:rPr lang="en-US"/>
            <a:t>Return to Service or completion of test</a:t>
          </a:r>
        </a:p>
      </dgm:t>
    </dgm:pt>
    <dgm:pt modelId="{3E9D92F2-5B89-440F-9303-62ECBE51ACD2}" type="parTrans" cxnId="{E933A417-8AE7-41E6-8121-7C09BDE385C5}">
      <dgm:prSet/>
      <dgm:spPr/>
      <dgm:t>
        <a:bodyPr/>
        <a:lstStyle/>
        <a:p>
          <a:endParaRPr lang="en-US"/>
        </a:p>
      </dgm:t>
    </dgm:pt>
    <dgm:pt modelId="{C65E196E-6FC0-4F9B-AEBB-AB41C65272A8}" type="sibTrans" cxnId="{E933A417-8AE7-41E6-8121-7C09BDE385C5}">
      <dgm:prSet/>
      <dgm:spPr/>
      <dgm:t>
        <a:bodyPr/>
        <a:lstStyle/>
        <a:p>
          <a:endParaRPr lang="en-US"/>
        </a:p>
      </dgm:t>
    </dgm:pt>
    <dgm:pt modelId="{077D5FC5-9AB5-4237-9296-06F601D94E8D}" type="pres">
      <dgm:prSet presAssocID="{6E8F38F5-64F6-4E9B-B0BD-112D85DE0ABA}" presName="linear" presStyleCnt="0">
        <dgm:presLayoutVars>
          <dgm:dir/>
          <dgm:animLvl val="lvl"/>
          <dgm:resizeHandles val="exact"/>
        </dgm:presLayoutVars>
      </dgm:prSet>
      <dgm:spPr/>
    </dgm:pt>
    <dgm:pt modelId="{061971CC-6287-469F-93CE-EF496337AFC6}" type="pres">
      <dgm:prSet presAssocID="{72E69942-4262-4C8D-8BF2-9687AA32FC2E}" presName="parentLin" presStyleCnt="0"/>
      <dgm:spPr/>
    </dgm:pt>
    <dgm:pt modelId="{B6D225D6-9ADA-4AAA-A388-5CBE0781223C}" type="pres">
      <dgm:prSet presAssocID="{72E69942-4262-4C8D-8BF2-9687AA32FC2E}" presName="parentLeftMargin" presStyleLbl="node1" presStyleIdx="0" presStyleCnt="3"/>
      <dgm:spPr/>
    </dgm:pt>
    <dgm:pt modelId="{4F0541FA-F493-431B-899E-3461B4EFA0D2}" type="pres">
      <dgm:prSet presAssocID="{72E69942-4262-4C8D-8BF2-9687AA32FC2E}" presName="parentText" presStyleLbl="node1" presStyleIdx="0" presStyleCnt="3">
        <dgm:presLayoutVars>
          <dgm:chMax val="0"/>
          <dgm:bulletEnabled val="1"/>
        </dgm:presLayoutVars>
      </dgm:prSet>
      <dgm:spPr/>
    </dgm:pt>
    <dgm:pt modelId="{18390186-E316-41AE-831D-4403103C19CB}" type="pres">
      <dgm:prSet presAssocID="{72E69942-4262-4C8D-8BF2-9687AA32FC2E}" presName="negativeSpace" presStyleCnt="0"/>
      <dgm:spPr/>
    </dgm:pt>
    <dgm:pt modelId="{41B7EE70-FFA5-4BB7-88AE-2903B79AB9D6}" type="pres">
      <dgm:prSet presAssocID="{72E69942-4262-4C8D-8BF2-9687AA32FC2E}" presName="childText" presStyleLbl="conFgAcc1" presStyleIdx="0" presStyleCnt="3">
        <dgm:presLayoutVars>
          <dgm:bulletEnabled val="1"/>
        </dgm:presLayoutVars>
      </dgm:prSet>
      <dgm:spPr/>
    </dgm:pt>
    <dgm:pt modelId="{9F4C22AD-92E0-418E-BFF0-EFAC0E4A1249}" type="pres">
      <dgm:prSet presAssocID="{726A3485-D262-4209-B132-AA4448802739}" presName="spaceBetweenRectangles" presStyleCnt="0"/>
      <dgm:spPr/>
    </dgm:pt>
    <dgm:pt modelId="{EBDE1E2C-6560-4605-87C1-42A40B949E66}" type="pres">
      <dgm:prSet presAssocID="{D68F2BE7-EBEA-4E5A-AFB2-BAEAE17BB687}" presName="parentLin" presStyleCnt="0"/>
      <dgm:spPr/>
    </dgm:pt>
    <dgm:pt modelId="{E76DE32A-7198-4DEF-83E4-20D90569CB28}" type="pres">
      <dgm:prSet presAssocID="{D68F2BE7-EBEA-4E5A-AFB2-BAEAE17BB687}" presName="parentLeftMargin" presStyleLbl="node1" presStyleIdx="0" presStyleCnt="3"/>
      <dgm:spPr/>
    </dgm:pt>
    <dgm:pt modelId="{B1BDA43F-11FE-4686-BD73-93B82E84D9FD}" type="pres">
      <dgm:prSet presAssocID="{D68F2BE7-EBEA-4E5A-AFB2-BAEAE17BB687}" presName="parentText" presStyleLbl="node1" presStyleIdx="1" presStyleCnt="3">
        <dgm:presLayoutVars>
          <dgm:chMax val="0"/>
          <dgm:bulletEnabled val="1"/>
        </dgm:presLayoutVars>
      </dgm:prSet>
      <dgm:spPr/>
    </dgm:pt>
    <dgm:pt modelId="{49735A67-52B0-44DF-A956-0C6F568370DE}" type="pres">
      <dgm:prSet presAssocID="{D68F2BE7-EBEA-4E5A-AFB2-BAEAE17BB687}" presName="negativeSpace" presStyleCnt="0"/>
      <dgm:spPr/>
    </dgm:pt>
    <dgm:pt modelId="{408CB2E1-2320-4F57-8508-4877710F1516}" type="pres">
      <dgm:prSet presAssocID="{D68F2BE7-EBEA-4E5A-AFB2-BAEAE17BB687}" presName="childText" presStyleLbl="conFgAcc1" presStyleIdx="1" presStyleCnt="3">
        <dgm:presLayoutVars>
          <dgm:bulletEnabled val="1"/>
        </dgm:presLayoutVars>
      </dgm:prSet>
      <dgm:spPr/>
    </dgm:pt>
    <dgm:pt modelId="{2A24A982-BA83-41E6-99D8-B8E99CD754C8}" type="pres">
      <dgm:prSet presAssocID="{BE67F411-F41C-45F5-95C2-3AEC50006CDD}" presName="spaceBetweenRectangles" presStyleCnt="0"/>
      <dgm:spPr/>
    </dgm:pt>
    <dgm:pt modelId="{A60AB7C0-A7B8-4C24-AD19-50B43EDFA3A2}" type="pres">
      <dgm:prSet presAssocID="{FC54C0D7-DDBA-4395-B6A0-6A6A0AF70C45}" presName="parentLin" presStyleCnt="0"/>
      <dgm:spPr/>
    </dgm:pt>
    <dgm:pt modelId="{11E3A20F-7BDB-4AF6-B1F4-4F188FBA5F96}" type="pres">
      <dgm:prSet presAssocID="{FC54C0D7-DDBA-4395-B6A0-6A6A0AF70C45}" presName="parentLeftMargin" presStyleLbl="node1" presStyleIdx="1" presStyleCnt="3"/>
      <dgm:spPr/>
    </dgm:pt>
    <dgm:pt modelId="{83BE97A7-98BC-4437-AB2C-3545F86A279A}" type="pres">
      <dgm:prSet presAssocID="{FC54C0D7-DDBA-4395-B6A0-6A6A0AF70C45}" presName="parentText" presStyleLbl="node1" presStyleIdx="2" presStyleCnt="3">
        <dgm:presLayoutVars>
          <dgm:chMax val="0"/>
          <dgm:bulletEnabled val="1"/>
        </dgm:presLayoutVars>
      </dgm:prSet>
      <dgm:spPr/>
    </dgm:pt>
    <dgm:pt modelId="{35B8177D-0A11-4437-B1E1-D7645BDB5E01}" type="pres">
      <dgm:prSet presAssocID="{FC54C0D7-DDBA-4395-B6A0-6A6A0AF70C45}" presName="negativeSpace" presStyleCnt="0"/>
      <dgm:spPr/>
    </dgm:pt>
    <dgm:pt modelId="{43B1FE42-C981-4DAE-ABDE-FB154E6A7574}" type="pres">
      <dgm:prSet presAssocID="{FC54C0D7-DDBA-4395-B6A0-6A6A0AF70C45}" presName="childText" presStyleLbl="conFgAcc1" presStyleIdx="2" presStyleCnt="3">
        <dgm:presLayoutVars>
          <dgm:bulletEnabled val="1"/>
        </dgm:presLayoutVars>
      </dgm:prSet>
      <dgm:spPr/>
    </dgm:pt>
  </dgm:ptLst>
  <dgm:cxnLst>
    <dgm:cxn modelId="{03D34A01-ABEE-4C23-BDB8-7AE73F602896}" type="presOf" srcId="{7FABFD23-1245-48EE-975A-7309F93D0D5A}" destId="{41B7EE70-FFA5-4BB7-88AE-2903B79AB9D6}" srcOrd="0" destOrd="2" presId="urn:microsoft.com/office/officeart/2005/8/layout/list1"/>
    <dgm:cxn modelId="{E933A417-8AE7-41E6-8121-7C09BDE385C5}" srcId="{6E8F38F5-64F6-4E9B-B0BD-112D85DE0ABA}" destId="{FC54C0D7-DDBA-4395-B6A0-6A6A0AF70C45}" srcOrd="2" destOrd="0" parTransId="{3E9D92F2-5B89-440F-9303-62ECBE51ACD2}" sibTransId="{C65E196E-6FC0-4F9B-AEBB-AB41C65272A8}"/>
    <dgm:cxn modelId="{7A307821-0378-4E77-A589-5A924697DAD2}" srcId="{72E69942-4262-4C8D-8BF2-9687AA32FC2E}" destId="{7FABFD23-1245-48EE-975A-7309F93D0D5A}" srcOrd="2" destOrd="0" parTransId="{D0E6FACB-B565-4780-B2EB-960D5D22E6E2}" sibTransId="{C2BCB6A9-66A7-45BA-A5FB-7686C3AF9639}"/>
    <dgm:cxn modelId="{2CD45522-50F4-485B-B411-3583609C4988}" srcId="{6E8F38F5-64F6-4E9B-B0BD-112D85DE0ABA}" destId="{D68F2BE7-EBEA-4E5A-AFB2-BAEAE17BB687}" srcOrd="1" destOrd="0" parTransId="{8C938EA6-4BC5-4178-BF2D-5B1DB6DC6544}" sibTransId="{BE67F411-F41C-45F5-95C2-3AEC50006CDD}"/>
    <dgm:cxn modelId="{693B362E-01C5-45D7-9737-B2C3039B597C}" srcId="{72E69942-4262-4C8D-8BF2-9687AA32FC2E}" destId="{E9F8ADEE-0B98-41DD-B7DD-CF9353B8CDAA}" srcOrd="1" destOrd="0" parTransId="{192F6BFC-C679-4795-BC12-015E187F4093}" sibTransId="{38F6C3C6-11DF-494F-A44F-DB014E73E976}"/>
    <dgm:cxn modelId="{5E36CA33-4DE0-48BF-9278-F3972724843C}" type="presOf" srcId="{D68F2BE7-EBEA-4E5A-AFB2-BAEAE17BB687}" destId="{B1BDA43F-11FE-4686-BD73-93B82E84D9FD}" srcOrd="1" destOrd="0" presId="urn:microsoft.com/office/officeart/2005/8/layout/list1"/>
    <dgm:cxn modelId="{87E62A47-5F06-49BA-B39B-F7FC72002600}" type="presOf" srcId="{FC54C0D7-DDBA-4395-B6A0-6A6A0AF70C45}" destId="{11E3A20F-7BDB-4AF6-B1F4-4F188FBA5F96}" srcOrd="0" destOrd="0" presId="urn:microsoft.com/office/officeart/2005/8/layout/list1"/>
    <dgm:cxn modelId="{0843AA78-F42A-4176-A27B-5AE4A234E4EA}" type="presOf" srcId="{D68F2BE7-EBEA-4E5A-AFB2-BAEAE17BB687}" destId="{E76DE32A-7198-4DEF-83E4-20D90569CB28}" srcOrd="0" destOrd="0" presId="urn:microsoft.com/office/officeart/2005/8/layout/list1"/>
    <dgm:cxn modelId="{7579E97E-33BA-4608-86DB-7DB1BB4FDEA7}" srcId="{72E69942-4262-4C8D-8BF2-9687AA32FC2E}" destId="{C6C2CE85-359D-459A-B6FA-A8597421F4DA}" srcOrd="0" destOrd="0" parTransId="{71B555F8-1054-4904-8109-940E94CFEA46}" sibTransId="{3942D83B-08A5-4EF8-9DD3-0A83FFCFA3E2}"/>
    <dgm:cxn modelId="{0EC0167F-96A6-498A-BFCB-2885AFE0E07C}" type="presOf" srcId="{72E69942-4262-4C8D-8BF2-9687AA32FC2E}" destId="{B6D225D6-9ADA-4AAA-A388-5CBE0781223C}" srcOrd="0" destOrd="0" presId="urn:microsoft.com/office/officeart/2005/8/layout/list1"/>
    <dgm:cxn modelId="{360D5C83-CF87-43E5-8717-065A230E751D}" type="presOf" srcId="{E9F8ADEE-0B98-41DD-B7DD-CF9353B8CDAA}" destId="{41B7EE70-FFA5-4BB7-88AE-2903B79AB9D6}" srcOrd="0" destOrd="1" presId="urn:microsoft.com/office/officeart/2005/8/layout/list1"/>
    <dgm:cxn modelId="{2BCECE9C-FE2A-473B-8301-A54B6725D265}" type="presOf" srcId="{C6C2CE85-359D-459A-B6FA-A8597421F4DA}" destId="{41B7EE70-FFA5-4BB7-88AE-2903B79AB9D6}" srcOrd="0" destOrd="0" presId="urn:microsoft.com/office/officeart/2005/8/layout/list1"/>
    <dgm:cxn modelId="{80A39CA0-80D2-4BC0-B028-55584CFE2823}" type="presOf" srcId="{6E8F38F5-64F6-4E9B-B0BD-112D85DE0ABA}" destId="{077D5FC5-9AB5-4237-9296-06F601D94E8D}" srcOrd="0" destOrd="0" presId="urn:microsoft.com/office/officeart/2005/8/layout/list1"/>
    <dgm:cxn modelId="{3DCF08A9-1D49-4D99-9D60-ABA538C118EA}" type="presOf" srcId="{72E69942-4262-4C8D-8BF2-9687AA32FC2E}" destId="{4F0541FA-F493-431B-899E-3461B4EFA0D2}" srcOrd="1" destOrd="0" presId="urn:microsoft.com/office/officeart/2005/8/layout/list1"/>
    <dgm:cxn modelId="{EFE5A9BC-EA36-4E0A-91EA-84343600DB98}" type="presOf" srcId="{FC54C0D7-DDBA-4395-B6A0-6A6A0AF70C45}" destId="{83BE97A7-98BC-4437-AB2C-3545F86A279A}" srcOrd="1" destOrd="0" presId="urn:microsoft.com/office/officeart/2005/8/layout/list1"/>
    <dgm:cxn modelId="{F75FFBEC-CDB7-40D8-9A9C-FF5303050C8E}" srcId="{6E8F38F5-64F6-4E9B-B0BD-112D85DE0ABA}" destId="{72E69942-4262-4C8D-8BF2-9687AA32FC2E}" srcOrd="0" destOrd="0" parTransId="{55BDC7A6-D06C-4E54-88BA-6A36520EDFDE}" sibTransId="{726A3485-D262-4209-B132-AA4448802739}"/>
    <dgm:cxn modelId="{E7002C49-543B-4672-B2A9-6B2097802E9E}" type="presParOf" srcId="{077D5FC5-9AB5-4237-9296-06F601D94E8D}" destId="{061971CC-6287-469F-93CE-EF496337AFC6}" srcOrd="0" destOrd="0" presId="urn:microsoft.com/office/officeart/2005/8/layout/list1"/>
    <dgm:cxn modelId="{43889E8D-6D01-49E3-9835-754E688885AE}" type="presParOf" srcId="{061971CC-6287-469F-93CE-EF496337AFC6}" destId="{B6D225D6-9ADA-4AAA-A388-5CBE0781223C}" srcOrd="0" destOrd="0" presId="urn:microsoft.com/office/officeart/2005/8/layout/list1"/>
    <dgm:cxn modelId="{163190C1-ED49-4C0F-ABB5-BC57BE23E7D5}" type="presParOf" srcId="{061971CC-6287-469F-93CE-EF496337AFC6}" destId="{4F0541FA-F493-431B-899E-3461B4EFA0D2}" srcOrd="1" destOrd="0" presId="urn:microsoft.com/office/officeart/2005/8/layout/list1"/>
    <dgm:cxn modelId="{9EE77174-D49C-4BAC-A6AC-623769430FA9}" type="presParOf" srcId="{077D5FC5-9AB5-4237-9296-06F601D94E8D}" destId="{18390186-E316-41AE-831D-4403103C19CB}" srcOrd="1" destOrd="0" presId="urn:microsoft.com/office/officeart/2005/8/layout/list1"/>
    <dgm:cxn modelId="{292E16A6-558F-4034-AE8D-87BD6D13A588}" type="presParOf" srcId="{077D5FC5-9AB5-4237-9296-06F601D94E8D}" destId="{41B7EE70-FFA5-4BB7-88AE-2903B79AB9D6}" srcOrd="2" destOrd="0" presId="urn:microsoft.com/office/officeart/2005/8/layout/list1"/>
    <dgm:cxn modelId="{00552CF3-040A-4FB6-9BE3-27AD47A7D829}" type="presParOf" srcId="{077D5FC5-9AB5-4237-9296-06F601D94E8D}" destId="{9F4C22AD-92E0-418E-BFF0-EFAC0E4A1249}" srcOrd="3" destOrd="0" presId="urn:microsoft.com/office/officeart/2005/8/layout/list1"/>
    <dgm:cxn modelId="{6E5081A4-BD6C-45AA-99FA-BC323E505660}" type="presParOf" srcId="{077D5FC5-9AB5-4237-9296-06F601D94E8D}" destId="{EBDE1E2C-6560-4605-87C1-42A40B949E66}" srcOrd="4" destOrd="0" presId="urn:microsoft.com/office/officeart/2005/8/layout/list1"/>
    <dgm:cxn modelId="{474364F5-8E9E-4905-878C-66D7B861A435}" type="presParOf" srcId="{EBDE1E2C-6560-4605-87C1-42A40B949E66}" destId="{E76DE32A-7198-4DEF-83E4-20D90569CB28}" srcOrd="0" destOrd="0" presId="urn:microsoft.com/office/officeart/2005/8/layout/list1"/>
    <dgm:cxn modelId="{AE673DCE-AA40-4C73-93FE-6483129DC6C7}" type="presParOf" srcId="{EBDE1E2C-6560-4605-87C1-42A40B949E66}" destId="{B1BDA43F-11FE-4686-BD73-93B82E84D9FD}" srcOrd="1" destOrd="0" presId="urn:microsoft.com/office/officeart/2005/8/layout/list1"/>
    <dgm:cxn modelId="{CE8A8D4E-062E-4773-A5CD-EFD794A00209}" type="presParOf" srcId="{077D5FC5-9AB5-4237-9296-06F601D94E8D}" destId="{49735A67-52B0-44DF-A956-0C6F568370DE}" srcOrd="5" destOrd="0" presId="urn:microsoft.com/office/officeart/2005/8/layout/list1"/>
    <dgm:cxn modelId="{608E59BD-34DF-4AAC-B45B-F8F640D8B564}" type="presParOf" srcId="{077D5FC5-9AB5-4237-9296-06F601D94E8D}" destId="{408CB2E1-2320-4F57-8508-4877710F1516}" srcOrd="6" destOrd="0" presId="urn:microsoft.com/office/officeart/2005/8/layout/list1"/>
    <dgm:cxn modelId="{B2ABF2A2-A6B8-45D4-A3C7-55A3A6BAF91A}" type="presParOf" srcId="{077D5FC5-9AB5-4237-9296-06F601D94E8D}" destId="{2A24A982-BA83-41E6-99D8-B8E99CD754C8}" srcOrd="7" destOrd="0" presId="urn:microsoft.com/office/officeart/2005/8/layout/list1"/>
    <dgm:cxn modelId="{C3BCE8BD-543A-4E39-98BA-FB3F7A00387E}" type="presParOf" srcId="{077D5FC5-9AB5-4237-9296-06F601D94E8D}" destId="{A60AB7C0-A7B8-4C24-AD19-50B43EDFA3A2}" srcOrd="8" destOrd="0" presId="urn:microsoft.com/office/officeart/2005/8/layout/list1"/>
    <dgm:cxn modelId="{FA1A4426-64A3-47CE-AD09-8282366832F2}" type="presParOf" srcId="{A60AB7C0-A7B8-4C24-AD19-50B43EDFA3A2}" destId="{11E3A20F-7BDB-4AF6-B1F4-4F188FBA5F96}" srcOrd="0" destOrd="0" presId="urn:microsoft.com/office/officeart/2005/8/layout/list1"/>
    <dgm:cxn modelId="{97DBCF3D-792A-4020-B30B-229A0323D905}" type="presParOf" srcId="{A60AB7C0-A7B8-4C24-AD19-50B43EDFA3A2}" destId="{83BE97A7-98BC-4437-AB2C-3545F86A279A}" srcOrd="1" destOrd="0" presId="urn:microsoft.com/office/officeart/2005/8/layout/list1"/>
    <dgm:cxn modelId="{8F436171-59C6-4945-B7EC-2CB174EF8BD3}" type="presParOf" srcId="{077D5FC5-9AB5-4237-9296-06F601D94E8D}" destId="{35B8177D-0A11-4437-B1E1-D7645BDB5E01}" srcOrd="9" destOrd="0" presId="urn:microsoft.com/office/officeart/2005/8/layout/list1"/>
    <dgm:cxn modelId="{04ACEF72-EF94-496E-BBB0-6522FD907179}" type="presParOf" srcId="{077D5FC5-9AB5-4237-9296-06F601D94E8D}" destId="{43B1FE42-C981-4DAE-ABDE-FB154E6A757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480228-A097-4597-9B56-089CF09BAA30}"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CE31384D-D99F-4C63-BEA9-AB43905788CA}">
      <dgm:prSet/>
      <dgm:spPr/>
      <dgm:t>
        <a:bodyPr/>
        <a:lstStyle/>
        <a:p>
          <a:r>
            <a:rPr lang="en-US"/>
            <a:t>Preplanned Impairment</a:t>
          </a:r>
        </a:p>
      </dgm:t>
    </dgm:pt>
    <dgm:pt modelId="{41B1F284-60F3-4AFF-8B70-89F607157686}" type="parTrans" cxnId="{70637423-390A-4AD7-AC21-7598CB2D054E}">
      <dgm:prSet/>
      <dgm:spPr/>
      <dgm:t>
        <a:bodyPr/>
        <a:lstStyle/>
        <a:p>
          <a:endParaRPr lang="en-US"/>
        </a:p>
      </dgm:t>
    </dgm:pt>
    <dgm:pt modelId="{690A2939-DDC1-4399-8FFC-B6589887351A}" type="sibTrans" cxnId="{70637423-390A-4AD7-AC21-7598CB2D054E}">
      <dgm:prSet/>
      <dgm:spPr/>
      <dgm:t>
        <a:bodyPr/>
        <a:lstStyle/>
        <a:p>
          <a:endParaRPr lang="en-US"/>
        </a:p>
      </dgm:t>
    </dgm:pt>
    <dgm:pt modelId="{2B46784E-7C46-4443-89A6-A78E3843B726}">
      <dgm:prSet/>
      <dgm:spPr/>
      <dgm:t>
        <a:bodyPr/>
        <a:lstStyle/>
        <a:p>
          <a:r>
            <a:rPr lang="en-US"/>
            <a:t>A condition where a water-based fire protection system or a portion thereof is out of service due to work that has been planned in advance, such as revisions to the water supply or sprinkler system piping.</a:t>
          </a:r>
        </a:p>
      </dgm:t>
    </dgm:pt>
    <dgm:pt modelId="{27839A02-1BA2-4376-A164-101582933376}" type="parTrans" cxnId="{730CE39C-06E9-48B3-A876-7B4CE7E24485}">
      <dgm:prSet/>
      <dgm:spPr/>
      <dgm:t>
        <a:bodyPr/>
        <a:lstStyle/>
        <a:p>
          <a:endParaRPr lang="en-US"/>
        </a:p>
      </dgm:t>
    </dgm:pt>
    <dgm:pt modelId="{6A59C739-21D1-4F26-829B-05C7E256349E}" type="sibTrans" cxnId="{730CE39C-06E9-48B3-A876-7B4CE7E24485}">
      <dgm:prSet/>
      <dgm:spPr/>
      <dgm:t>
        <a:bodyPr/>
        <a:lstStyle/>
        <a:p>
          <a:endParaRPr lang="en-US"/>
        </a:p>
      </dgm:t>
    </dgm:pt>
    <dgm:pt modelId="{67E4033E-7FB9-45C5-82EF-1C80D8C947B9}">
      <dgm:prSet/>
      <dgm:spPr/>
      <dgm:t>
        <a:bodyPr/>
        <a:lstStyle/>
        <a:p>
          <a:r>
            <a:rPr lang="en-US"/>
            <a:t>Emergency Impairment</a:t>
          </a:r>
        </a:p>
      </dgm:t>
    </dgm:pt>
    <dgm:pt modelId="{164EB788-6195-4F71-947A-F5CFB144029D}" type="parTrans" cxnId="{FB751B13-B20E-479C-8C45-07AACE532359}">
      <dgm:prSet/>
      <dgm:spPr/>
      <dgm:t>
        <a:bodyPr/>
        <a:lstStyle/>
        <a:p>
          <a:endParaRPr lang="en-US"/>
        </a:p>
      </dgm:t>
    </dgm:pt>
    <dgm:pt modelId="{37CDF9E3-AE70-451E-86CC-7A2AFC133584}" type="sibTrans" cxnId="{FB751B13-B20E-479C-8C45-07AACE532359}">
      <dgm:prSet/>
      <dgm:spPr/>
      <dgm:t>
        <a:bodyPr/>
        <a:lstStyle/>
        <a:p>
          <a:endParaRPr lang="en-US"/>
        </a:p>
      </dgm:t>
    </dgm:pt>
    <dgm:pt modelId="{A31B9CD5-6E19-410E-97C2-475D9A1DC580}">
      <dgm:prSet/>
      <dgm:spPr/>
      <dgm:t>
        <a:bodyPr/>
        <a:lstStyle/>
        <a:p>
          <a:r>
            <a:rPr lang="en-US"/>
            <a:t>A condition where a water-based fire protection system or portion thereof is out of order due to an unplanned occurrence, or the impairment is found while performing inspection testing or maintenance activities. </a:t>
          </a:r>
        </a:p>
      </dgm:t>
    </dgm:pt>
    <dgm:pt modelId="{DCBE1E6E-C015-49AD-9D1B-395135C5A6B9}" type="parTrans" cxnId="{60D3F2EA-5C34-4122-B3F8-2B1605E25909}">
      <dgm:prSet/>
      <dgm:spPr/>
      <dgm:t>
        <a:bodyPr/>
        <a:lstStyle/>
        <a:p>
          <a:endParaRPr lang="en-US"/>
        </a:p>
      </dgm:t>
    </dgm:pt>
    <dgm:pt modelId="{D1B755DB-A6E3-45FB-9A4E-5314180FDC7F}" type="sibTrans" cxnId="{60D3F2EA-5C34-4122-B3F8-2B1605E25909}">
      <dgm:prSet/>
      <dgm:spPr/>
      <dgm:t>
        <a:bodyPr/>
        <a:lstStyle/>
        <a:p>
          <a:endParaRPr lang="en-US"/>
        </a:p>
      </dgm:t>
    </dgm:pt>
    <dgm:pt modelId="{CDC81E60-C057-4FF3-919A-693CB540C4B2}" type="pres">
      <dgm:prSet presAssocID="{F0480228-A097-4597-9B56-089CF09BAA30}" presName="linear" presStyleCnt="0">
        <dgm:presLayoutVars>
          <dgm:animLvl val="lvl"/>
          <dgm:resizeHandles val="exact"/>
        </dgm:presLayoutVars>
      </dgm:prSet>
      <dgm:spPr/>
    </dgm:pt>
    <dgm:pt modelId="{3A7ACBB2-F9FD-484A-8EB6-2CBCFDFF0BFE}" type="pres">
      <dgm:prSet presAssocID="{CE31384D-D99F-4C63-BEA9-AB43905788CA}" presName="parentText" presStyleLbl="node1" presStyleIdx="0" presStyleCnt="2">
        <dgm:presLayoutVars>
          <dgm:chMax val="0"/>
          <dgm:bulletEnabled val="1"/>
        </dgm:presLayoutVars>
      </dgm:prSet>
      <dgm:spPr/>
    </dgm:pt>
    <dgm:pt modelId="{18CB6AE6-400C-4815-80CD-FE1D35AE140F}" type="pres">
      <dgm:prSet presAssocID="{CE31384D-D99F-4C63-BEA9-AB43905788CA}" presName="childText" presStyleLbl="revTx" presStyleIdx="0" presStyleCnt="2">
        <dgm:presLayoutVars>
          <dgm:bulletEnabled val="1"/>
        </dgm:presLayoutVars>
      </dgm:prSet>
      <dgm:spPr/>
    </dgm:pt>
    <dgm:pt modelId="{6B3565E0-2075-4881-97F6-22F576767B65}" type="pres">
      <dgm:prSet presAssocID="{67E4033E-7FB9-45C5-82EF-1C80D8C947B9}" presName="parentText" presStyleLbl="node1" presStyleIdx="1" presStyleCnt="2">
        <dgm:presLayoutVars>
          <dgm:chMax val="0"/>
          <dgm:bulletEnabled val="1"/>
        </dgm:presLayoutVars>
      </dgm:prSet>
      <dgm:spPr/>
    </dgm:pt>
    <dgm:pt modelId="{EA3B2C1B-C8EA-4268-89A5-E0088E65271B}" type="pres">
      <dgm:prSet presAssocID="{67E4033E-7FB9-45C5-82EF-1C80D8C947B9}" presName="childText" presStyleLbl="revTx" presStyleIdx="1" presStyleCnt="2">
        <dgm:presLayoutVars>
          <dgm:bulletEnabled val="1"/>
        </dgm:presLayoutVars>
      </dgm:prSet>
      <dgm:spPr/>
    </dgm:pt>
  </dgm:ptLst>
  <dgm:cxnLst>
    <dgm:cxn modelId="{FB751B13-B20E-479C-8C45-07AACE532359}" srcId="{F0480228-A097-4597-9B56-089CF09BAA30}" destId="{67E4033E-7FB9-45C5-82EF-1C80D8C947B9}" srcOrd="1" destOrd="0" parTransId="{164EB788-6195-4F71-947A-F5CFB144029D}" sibTransId="{37CDF9E3-AE70-451E-86CC-7A2AFC133584}"/>
    <dgm:cxn modelId="{70637423-390A-4AD7-AC21-7598CB2D054E}" srcId="{F0480228-A097-4597-9B56-089CF09BAA30}" destId="{CE31384D-D99F-4C63-BEA9-AB43905788CA}" srcOrd="0" destOrd="0" parTransId="{41B1F284-60F3-4AFF-8B70-89F607157686}" sibTransId="{690A2939-DDC1-4399-8FFC-B6589887351A}"/>
    <dgm:cxn modelId="{4D8DE140-6ECF-4097-9B56-611D75553130}" type="presOf" srcId="{67E4033E-7FB9-45C5-82EF-1C80D8C947B9}" destId="{6B3565E0-2075-4881-97F6-22F576767B65}" srcOrd="0" destOrd="0" presId="urn:microsoft.com/office/officeart/2005/8/layout/vList2"/>
    <dgm:cxn modelId="{F38D427B-B8A9-4F68-BCD5-74037F1C31D3}" type="presOf" srcId="{2B46784E-7C46-4443-89A6-A78E3843B726}" destId="{18CB6AE6-400C-4815-80CD-FE1D35AE140F}" srcOrd="0" destOrd="0" presId="urn:microsoft.com/office/officeart/2005/8/layout/vList2"/>
    <dgm:cxn modelId="{D71D3497-0334-499D-BAC3-630737B11A4B}" type="presOf" srcId="{A31B9CD5-6E19-410E-97C2-475D9A1DC580}" destId="{EA3B2C1B-C8EA-4268-89A5-E0088E65271B}" srcOrd="0" destOrd="0" presId="urn:microsoft.com/office/officeart/2005/8/layout/vList2"/>
    <dgm:cxn modelId="{730CE39C-06E9-48B3-A876-7B4CE7E24485}" srcId="{CE31384D-D99F-4C63-BEA9-AB43905788CA}" destId="{2B46784E-7C46-4443-89A6-A78E3843B726}" srcOrd="0" destOrd="0" parTransId="{27839A02-1BA2-4376-A164-101582933376}" sibTransId="{6A59C739-21D1-4F26-829B-05C7E256349E}"/>
    <dgm:cxn modelId="{D58CE5C7-C178-448C-8DC2-041CA0EFDD72}" type="presOf" srcId="{CE31384D-D99F-4C63-BEA9-AB43905788CA}" destId="{3A7ACBB2-F9FD-484A-8EB6-2CBCFDFF0BFE}" srcOrd="0" destOrd="0" presId="urn:microsoft.com/office/officeart/2005/8/layout/vList2"/>
    <dgm:cxn modelId="{60D3F2EA-5C34-4122-B3F8-2B1605E25909}" srcId="{67E4033E-7FB9-45C5-82EF-1C80D8C947B9}" destId="{A31B9CD5-6E19-410E-97C2-475D9A1DC580}" srcOrd="0" destOrd="0" parTransId="{DCBE1E6E-C015-49AD-9D1B-395135C5A6B9}" sibTransId="{D1B755DB-A6E3-45FB-9A4E-5314180FDC7F}"/>
    <dgm:cxn modelId="{7C42CFEE-8EFC-45A6-8FB5-FEC38F7D1BE8}" type="presOf" srcId="{F0480228-A097-4597-9B56-089CF09BAA30}" destId="{CDC81E60-C057-4FF3-919A-693CB540C4B2}" srcOrd="0" destOrd="0" presId="urn:microsoft.com/office/officeart/2005/8/layout/vList2"/>
    <dgm:cxn modelId="{061DB66C-07FD-4D53-B8C9-E691D9A389A2}" type="presParOf" srcId="{CDC81E60-C057-4FF3-919A-693CB540C4B2}" destId="{3A7ACBB2-F9FD-484A-8EB6-2CBCFDFF0BFE}" srcOrd="0" destOrd="0" presId="urn:microsoft.com/office/officeart/2005/8/layout/vList2"/>
    <dgm:cxn modelId="{F69B6A15-9286-4784-BCBA-BAB7E5105A05}" type="presParOf" srcId="{CDC81E60-C057-4FF3-919A-693CB540C4B2}" destId="{18CB6AE6-400C-4815-80CD-FE1D35AE140F}" srcOrd="1" destOrd="0" presId="urn:microsoft.com/office/officeart/2005/8/layout/vList2"/>
    <dgm:cxn modelId="{155F852C-560A-463E-893F-06BD5CB4F3CE}" type="presParOf" srcId="{CDC81E60-C057-4FF3-919A-693CB540C4B2}" destId="{6B3565E0-2075-4881-97F6-22F576767B65}" srcOrd="2" destOrd="0" presId="urn:microsoft.com/office/officeart/2005/8/layout/vList2"/>
    <dgm:cxn modelId="{BE88EE41-7CAC-4EC1-A101-6E90747758C1}" type="presParOf" srcId="{CDC81E60-C057-4FF3-919A-693CB540C4B2}" destId="{EA3B2C1B-C8EA-4268-89A5-E0088E65271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7FA951-6D72-4AF3-BED9-830DFF0EB21A}"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3F10539E-BF13-4FE7-9D0D-84FF08412B87}">
      <dgm:prSet/>
      <dgm:spPr/>
      <dgm:t>
        <a:bodyPr/>
        <a:lstStyle/>
        <a:p>
          <a:r>
            <a:rPr lang="en-US"/>
            <a:t>Impairment Coordinator</a:t>
          </a:r>
        </a:p>
      </dgm:t>
    </dgm:pt>
    <dgm:pt modelId="{5DAA72B9-B797-4C34-A11D-F5A0AD19F819}" type="parTrans" cxnId="{739D6685-D83F-4776-A8D4-E718B49829A3}">
      <dgm:prSet/>
      <dgm:spPr/>
      <dgm:t>
        <a:bodyPr/>
        <a:lstStyle/>
        <a:p>
          <a:endParaRPr lang="en-US"/>
        </a:p>
      </dgm:t>
    </dgm:pt>
    <dgm:pt modelId="{882B5EE9-2DC5-4D67-A9AA-DE3A9DE96AB1}" type="sibTrans" cxnId="{739D6685-D83F-4776-A8D4-E718B49829A3}">
      <dgm:prSet/>
      <dgm:spPr/>
      <dgm:t>
        <a:bodyPr/>
        <a:lstStyle/>
        <a:p>
          <a:endParaRPr lang="en-US"/>
        </a:p>
      </dgm:t>
    </dgm:pt>
    <dgm:pt modelId="{B6847489-5BB6-43DE-9FD3-FFF87DBAA652}">
      <dgm:prSet/>
      <dgm:spPr/>
      <dgm:t>
        <a:bodyPr/>
        <a:lstStyle/>
        <a:p>
          <a:r>
            <a:rPr lang="en-US"/>
            <a:t>Tag Impairment System</a:t>
          </a:r>
        </a:p>
      </dgm:t>
    </dgm:pt>
    <dgm:pt modelId="{896F1C64-136F-410B-BD24-051FB4A8E6A2}" type="parTrans" cxnId="{EEAD23FB-4C2C-457E-A7D3-A011A5CA30D2}">
      <dgm:prSet/>
      <dgm:spPr/>
      <dgm:t>
        <a:bodyPr/>
        <a:lstStyle/>
        <a:p>
          <a:endParaRPr lang="en-US"/>
        </a:p>
      </dgm:t>
    </dgm:pt>
    <dgm:pt modelId="{10CE54FB-79B5-4BF4-9956-34C1D28F5A01}" type="sibTrans" cxnId="{EEAD23FB-4C2C-457E-A7D3-A011A5CA30D2}">
      <dgm:prSet/>
      <dgm:spPr/>
      <dgm:t>
        <a:bodyPr/>
        <a:lstStyle/>
        <a:p>
          <a:endParaRPr lang="en-US"/>
        </a:p>
      </dgm:t>
    </dgm:pt>
    <dgm:pt modelId="{D364AD40-370A-43C0-A7C2-E7B7CF416E2C}">
      <dgm:prSet/>
      <dgm:spPr/>
      <dgm:t>
        <a:bodyPr/>
        <a:lstStyle/>
        <a:p>
          <a:r>
            <a:rPr lang="en-US"/>
            <a:t>Impaired Equipment (Special precautions for extended length of impairments)</a:t>
          </a:r>
        </a:p>
      </dgm:t>
    </dgm:pt>
    <dgm:pt modelId="{0E2CFE3B-4E8C-4E35-B69E-F4E9C2C1A563}" type="parTrans" cxnId="{F164CBB5-3A03-4D4D-9E14-08C871892BE0}">
      <dgm:prSet/>
      <dgm:spPr/>
      <dgm:t>
        <a:bodyPr/>
        <a:lstStyle/>
        <a:p>
          <a:endParaRPr lang="en-US"/>
        </a:p>
      </dgm:t>
    </dgm:pt>
    <dgm:pt modelId="{50C57A80-F729-45FD-AEE8-14CB85A64FEE}" type="sibTrans" cxnId="{F164CBB5-3A03-4D4D-9E14-08C871892BE0}">
      <dgm:prSet/>
      <dgm:spPr/>
      <dgm:t>
        <a:bodyPr/>
        <a:lstStyle/>
        <a:p>
          <a:endParaRPr lang="en-US"/>
        </a:p>
      </dgm:t>
    </dgm:pt>
    <dgm:pt modelId="{90ADCF8E-F947-45D9-BEF3-9AA0BA128AE2}">
      <dgm:prSet/>
      <dgm:spPr/>
      <dgm:t>
        <a:bodyPr/>
        <a:lstStyle/>
        <a:p>
          <a:r>
            <a:rPr lang="en-US"/>
            <a:t>Preplanned Impairments</a:t>
          </a:r>
        </a:p>
      </dgm:t>
    </dgm:pt>
    <dgm:pt modelId="{3739843C-7AE5-4FA5-8232-2FC6A5FBFA59}" type="parTrans" cxnId="{502D1FE2-7145-45D4-BD4D-80F3BB216395}">
      <dgm:prSet/>
      <dgm:spPr/>
      <dgm:t>
        <a:bodyPr/>
        <a:lstStyle/>
        <a:p>
          <a:endParaRPr lang="en-US"/>
        </a:p>
      </dgm:t>
    </dgm:pt>
    <dgm:pt modelId="{A693C7D4-D3EA-42FE-9B59-77B7F665F22E}" type="sibTrans" cxnId="{502D1FE2-7145-45D4-BD4D-80F3BB216395}">
      <dgm:prSet/>
      <dgm:spPr/>
      <dgm:t>
        <a:bodyPr/>
        <a:lstStyle/>
        <a:p>
          <a:endParaRPr lang="en-US"/>
        </a:p>
      </dgm:t>
    </dgm:pt>
    <dgm:pt modelId="{712B4AF6-401F-4D86-BEA0-AD88E116ABB3}">
      <dgm:prSet/>
      <dgm:spPr/>
      <dgm:t>
        <a:bodyPr/>
        <a:lstStyle/>
        <a:p>
          <a:r>
            <a:rPr lang="en-US"/>
            <a:t>Emergency Impairments</a:t>
          </a:r>
        </a:p>
      </dgm:t>
    </dgm:pt>
    <dgm:pt modelId="{2FE76813-1816-4368-8367-612411E84675}" type="parTrans" cxnId="{3BBACC7E-1883-4FB9-8705-6A394156C055}">
      <dgm:prSet/>
      <dgm:spPr/>
      <dgm:t>
        <a:bodyPr/>
        <a:lstStyle/>
        <a:p>
          <a:endParaRPr lang="en-US"/>
        </a:p>
      </dgm:t>
    </dgm:pt>
    <dgm:pt modelId="{03CCDF00-19AB-4BE3-9760-1F8831D77222}" type="sibTrans" cxnId="{3BBACC7E-1883-4FB9-8705-6A394156C055}">
      <dgm:prSet/>
      <dgm:spPr/>
      <dgm:t>
        <a:bodyPr/>
        <a:lstStyle/>
        <a:p>
          <a:endParaRPr lang="en-US"/>
        </a:p>
      </dgm:t>
    </dgm:pt>
    <dgm:pt modelId="{ACCEE452-E528-4F2B-9541-3B27F3D216AE}">
      <dgm:prSet/>
      <dgm:spPr/>
      <dgm:t>
        <a:bodyPr/>
        <a:lstStyle/>
        <a:p>
          <a:r>
            <a:rPr lang="en-US"/>
            <a:t>Restoring System to Service</a:t>
          </a:r>
        </a:p>
      </dgm:t>
    </dgm:pt>
    <dgm:pt modelId="{DBCF8DCD-F557-471C-B3E2-85604E694BD2}" type="parTrans" cxnId="{9925FF87-05D1-4978-89D1-07FF5CE6C56B}">
      <dgm:prSet/>
      <dgm:spPr/>
      <dgm:t>
        <a:bodyPr/>
        <a:lstStyle/>
        <a:p>
          <a:endParaRPr lang="en-US"/>
        </a:p>
      </dgm:t>
    </dgm:pt>
    <dgm:pt modelId="{9659F132-EBEE-43C2-8212-333863A76F2E}" type="sibTrans" cxnId="{9925FF87-05D1-4978-89D1-07FF5CE6C56B}">
      <dgm:prSet/>
      <dgm:spPr/>
      <dgm:t>
        <a:bodyPr/>
        <a:lstStyle/>
        <a:p>
          <a:endParaRPr lang="en-US"/>
        </a:p>
      </dgm:t>
    </dgm:pt>
    <dgm:pt modelId="{FAA0E43D-2B54-44B7-8C1F-88B71FFC523F}" type="pres">
      <dgm:prSet presAssocID="{C47FA951-6D72-4AF3-BED9-830DFF0EB21A}" presName="linear" presStyleCnt="0">
        <dgm:presLayoutVars>
          <dgm:animLvl val="lvl"/>
          <dgm:resizeHandles val="exact"/>
        </dgm:presLayoutVars>
      </dgm:prSet>
      <dgm:spPr/>
    </dgm:pt>
    <dgm:pt modelId="{3731C34B-0F63-4A95-90F8-74521E4B134E}" type="pres">
      <dgm:prSet presAssocID="{3F10539E-BF13-4FE7-9D0D-84FF08412B87}" presName="parentText" presStyleLbl="node1" presStyleIdx="0" presStyleCnt="4">
        <dgm:presLayoutVars>
          <dgm:chMax val="0"/>
          <dgm:bulletEnabled val="1"/>
        </dgm:presLayoutVars>
      </dgm:prSet>
      <dgm:spPr/>
    </dgm:pt>
    <dgm:pt modelId="{EB50B109-E1EC-4738-8291-74ED13E2B841}" type="pres">
      <dgm:prSet presAssocID="{882B5EE9-2DC5-4D67-A9AA-DE3A9DE96AB1}" presName="spacer" presStyleCnt="0"/>
      <dgm:spPr/>
    </dgm:pt>
    <dgm:pt modelId="{52324E7A-C327-4A20-8C78-1C087C60359F}" type="pres">
      <dgm:prSet presAssocID="{B6847489-5BB6-43DE-9FD3-FFF87DBAA652}" presName="parentText" presStyleLbl="node1" presStyleIdx="1" presStyleCnt="4">
        <dgm:presLayoutVars>
          <dgm:chMax val="0"/>
          <dgm:bulletEnabled val="1"/>
        </dgm:presLayoutVars>
      </dgm:prSet>
      <dgm:spPr/>
    </dgm:pt>
    <dgm:pt modelId="{1A301A0C-8748-4B26-B3B3-D7F7F13854C5}" type="pres">
      <dgm:prSet presAssocID="{10CE54FB-79B5-4BF4-9956-34C1D28F5A01}" presName="spacer" presStyleCnt="0"/>
      <dgm:spPr/>
    </dgm:pt>
    <dgm:pt modelId="{413EA5E5-66B9-482F-B2A1-420B7FCB594B}" type="pres">
      <dgm:prSet presAssocID="{D364AD40-370A-43C0-A7C2-E7B7CF416E2C}" presName="parentText" presStyleLbl="node1" presStyleIdx="2" presStyleCnt="4">
        <dgm:presLayoutVars>
          <dgm:chMax val="0"/>
          <dgm:bulletEnabled val="1"/>
        </dgm:presLayoutVars>
      </dgm:prSet>
      <dgm:spPr/>
    </dgm:pt>
    <dgm:pt modelId="{3281973B-1A56-415A-A2AD-F264A2555384}" type="pres">
      <dgm:prSet presAssocID="{D364AD40-370A-43C0-A7C2-E7B7CF416E2C}" presName="childText" presStyleLbl="revTx" presStyleIdx="0" presStyleCnt="1">
        <dgm:presLayoutVars>
          <dgm:bulletEnabled val="1"/>
        </dgm:presLayoutVars>
      </dgm:prSet>
      <dgm:spPr/>
    </dgm:pt>
    <dgm:pt modelId="{5FC4ABE6-F320-49CF-84CE-310A525A28D3}" type="pres">
      <dgm:prSet presAssocID="{ACCEE452-E528-4F2B-9541-3B27F3D216AE}" presName="parentText" presStyleLbl="node1" presStyleIdx="3" presStyleCnt="4">
        <dgm:presLayoutVars>
          <dgm:chMax val="0"/>
          <dgm:bulletEnabled val="1"/>
        </dgm:presLayoutVars>
      </dgm:prSet>
      <dgm:spPr/>
    </dgm:pt>
  </dgm:ptLst>
  <dgm:cxnLst>
    <dgm:cxn modelId="{02E9FA16-301D-40C8-BB92-E2CAE5188C7E}" type="presOf" srcId="{3F10539E-BF13-4FE7-9D0D-84FF08412B87}" destId="{3731C34B-0F63-4A95-90F8-74521E4B134E}" srcOrd="0" destOrd="0" presId="urn:microsoft.com/office/officeart/2005/8/layout/vList2"/>
    <dgm:cxn modelId="{DD551427-CFA6-490E-89D7-50A2CAA5D677}" type="presOf" srcId="{D364AD40-370A-43C0-A7C2-E7B7CF416E2C}" destId="{413EA5E5-66B9-482F-B2A1-420B7FCB594B}" srcOrd="0" destOrd="0" presId="urn:microsoft.com/office/officeart/2005/8/layout/vList2"/>
    <dgm:cxn modelId="{5A0E4C37-639C-4417-8E7B-6CA8F824AC5B}" type="presOf" srcId="{712B4AF6-401F-4D86-BEA0-AD88E116ABB3}" destId="{3281973B-1A56-415A-A2AD-F264A2555384}" srcOrd="0" destOrd="1" presId="urn:microsoft.com/office/officeart/2005/8/layout/vList2"/>
    <dgm:cxn modelId="{6023383D-01CA-47FB-81FB-46513C7C8D06}" type="presOf" srcId="{90ADCF8E-F947-45D9-BEF3-9AA0BA128AE2}" destId="{3281973B-1A56-415A-A2AD-F264A2555384}" srcOrd="0" destOrd="0" presId="urn:microsoft.com/office/officeart/2005/8/layout/vList2"/>
    <dgm:cxn modelId="{C33E2A44-062C-4E8E-9AA8-7010BF1AA881}" type="presOf" srcId="{C47FA951-6D72-4AF3-BED9-830DFF0EB21A}" destId="{FAA0E43D-2B54-44B7-8C1F-88B71FFC523F}" srcOrd="0" destOrd="0" presId="urn:microsoft.com/office/officeart/2005/8/layout/vList2"/>
    <dgm:cxn modelId="{3BBACC7E-1883-4FB9-8705-6A394156C055}" srcId="{D364AD40-370A-43C0-A7C2-E7B7CF416E2C}" destId="{712B4AF6-401F-4D86-BEA0-AD88E116ABB3}" srcOrd="1" destOrd="0" parTransId="{2FE76813-1816-4368-8367-612411E84675}" sibTransId="{03CCDF00-19AB-4BE3-9760-1F8831D77222}"/>
    <dgm:cxn modelId="{739D6685-D83F-4776-A8D4-E718B49829A3}" srcId="{C47FA951-6D72-4AF3-BED9-830DFF0EB21A}" destId="{3F10539E-BF13-4FE7-9D0D-84FF08412B87}" srcOrd="0" destOrd="0" parTransId="{5DAA72B9-B797-4C34-A11D-F5A0AD19F819}" sibTransId="{882B5EE9-2DC5-4D67-A9AA-DE3A9DE96AB1}"/>
    <dgm:cxn modelId="{9925FF87-05D1-4978-89D1-07FF5CE6C56B}" srcId="{C47FA951-6D72-4AF3-BED9-830DFF0EB21A}" destId="{ACCEE452-E528-4F2B-9541-3B27F3D216AE}" srcOrd="3" destOrd="0" parTransId="{DBCF8DCD-F557-471C-B3E2-85604E694BD2}" sibTransId="{9659F132-EBEE-43C2-8212-333863A76F2E}"/>
    <dgm:cxn modelId="{A9FEA99A-EA46-4032-AEA0-050ED7F096FF}" type="presOf" srcId="{B6847489-5BB6-43DE-9FD3-FFF87DBAA652}" destId="{52324E7A-C327-4A20-8C78-1C087C60359F}" srcOrd="0" destOrd="0" presId="urn:microsoft.com/office/officeart/2005/8/layout/vList2"/>
    <dgm:cxn modelId="{8F77C7AE-863B-4CE6-90DA-E59C611A0DAC}" type="presOf" srcId="{ACCEE452-E528-4F2B-9541-3B27F3D216AE}" destId="{5FC4ABE6-F320-49CF-84CE-310A525A28D3}" srcOrd="0" destOrd="0" presId="urn:microsoft.com/office/officeart/2005/8/layout/vList2"/>
    <dgm:cxn modelId="{F164CBB5-3A03-4D4D-9E14-08C871892BE0}" srcId="{C47FA951-6D72-4AF3-BED9-830DFF0EB21A}" destId="{D364AD40-370A-43C0-A7C2-E7B7CF416E2C}" srcOrd="2" destOrd="0" parTransId="{0E2CFE3B-4E8C-4E35-B69E-F4E9C2C1A563}" sibTransId="{50C57A80-F729-45FD-AEE8-14CB85A64FEE}"/>
    <dgm:cxn modelId="{502D1FE2-7145-45D4-BD4D-80F3BB216395}" srcId="{D364AD40-370A-43C0-A7C2-E7B7CF416E2C}" destId="{90ADCF8E-F947-45D9-BEF3-9AA0BA128AE2}" srcOrd="0" destOrd="0" parTransId="{3739843C-7AE5-4FA5-8232-2FC6A5FBFA59}" sibTransId="{A693C7D4-D3EA-42FE-9B59-77B7F665F22E}"/>
    <dgm:cxn modelId="{EEAD23FB-4C2C-457E-A7D3-A011A5CA30D2}" srcId="{C47FA951-6D72-4AF3-BED9-830DFF0EB21A}" destId="{B6847489-5BB6-43DE-9FD3-FFF87DBAA652}" srcOrd="1" destOrd="0" parTransId="{896F1C64-136F-410B-BD24-051FB4A8E6A2}" sibTransId="{10CE54FB-79B5-4BF4-9956-34C1D28F5A01}"/>
    <dgm:cxn modelId="{6BF83C91-1046-4A78-A4FB-DC074542B304}" type="presParOf" srcId="{FAA0E43D-2B54-44B7-8C1F-88B71FFC523F}" destId="{3731C34B-0F63-4A95-90F8-74521E4B134E}" srcOrd="0" destOrd="0" presId="urn:microsoft.com/office/officeart/2005/8/layout/vList2"/>
    <dgm:cxn modelId="{3DCEE326-EEA3-4AB2-84C3-743CE301F7C0}" type="presParOf" srcId="{FAA0E43D-2B54-44B7-8C1F-88B71FFC523F}" destId="{EB50B109-E1EC-4738-8291-74ED13E2B841}" srcOrd="1" destOrd="0" presId="urn:microsoft.com/office/officeart/2005/8/layout/vList2"/>
    <dgm:cxn modelId="{FC7C4468-0633-4D21-966D-092AC7E5D536}" type="presParOf" srcId="{FAA0E43D-2B54-44B7-8C1F-88B71FFC523F}" destId="{52324E7A-C327-4A20-8C78-1C087C60359F}" srcOrd="2" destOrd="0" presId="urn:microsoft.com/office/officeart/2005/8/layout/vList2"/>
    <dgm:cxn modelId="{5C0CB16A-57DD-4BDD-894E-E9DC3895B9AA}" type="presParOf" srcId="{FAA0E43D-2B54-44B7-8C1F-88B71FFC523F}" destId="{1A301A0C-8748-4B26-B3B3-D7F7F13854C5}" srcOrd="3" destOrd="0" presId="urn:microsoft.com/office/officeart/2005/8/layout/vList2"/>
    <dgm:cxn modelId="{51AA2ADB-9623-4431-9499-0A8498C69484}" type="presParOf" srcId="{FAA0E43D-2B54-44B7-8C1F-88B71FFC523F}" destId="{413EA5E5-66B9-482F-B2A1-420B7FCB594B}" srcOrd="4" destOrd="0" presId="urn:microsoft.com/office/officeart/2005/8/layout/vList2"/>
    <dgm:cxn modelId="{0E76EF64-5DA8-483E-9A6E-3C090A5F3C38}" type="presParOf" srcId="{FAA0E43D-2B54-44B7-8C1F-88B71FFC523F}" destId="{3281973B-1A56-415A-A2AD-F264A2555384}" srcOrd="5" destOrd="0" presId="urn:microsoft.com/office/officeart/2005/8/layout/vList2"/>
    <dgm:cxn modelId="{9963E344-59DE-45BF-9392-357BDD4335B2}" type="presParOf" srcId="{FAA0E43D-2B54-44B7-8C1F-88B71FFC523F}" destId="{5FC4ABE6-F320-49CF-84CE-310A525A28D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F47477-52CC-4B90-A9F9-B85FE7E8783F}" type="doc">
      <dgm:prSet loTypeId="urn:microsoft.com/office/officeart/2005/8/layout/process4" loCatId="process" qsTypeId="urn:microsoft.com/office/officeart/2005/8/quickstyle/simple2" qsCatId="simple" csTypeId="urn:microsoft.com/office/officeart/2005/8/colors/accent1_2" csCatId="accent1"/>
      <dgm:spPr/>
      <dgm:t>
        <a:bodyPr/>
        <a:lstStyle/>
        <a:p>
          <a:endParaRPr lang="en-US"/>
        </a:p>
      </dgm:t>
    </dgm:pt>
    <dgm:pt modelId="{D387FEDE-2BCE-4944-A02C-9B480DDAF1E5}">
      <dgm:prSet/>
      <dgm:spPr/>
      <dgm:t>
        <a:bodyPr/>
        <a:lstStyle/>
        <a:p>
          <a:r>
            <a:rPr lang="en-US"/>
            <a:t>Property Owner</a:t>
          </a:r>
        </a:p>
      </dgm:t>
    </dgm:pt>
    <dgm:pt modelId="{BF24E2B1-FECF-4F2D-BB3C-324EE2251E62}" type="parTrans" cxnId="{43AE4DB8-B35D-45C5-A4E7-E9F77D14FBA8}">
      <dgm:prSet/>
      <dgm:spPr/>
      <dgm:t>
        <a:bodyPr/>
        <a:lstStyle/>
        <a:p>
          <a:endParaRPr lang="en-US"/>
        </a:p>
      </dgm:t>
    </dgm:pt>
    <dgm:pt modelId="{FC2E8D7F-42B2-4D1D-BBAB-4158A41CC812}" type="sibTrans" cxnId="{43AE4DB8-B35D-45C5-A4E7-E9F77D14FBA8}">
      <dgm:prSet/>
      <dgm:spPr/>
      <dgm:t>
        <a:bodyPr/>
        <a:lstStyle/>
        <a:p>
          <a:endParaRPr lang="en-US"/>
        </a:p>
      </dgm:t>
    </dgm:pt>
    <dgm:pt modelId="{1F00E88E-065A-4F98-A124-6F1714981A68}">
      <dgm:prSet/>
      <dgm:spPr/>
      <dgm:t>
        <a:bodyPr/>
        <a:lstStyle/>
        <a:p>
          <a:r>
            <a:rPr lang="en-US"/>
            <a:t>Designated Representative</a:t>
          </a:r>
        </a:p>
      </dgm:t>
    </dgm:pt>
    <dgm:pt modelId="{B12F6C6A-D788-4681-9E39-0070C7FDA06E}" type="parTrans" cxnId="{F9188416-7F2D-473A-A93B-9CCC99C35985}">
      <dgm:prSet/>
      <dgm:spPr/>
      <dgm:t>
        <a:bodyPr/>
        <a:lstStyle/>
        <a:p>
          <a:endParaRPr lang="en-US"/>
        </a:p>
      </dgm:t>
    </dgm:pt>
    <dgm:pt modelId="{3BAEBC6C-AB72-4022-83F4-2E36ED9D1D28}" type="sibTrans" cxnId="{F9188416-7F2D-473A-A93B-9CCC99C35985}">
      <dgm:prSet/>
      <dgm:spPr/>
      <dgm:t>
        <a:bodyPr/>
        <a:lstStyle/>
        <a:p>
          <a:endParaRPr lang="en-US"/>
        </a:p>
      </dgm:t>
    </dgm:pt>
    <dgm:pt modelId="{F51B68A7-B3FD-42C3-8EC9-6352C560CE67}" type="pres">
      <dgm:prSet presAssocID="{26F47477-52CC-4B90-A9F9-B85FE7E8783F}" presName="Name0" presStyleCnt="0">
        <dgm:presLayoutVars>
          <dgm:dir/>
          <dgm:animLvl val="lvl"/>
          <dgm:resizeHandles val="exact"/>
        </dgm:presLayoutVars>
      </dgm:prSet>
      <dgm:spPr/>
    </dgm:pt>
    <dgm:pt modelId="{FD04E801-E00A-4FE3-B16F-56A248671DCF}" type="pres">
      <dgm:prSet presAssocID="{1F00E88E-065A-4F98-A124-6F1714981A68}" presName="boxAndChildren" presStyleCnt="0"/>
      <dgm:spPr/>
    </dgm:pt>
    <dgm:pt modelId="{156C7144-264B-4FC7-9594-1015CF44FC8E}" type="pres">
      <dgm:prSet presAssocID="{1F00E88E-065A-4F98-A124-6F1714981A68}" presName="parentTextBox" presStyleLbl="node1" presStyleIdx="0" presStyleCnt="2"/>
      <dgm:spPr/>
    </dgm:pt>
    <dgm:pt modelId="{80CBFF17-EF3F-429F-AF05-12CAC1AA730D}" type="pres">
      <dgm:prSet presAssocID="{FC2E8D7F-42B2-4D1D-BBAB-4158A41CC812}" presName="sp" presStyleCnt="0"/>
      <dgm:spPr/>
    </dgm:pt>
    <dgm:pt modelId="{05B1FCB1-3702-417F-A879-1BB53491F8C3}" type="pres">
      <dgm:prSet presAssocID="{D387FEDE-2BCE-4944-A02C-9B480DDAF1E5}" presName="arrowAndChildren" presStyleCnt="0"/>
      <dgm:spPr/>
    </dgm:pt>
    <dgm:pt modelId="{C488268C-43B1-4747-9F34-876BD18EE7F5}" type="pres">
      <dgm:prSet presAssocID="{D387FEDE-2BCE-4944-A02C-9B480DDAF1E5}" presName="parentTextArrow" presStyleLbl="node1" presStyleIdx="1" presStyleCnt="2"/>
      <dgm:spPr/>
    </dgm:pt>
  </dgm:ptLst>
  <dgm:cxnLst>
    <dgm:cxn modelId="{F9188416-7F2D-473A-A93B-9CCC99C35985}" srcId="{26F47477-52CC-4B90-A9F9-B85FE7E8783F}" destId="{1F00E88E-065A-4F98-A124-6F1714981A68}" srcOrd="1" destOrd="0" parTransId="{B12F6C6A-D788-4681-9E39-0070C7FDA06E}" sibTransId="{3BAEBC6C-AB72-4022-83F4-2E36ED9D1D28}"/>
    <dgm:cxn modelId="{C1DCE11E-C0FC-479C-8750-D59FE8F83BFA}" type="presOf" srcId="{D387FEDE-2BCE-4944-A02C-9B480DDAF1E5}" destId="{C488268C-43B1-4747-9F34-876BD18EE7F5}" srcOrd="0" destOrd="0" presId="urn:microsoft.com/office/officeart/2005/8/layout/process4"/>
    <dgm:cxn modelId="{06824958-89EB-4DDA-AEEF-09D51CC5CA04}" type="presOf" srcId="{26F47477-52CC-4B90-A9F9-B85FE7E8783F}" destId="{F51B68A7-B3FD-42C3-8EC9-6352C560CE67}" srcOrd="0" destOrd="0" presId="urn:microsoft.com/office/officeart/2005/8/layout/process4"/>
    <dgm:cxn modelId="{DB662379-751D-4A26-A546-FB805B0B6726}" type="presOf" srcId="{1F00E88E-065A-4F98-A124-6F1714981A68}" destId="{156C7144-264B-4FC7-9594-1015CF44FC8E}" srcOrd="0" destOrd="0" presId="urn:microsoft.com/office/officeart/2005/8/layout/process4"/>
    <dgm:cxn modelId="{43AE4DB8-B35D-45C5-A4E7-E9F77D14FBA8}" srcId="{26F47477-52CC-4B90-A9F9-B85FE7E8783F}" destId="{D387FEDE-2BCE-4944-A02C-9B480DDAF1E5}" srcOrd="0" destOrd="0" parTransId="{BF24E2B1-FECF-4F2D-BB3C-324EE2251E62}" sibTransId="{FC2E8D7F-42B2-4D1D-BBAB-4158A41CC812}"/>
    <dgm:cxn modelId="{01C66B4C-BD1A-4E39-A132-5F9E2B222458}" type="presParOf" srcId="{F51B68A7-B3FD-42C3-8EC9-6352C560CE67}" destId="{FD04E801-E00A-4FE3-B16F-56A248671DCF}" srcOrd="0" destOrd="0" presId="urn:microsoft.com/office/officeart/2005/8/layout/process4"/>
    <dgm:cxn modelId="{C13E0330-771A-4B65-945A-5A84EA011F45}" type="presParOf" srcId="{FD04E801-E00A-4FE3-B16F-56A248671DCF}" destId="{156C7144-264B-4FC7-9594-1015CF44FC8E}" srcOrd="0" destOrd="0" presId="urn:microsoft.com/office/officeart/2005/8/layout/process4"/>
    <dgm:cxn modelId="{A6C46709-3D02-46FA-8488-7AE0EA95515F}" type="presParOf" srcId="{F51B68A7-B3FD-42C3-8EC9-6352C560CE67}" destId="{80CBFF17-EF3F-429F-AF05-12CAC1AA730D}" srcOrd="1" destOrd="0" presId="urn:microsoft.com/office/officeart/2005/8/layout/process4"/>
    <dgm:cxn modelId="{203C3C26-13D1-451C-A6C8-A89C5D5BFAA6}" type="presParOf" srcId="{F51B68A7-B3FD-42C3-8EC9-6352C560CE67}" destId="{05B1FCB1-3702-417F-A879-1BB53491F8C3}" srcOrd="2" destOrd="0" presId="urn:microsoft.com/office/officeart/2005/8/layout/process4"/>
    <dgm:cxn modelId="{5A8E5293-6F88-4B46-9CDB-B3EE78A684F5}" type="presParOf" srcId="{05B1FCB1-3702-417F-A879-1BB53491F8C3}" destId="{C488268C-43B1-4747-9F34-876BD18EE7F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13E18-75DA-49A6-AC8E-5759CE98C92B}">
      <dsp:nvSpPr>
        <dsp:cNvPr id="0" name=""/>
        <dsp:cNvSpPr/>
      </dsp:nvSpPr>
      <dsp:spPr>
        <a:xfrm>
          <a:off x="0" y="88178"/>
          <a:ext cx="7338060" cy="8342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Daily frequency- </a:t>
          </a:r>
          <a:r>
            <a:rPr lang="en-US" sz="2100" b="0" kern="1200"/>
            <a:t>occurring every day</a:t>
          </a:r>
          <a:endParaRPr lang="en-US" sz="2100" kern="1200"/>
        </a:p>
      </dsp:txBody>
      <dsp:txXfrm>
        <a:off x="40724" y="128902"/>
        <a:ext cx="7256612" cy="752780"/>
      </dsp:txXfrm>
    </dsp:sp>
    <dsp:sp modelId="{625CDF0C-DC74-4056-8664-F96D46891B06}">
      <dsp:nvSpPr>
        <dsp:cNvPr id="0" name=""/>
        <dsp:cNvSpPr/>
      </dsp:nvSpPr>
      <dsp:spPr>
        <a:xfrm>
          <a:off x="0" y="982887"/>
          <a:ext cx="7338060" cy="8342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Weekly Frequency - </a:t>
          </a:r>
          <a:r>
            <a:rPr lang="en-US" sz="2100" b="0" kern="1200"/>
            <a:t>once per calendar week.</a:t>
          </a:r>
          <a:endParaRPr lang="en-US" sz="2100" kern="1200"/>
        </a:p>
      </dsp:txBody>
      <dsp:txXfrm>
        <a:off x="40724" y="1023611"/>
        <a:ext cx="7256612" cy="752780"/>
      </dsp:txXfrm>
    </dsp:sp>
    <dsp:sp modelId="{18CC9876-BAE1-4ABB-9D06-252B47F869D1}">
      <dsp:nvSpPr>
        <dsp:cNvPr id="0" name=""/>
        <dsp:cNvSpPr/>
      </dsp:nvSpPr>
      <dsp:spPr>
        <a:xfrm>
          <a:off x="0" y="1877595"/>
          <a:ext cx="7338060" cy="8342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Monthly Frequency - </a:t>
          </a:r>
          <a:r>
            <a:rPr lang="en-US" sz="2100" b="0" kern="1200"/>
            <a:t>once per calendar month.</a:t>
          </a:r>
          <a:endParaRPr lang="en-US" sz="2100" kern="1200"/>
        </a:p>
      </dsp:txBody>
      <dsp:txXfrm>
        <a:off x="40724" y="1918319"/>
        <a:ext cx="7256612" cy="752780"/>
      </dsp:txXfrm>
    </dsp:sp>
    <dsp:sp modelId="{CF4B5E1C-3337-4C8D-A68A-26A6B1C428CE}">
      <dsp:nvSpPr>
        <dsp:cNvPr id="0" name=""/>
        <dsp:cNvSpPr/>
      </dsp:nvSpPr>
      <dsp:spPr>
        <a:xfrm>
          <a:off x="0" y="2772303"/>
          <a:ext cx="7338060" cy="8342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Quarterly Frequency - </a:t>
          </a:r>
          <a:r>
            <a:rPr lang="en-US" sz="2100" b="0" kern="1200"/>
            <a:t>four times per year with a minimum of 2 months, maximum of 4 months.</a:t>
          </a:r>
          <a:endParaRPr lang="en-US" sz="2100" kern="1200"/>
        </a:p>
      </dsp:txBody>
      <dsp:txXfrm>
        <a:off x="40724" y="2813027"/>
        <a:ext cx="7256612" cy="752780"/>
      </dsp:txXfrm>
    </dsp:sp>
    <dsp:sp modelId="{0278BDF3-7965-4B5F-B93A-96298208EEC8}">
      <dsp:nvSpPr>
        <dsp:cNvPr id="0" name=""/>
        <dsp:cNvSpPr/>
      </dsp:nvSpPr>
      <dsp:spPr>
        <a:xfrm>
          <a:off x="0" y="3667011"/>
          <a:ext cx="7338060" cy="8342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Semiannual Frequency - </a:t>
          </a:r>
          <a:r>
            <a:rPr lang="en-US" sz="2100" b="0" kern="1200"/>
            <a:t>twice per year with a minimum of 4 months, maximum of 8 months.</a:t>
          </a:r>
          <a:endParaRPr lang="en-US" sz="2100" kern="1200"/>
        </a:p>
      </dsp:txBody>
      <dsp:txXfrm>
        <a:off x="40724" y="3707735"/>
        <a:ext cx="7256612" cy="7527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1683E-7FE0-445A-AC57-C7DE87F37128}">
      <dsp:nvSpPr>
        <dsp:cNvPr id="0" name=""/>
        <dsp:cNvSpPr/>
      </dsp:nvSpPr>
      <dsp:spPr>
        <a:xfrm>
          <a:off x="0" y="48309"/>
          <a:ext cx="7338060" cy="9354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Stakeholders</a:t>
          </a:r>
        </a:p>
      </dsp:txBody>
      <dsp:txXfrm>
        <a:off x="45663" y="93972"/>
        <a:ext cx="7246734" cy="844089"/>
      </dsp:txXfrm>
    </dsp:sp>
    <dsp:sp modelId="{B3CD22B9-60F2-4C62-A0EF-9EFBA401125A}">
      <dsp:nvSpPr>
        <dsp:cNvPr id="0" name=""/>
        <dsp:cNvSpPr/>
      </dsp:nvSpPr>
      <dsp:spPr>
        <a:xfrm>
          <a:off x="0" y="983724"/>
          <a:ext cx="7338060" cy="157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a:t>Authority Having Jurisdiction</a:t>
          </a:r>
        </a:p>
        <a:p>
          <a:pPr marL="285750" lvl="1" indent="-285750" algn="l" defTabSz="1333500">
            <a:lnSpc>
              <a:spcPct val="90000"/>
            </a:lnSpc>
            <a:spcBef>
              <a:spcPct val="0"/>
            </a:spcBef>
            <a:spcAft>
              <a:spcPct val="20000"/>
            </a:spcAft>
            <a:buChar char="•"/>
          </a:pPr>
          <a:r>
            <a:rPr lang="en-US" sz="3000" kern="1200"/>
            <a:t>Fire Department</a:t>
          </a:r>
        </a:p>
        <a:p>
          <a:pPr marL="285750" lvl="1" indent="-285750" algn="l" defTabSz="1333500">
            <a:lnSpc>
              <a:spcPct val="90000"/>
            </a:lnSpc>
            <a:spcBef>
              <a:spcPct val="0"/>
            </a:spcBef>
            <a:spcAft>
              <a:spcPct val="20000"/>
            </a:spcAft>
            <a:buChar char="•"/>
          </a:pPr>
          <a:r>
            <a:rPr lang="en-US" sz="3000" kern="1200"/>
            <a:t>Alarm-Receiving Facility</a:t>
          </a:r>
        </a:p>
      </dsp:txBody>
      <dsp:txXfrm>
        <a:off x="0" y="983724"/>
        <a:ext cx="7338060" cy="1574235"/>
      </dsp:txXfrm>
    </dsp:sp>
    <dsp:sp modelId="{49A08B78-4831-4CD4-93F3-DA911082A513}">
      <dsp:nvSpPr>
        <dsp:cNvPr id="0" name=""/>
        <dsp:cNvSpPr/>
      </dsp:nvSpPr>
      <dsp:spPr>
        <a:xfrm>
          <a:off x="0" y="2557959"/>
          <a:ext cx="7338060" cy="9354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Purpose of Shutdown</a:t>
          </a:r>
        </a:p>
      </dsp:txBody>
      <dsp:txXfrm>
        <a:off x="45663" y="2603622"/>
        <a:ext cx="7246734" cy="844089"/>
      </dsp:txXfrm>
    </dsp:sp>
    <dsp:sp modelId="{8678F417-8023-4284-9A10-BA9AB09978E4}">
      <dsp:nvSpPr>
        <dsp:cNvPr id="0" name=""/>
        <dsp:cNvSpPr/>
      </dsp:nvSpPr>
      <dsp:spPr>
        <a:xfrm>
          <a:off x="0" y="3605694"/>
          <a:ext cx="7338060" cy="9354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Return to Service</a:t>
          </a:r>
        </a:p>
      </dsp:txBody>
      <dsp:txXfrm>
        <a:off x="45663" y="3651357"/>
        <a:ext cx="7246734" cy="8440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457C7-0722-42AF-A42D-2276AD0CB698}">
      <dsp:nvSpPr>
        <dsp:cNvPr id="0" name=""/>
        <dsp:cNvSpPr/>
      </dsp:nvSpPr>
      <dsp:spPr>
        <a:xfrm>
          <a:off x="0" y="39309"/>
          <a:ext cx="7338060" cy="8394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Verification of Operation</a:t>
          </a:r>
        </a:p>
      </dsp:txBody>
      <dsp:txXfrm>
        <a:off x="40980" y="80289"/>
        <a:ext cx="7256100" cy="757514"/>
      </dsp:txXfrm>
    </dsp:sp>
    <dsp:sp modelId="{0A0BCFEB-6C4A-4F04-8577-FEE9E270CAAD}">
      <dsp:nvSpPr>
        <dsp:cNvPr id="0" name=""/>
        <dsp:cNvSpPr/>
      </dsp:nvSpPr>
      <dsp:spPr>
        <a:xfrm>
          <a:off x="0" y="878784"/>
          <a:ext cx="733806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Inspection and Testing</a:t>
          </a:r>
        </a:p>
      </dsp:txBody>
      <dsp:txXfrm>
        <a:off x="0" y="878784"/>
        <a:ext cx="7338060" cy="579600"/>
      </dsp:txXfrm>
    </dsp:sp>
    <dsp:sp modelId="{DF1F200C-E5CD-458C-823E-B600AA585B94}">
      <dsp:nvSpPr>
        <dsp:cNvPr id="0" name=""/>
        <dsp:cNvSpPr/>
      </dsp:nvSpPr>
      <dsp:spPr>
        <a:xfrm>
          <a:off x="0" y="1458384"/>
          <a:ext cx="7338060" cy="8394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Stakeholders Informed </a:t>
          </a:r>
        </a:p>
      </dsp:txBody>
      <dsp:txXfrm>
        <a:off x="40980" y="1499364"/>
        <a:ext cx="7256100" cy="757514"/>
      </dsp:txXfrm>
    </dsp:sp>
    <dsp:sp modelId="{AC0D45D2-EDAE-4DD6-B42E-D8EBE1067080}">
      <dsp:nvSpPr>
        <dsp:cNvPr id="0" name=""/>
        <dsp:cNvSpPr/>
      </dsp:nvSpPr>
      <dsp:spPr>
        <a:xfrm>
          <a:off x="0" y="2297859"/>
          <a:ext cx="7338060"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Supervisors</a:t>
          </a:r>
        </a:p>
        <a:p>
          <a:pPr marL="228600" lvl="1" indent="-228600" algn="l" defTabSz="1200150">
            <a:lnSpc>
              <a:spcPct val="90000"/>
            </a:lnSpc>
            <a:spcBef>
              <a:spcPct val="0"/>
            </a:spcBef>
            <a:spcAft>
              <a:spcPct val="20000"/>
            </a:spcAft>
            <a:buChar char="•"/>
          </a:pPr>
          <a:r>
            <a:rPr lang="en-US" sz="2700" kern="1200"/>
            <a:t>AHJs</a:t>
          </a:r>
        </a:p>
        <a:p>
          <a:pPr marL="228600" lvl="1" indent="-228600" algn="l" defTabSz="1200150">
            <a:lnSpc>
              <a:spcPct val="90000"/>
            </a:lnSpc>
            <a:spcBef>
              <a:spcPct val="0"/>
            </a:spcBef>
            <a:spcAft>
              <a:spcPct val="20000"/>
            </a:spcAft>
            <a:buChar char="•"/>
          </a:pPr>
          <a:r>
            <a:rPr lang="en-US" sz="2700" kern="1200"/>
            <a:t>Property Owner or Designated Representative</a:t>
          </a:r>
        </a:p>
      </dsp:txBody>
      <dsp:txXfrm>
        <a:off x="0" y="2297859"/>
        <a:ext cx="7338060" cy="1412775"/>
      </dsp:txXfrm>
    </dsp:sp>
    <dsp:sp modelId="{7354CCFD-9842-4B13-AFD4-8247C83BA869}">
      <dsp:nvSpPr>
        <dsp:cNvPr id="0" name=""/>
        <dsp:cNvSpPr/>
      </dsp:nvSpPr>
      <dsp:spPr>
        <a:xfrm>
          <a:off x="0" y="3710634"/>
          <a:ext cx="7338060" cy="8394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Impairment Tags Removed</a:t>
          </a:r>
        </a:p>
      </dsp:txBody>
      <dsp:txXfrm>
        <a:off x="40980" y="3751614"/>
        <a:ext cx="7256100" cy="75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8ACA7-E4B9-4F14-AD5B-0D0F61ECD34A}">
      <dsp:nvSpPr>
        <dsp:cNvPr id="0" name=""/>
        <dsp:cNvSpPr/>
      </dsp:nvSpPr>
      <dsp:spPr>
        <a:xfrm>
          <a:off x="0" y="605859"/>
          <a:ext cx="7338060" cy="10740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Annually- </a:t>
          </a:r>
          <a:r>
            <a:rPr lang="en-US" sz="2700" b="0" kern="1200" dirty="0"/>
            <a:t>Once per year with a minimum of 9 months, maximum 15 months.</a:t>
          </a:r>
          <a:endParaRPr lang="en-US" sz="2700" kern="1200" dirty="0"/>
        </a:p>
      </dsp:txBody>
      <dsp:txXfrm>
        <a:off x="52431" y="658290"/>
        <a:ext cx="7233198" cy="969198"/>
      </dsp:txXfrm>
    </dsp:sp>
    <dsp:sp modelId="{FC48E20E-C04D-47DD-8BA2-247CA2C403DF}">
      <dsp:nvSpPr>
        <dsp:cNvPr id="0" name=""/>
        <dsp:cNvSpPr/>
      </dsp:nvSpPr>
      <dsp:spPr>
        <a:xfrm>
          <a:off x="0" y="1757679"/>
          <a:ext cx="7338060" cy="10740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3 years – </a:t>
          </a:r>
          <a:r>
            <a:rPr lang="en-US" sz="2700" b="0" kern="1200"/>
            <a:t>Once every 36 months, with a minimum of 30 months and a maximum of 40 months.</a:t>
          </a:r>
          <a:endParaRPr lang="en-US" sz="2700" kern="1200"/>
        </a:p>
      </dsp:txBody>
      <dsp:txXfrm>
        <a:off x="52431" y="1810110"/>
        <a:ext cx="7233198" cy="969198"/>
      </dsp:txXfrm>
    </dsp:sp>
    <dsp:sp modelId="{992C51AB-59C9-481F-B3FB-752197A54686}">
      <dsp:nvSpPr>
        <dsp:cNvPr id="0" name=""/>
        <dsp:cNvSpPr/>
      </dsp:nvSpPr>
      <dsp:spPr>
        <a:xfrm>
          <a:off x="0" y="2909499"/>
          <a:ext cx="7338060" cy="10740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5 years – </a:t>
          </a:r>
          <a:r>
            <a:rPr lang="en-US" sz="2700" b="0" kern="1200"/>
            <a:t>Once every 60 months with a minimum of 54 months and a maximum of 66 months.</a:t>
          </a:r>
          <a:endParaRPr lang="en-US" sz="2700" kern="1200"/>
        </a:p>
      </dsp:txBody>
      <dsp:txXfrm>
        <a:off x="52431" y="2961930"/>
        <a:ext cx="7233198" cy="969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81342-00A9-46F1-BFCC-11DE592B0FDB}">
      <dsp:nvSpPr>
        <dsp:cNvPr id="0" name=""/>
        <dsp:cNvSpPr/>
      </dsp:nvSpPr>
      <dsp:spPr>
        <a:xfrm>
          <a:off x="0" y="4974"/>
          <a:ext cx="7338060" cy="1007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Valve Status Test</a:t>
          </a:r>
        </a:p>
      </dsp:txBody>
      <dsp:txXfrm>
        <a:off x="49176" y="54150"/>
        <a:ext cx="7239708" cy="909018"/>
      </dsp:txXfrm>
    </dsp:sp>
    <dsp:sp modelId="{4A0BC611-E738-45A3-847A-867ADF1625F5}">
      <dsp:nvSpPr>
        <dsp:cNvPr id="0" name=""/>
        <dsp:cNvSpPr/>
      </dsp:nvSpPr>
      <dsp:spPr>
        <a:xfrm>
          <a:off x="0" y="1012344"/>
          <a:ext cx="733806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a:t>Flowing water to verify valves for a portion of the system are not closed</a:t>
          </a:r>
        </a:p>
      </dsp:txBody>
      <dsp:txXfrm>
        <a:off x="0" y="1012344"/>
        <a:ext cx="7338060" cy="1043280"/>
      </dsp:txXfrm>
    </dsp:sp>
    <dsp:sp modelId="{FD4D455C-E166-46D0-839A-0A75349B46EE}">
      <dsp:nvSpPr>
        <dsp:cNvPr id="0" name=""/>
        <dsp:cNvSpPr/>
      </dsp:nvSpPr>
      <dsp:spPr>
        <a:xfrm>
          <a:off x="0" y="2055624"/>
          <a:ext cx="7338060" cy="1007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Valve Status Test Connection</a:t>
          </a:r>
        </a:p>
      </dsp:txBody>
      <dsp:txXfrm>
        <a:off x="49176" y="2104800"/>
        <a:ext cx="7239708" cy="909018"/>
      </dsp:txXfrm>
    </dsp:sp>
    <dsp:sp modelId="{F135A95C-8E99-496B-9C4F-AA11B618955F}">
      <dsp:nvSpPr>
        <dsp:cNvPr id="0" name=""/>
        <dsp:cNvSpPr/>
      </dsp:nvSpPr>
      <dsp:spPr>
        <a:xfrm>
          <a:off x="0" y="3062994"/>
          <a:ext cx="7338060" cy="152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a:t>A point in the system where water is discharged for purposes of performing a valve status test</a:t>
          </a:r>
        </a:p>
      </dsp:txBody>
      <dsp:txXfrm>
        <a:off x="0" y="3062994"/>
        <a:ext cx="7338060" cy="15214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F1D36-4B6D-47A8-A6BB-9ABBA1D83CB0}">
      <dsp:nvSpPr>
        <dsp:cNvPr id="0" name=""/>
        <dsp:cNvSpPr/>
      </dsp:nvSpPr>
      <dsp:spPr>
        <a:xfrm>
          <a:off x="0" y="591295"/>
          <a:ext cx="7772400" cy="1786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A condition where a water-based fire protection system or a portion thereof is out of service due to work that has been planned in advance, such as revisions to the water supply or sprinkler system piping.</a:t>
          </a:r>
        </a:p>
      </dsp:txBody>
      <dsp:txXfrm>
        <a:off x="0" y="591295"/>
        <a:ext cx="7772400" cy="1786050"/>
      </dsp:txXfrm>
    </dsp:sp>
    <dsp:sp modelId="{EB4D7D2C-3C6F-44BD-963D-3933EC284784}">
      <dsp:nvSpPr>
        <dsp:cNvPr id="0" name=""/>
        <dsp:cNvSpPr/>
      </dsp:nvSpPr>
      <dsp:spPr>
        <a:xfrm>
          <a:off x="388620" y="281335"/>
          <a:ext cx="544068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933450">
            <a:lnSpc>
              <a:spcPct val="90000"/>
            </a:lnSpc>
            <a:spcBef>
              <a:spcPct val="0"/>
            </a:spcBef>
            <a:spcAft>
              <a:spcPct val="35000"/>
            </a:spcAft>
            <a:buNone/>
          </a:pPr>
          <a:r>
            <a:rPr lang="en-US" sz="2100" kern="1200"/>
            <a:t>Preplanned Impairment</a:t>
          </a:r>
        </a:p>
      </dsp:txBody>
      <dsp:txXfrm>
        <a:off x="418882" y="311597"/>
        <a:ext cx="5380156" cy="559396"/>
      </dsp:txXfrm>
    </dsp:sp>
    <dsp:sp modelId="{264546E7-0F87-4B74-8299-BE0067D5FE81}">
      <dsp:nvSpPr>
        <dsp:cNvPr id="0" name=""/>
        <dsp:cNvSpPr/>
      </dsp:nvSpPr>
      <dsp:spPr>
        <a:xfrm>
          <a:off x="0" y="2800705"/>
          <a:ext cx="7772400" cy="1786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A condition where a water-based fire protection system or portion thereof is out of order due to an unplanned occurrence, or the impairment is found while performing inspection testing or maintenance activities. </a:t>
          </a:r>
        </a:p>
      </dsp:txBody>
      <dsp:txXfrm>
        <a:off x="0" y="2800705"/>
        <a:ext cx="7772400" cy="1786050"/>
      </dsp:txXfrm>
    </dsp:sp>
    <dsp:sp modelId="{31809D64-7C7F-4588-A2C6-5824E1211B82}">
      <dsp:nvSpPr>
        <dsp:cNvPr id="0" name=""/>
        <dsp:cNvSpPr/>
      </dsp:nvSpPr>
      <dsp:spPr>
        <a:xfrm>
          <a:off x="388620" y="2490745"/>
          <a:ext cx="544068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933450">
            <a:lnSpc>
              <a:spcPct val="90000"/>
            </a:lnSpc>
            <a:spcBef>
              <a:spcPct val="0"/>
            </a:spcBef>
            <a:spcAft>
              <a:spcPct val="35000"/>
            </a:spcAft>
            <a:buNone/>
          </a:pPr>
          <a:r>
            <a:rPr lang="en-US" sz="2100" kern="1200"/>
            <a:t>Emergency Impairment</a:t>
          </a:r>
        </a:p>
      </dsp:txBody>
      <dsp:txXfrm>
        <a:off x="418882" y="2521007"/>
        <a:ext cx="5380156"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36EA7-2850-456F-AC2F-CE69738250A7}">
      <dsp:nvSpPr>
        <dsp:cNvPr id="0" name=""/>
        <dsp:cNvSpPr/>
      </dsp:nvSpPr>
      <dsp:spPr>
        <a:xfrm rot="5400000">
          <a:off x="4335383" y="-1299798"/>
          <a:ext cx="1899696" cy="497433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A deficiency that, if not corrected, can have a material effect on the ability of a fire protection system or unit to function as intended in a fire event.</a:t>
          </a:r>
        </a:p>
      </dsp:txBody>
      <dsp:txXfrm rot="-5400000">
        <a:off x="2798063" y="330258"/>
        <a:ext cx="4881600" cy="1714224"/>
      </dsp:txXfrm>
    </dsp:sp>
    <dsp:sp modelId="{A41B3B79-87B9-46FC-A9F9-BAD98A73FEF5}">
      <dsp:nvSpPr>
        <dsp:cNvPr id="0" name=""/>
        <dsp:cNvSpPr/>
      </dsp:nvSpPr>
      <dsp:spPr>
        <a:xfrm>
          <a:off x="0" y="59"/>
          <a:ext cx="2798064" cy="23746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Critical Deficiency</a:t>
          </a:r>
        </a:p>
      </dsp:txBody>
      <dsp:txXfrm>
        <a:off x="115919" y="115978"/>
        <a:ext cx="2566226" cy="2142782"/>
      </dsp:txXfrm>
    </dsp:sp>
    <dsp:sp modelId="{121901F3-A61B-44A1-9DC6-C5BC099317A5}">
      <dsp:nvSpPr>
        <dsp:cNvPr id="0" name=""/>
        <dsp:cNvSpPr/>
      </dsp:nvSpPr>
      <dsp:spPr>
        <a:xfrm rot="5400000">
          <a:off x="4335383" y="1193553"/>
          <a:ext cx="1899696" cy="497433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A deficiency that does not have a material effect on the ability of the fire protection system or unit to function in a fire event, but correction is needed to meet the requirements of this standard or for the proper inspection, testing, and maintenance of the system or unit.</a:t>
          </a:r>
        </a:p>
      </dsp:txBody>
      <dsp:txXfrm rot="-5400000">
        <a:off x="2798063" y="2823609"/>
        <a:ext cx="4881600" cy="1714224"/>
      </dsp:txXfrm>
    </dsp:sp>
    <dsp:sp modelId="{1E3EFB56-BD94-464D-A8A0-3B8A77B49DF7}">
      <dsp:nvSpPr>
        <dsp:cNvPr id="0" name=""/>
        <dsp:cNvSpPr/>
      </dsp:nvSpPr>
      <dsp:spPr>
        <a:xfrm>
          <a:off x="0" y="2493411"/>
          <a:ext cx="2798064" cy="23746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Noncritical Deficiency</a:t>
          </a:r>
        </a:p>
      </dsp:txBody>
      <dsp:txXfrm>
        <a:off x="115919" y="2609330"/>
        <a:ext cx="2566226" cy="21427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EE70-FFA5-4BB7-88AE-2903B79AB9D6}">
      <dsp:nvSpPr>
        <dsp:cNvPr id="0" name=""/>
        <dsp:cNvSpPr/>
      </dsp:nvSpPr>
      <dsp:spPr>
        <a:xfrm>
          <a:off x="0" y="551769"/>
          <a:ext cx="7338060" cy="173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515" tIns="479044" rIns="569515"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Authority Having Jurisdiction</a:t>
          </a:r>
        </a:p>
        <a:p>
          <a:pPr marL="228600" lvl="1" indent="-228600" algn="l" defTabSz="1022350">
            <a:lnSpc>
              <a:spcPct val="90000"/>
            </a:lnSpc>
            <a:spcBef>
              <a:spcPct val="0"/>
            </a:spcBef>
            <a:spcAft>
              <a:spcPct val="15000"/>
            </a:spcAft>
            <a:buChar char="•"/>
          </a:pPr>
          <a:r>
            <a:rPr lang="en-US" sz="2300" kern="1200"/>
            <a:t>Fire Department, if required</a:t>
          </a:r>
        </a:p>
        <a:p>
          <a:pPr marL="228600" lvl="1" indent="-228600" algn="l" defTabSz="1022350">
            <a:lnSpc>
              <a:spcPct val="90000"/>
            </a:lnSpc>
            <a:spcBef>
              <a:spcPct val="0"/>
            </a:spcBef>
            <a:spcAft>
              <a:spcPct val="15000"/>
            </a:spcAft>
            <a:buChar char="•"/>
          </a:pPr>
          <a:r>
            <a:rPr lang="en-US" sz="2300" kern="1200"/>
            <a:t>Alarm-Receiving Facility</a:t>
          </a:r>
        </a:p>
      </dsp:txBody>
      <dsp:txXfrm>
        <a:off x="0" y="551769"/>
        <a:ext cx="7338060" cy="1738800"/>
      </dsp:txXfrm>
    </dsp:sp>
    <dsp:sp modelId="{4F0541FA-F493-431B-899E-3461B4EFA0D2}">
      <dsp:nvSpPr>
        <dsp:cNvPr id="0" name=""/>
        <dsp:cNvSpPr/>
      </dsp:nvSpPr>
      <dsp:spPr>
        <a:xfrm>
          <a:off x="366903" y="212289"/>
          <a:ext cx="513664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4153" tIns="0" rIns="194153" bIns="0" numCol="1" spcCol="1270" anchor="ctr" anchorCtr="0">
          <a:noAutofit/>
        </a:bodyPr>
        <a:lstStyle/>
        <a:p>
          <a:pPr marL="0" lvl="0" indent="0" algn="l" defTabSz="1022350">
            <a:lnSpc>
              <a:spcPct val="90000"/>
            </a:lnSpc>
            <a:spcBef>
              <a:spcPct val="0"/>
            </a:spcBef>
            <a:spcAft>
              <a:spcPct val="35000"/>
            </a:spcAft>
            <a:buNone/>
          </a:pPr>
          <a:r>
            <a:rPr lang="en-US" sz="2300" kern="1200"/>
            <a:t>Stakeholders</a:t>
          </a:r>
        </a:p>
      </dsp:txBody>
      <dsp:txXfrm>
        <a:off x="400047" y="245433"/>
        <a:ext cx="5070354" cy="612672"/>
      </dsp:txXfrm>
    </dsp:sp>
    <dsp:sp modelId="{408CB2E1-2320-4F57-8508-4877710F1516}">
      <dsp:nvSpPr>
        <dsp:cNvPr id="0" name=""/>
        <dsp:cNvSpPr/>
      </dsp:nvSpPr>
      <dsp:spPr>
        <a:xfrm>
          <a:off x="0" y="2754249"/>
          <a:ext cx="7338060"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BDA43F-11FE-4686-BD73-93B82E84D9FD}">
      <dsp:nvSpPr>
        <dsp:cNvPr id="0" name=""/>
        <dsp:cNvSpPr/>
      </dsp:nvSpPr>
      <dsp:spPr>
        <a:xfrm>
          <a:off x="366903" y="2414769"/>
          <a:ext cx="513664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4153" tIns="0" rIns="194153" bIns="0" numCol="1" spcCol="1270" anchor="ctr" anchorCtr="0">
          <a:noAutofit/>
        </a:bodyPr>
        <a:lstStyle/>
        <a:p>
          <a:pPr marL="0" lvl="0" indent="0" algn="l" defTabSz="1022350">
            <a:lnSpc>
              <a:spcPct val="90000"/>
            </a:lnSpc>
            <a:spcBef>
              <a:spcPct val="0"/>
            </a:spcBef>
            <a:spcAft>
              <a:spcPct val="35000"/>
            </a:spcAft>
            <a:buNone/>
          </a:pPr>
          <a:r>
            <a:rPr lang="en-US" sz="2300" kern="1200"/>
            <a:t>Purpose of Shutdown or Test</a:t>
          </a:r>
        </a:p>
      </dsp:txBody>
      <dsp:txXfrm>
        <a:off x="400047" y="2447913"/>
        <a:ext cx="5070354" cy="612672"/>
      </dsp:txXfrm>
    </dsp:sp>
    <dsp:sp modelId="{43B1FE42-C981-4DAE-ABDE-FB154E6A7574}">
      <dsp:nvSpPr>
        <dsp:cNvPr id="0" name=""/>
        <dsp:cNvSpPr/>
      </dsp:nvSpPr>
      <dsp:spPr>
        <a:xfrm>
          <a:off x="0" y="3797529"/>
          <a:ext cx="7338060"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BE97A7-98BC-4437-AB2C-3545F86A279A}">
      <dsp:nvSpPr>
        <dsp:cNvPr id="0" name=""/>
        <dsp:cNvSpPr/>
      </dsp:nvSpPr>
      <dsp:spPr>
        <a:xfrm>
          <a:off x="366903" y="3458049"/>
          <a:ext cx="513664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4153" tIns="0" rIns="194153" bIns="0" numCol="1" spcCol="1270" anchor="ctr" anchorCtr="0">
          <a:noAutofit/>
        </a:bodyPr>
        <a:lstStyle/>
        <a:p>
          <a:pPr marL="0" lvl="0" indent="0" algn="l" defTabSz="1022350">
            <a:lnSpc>
              <a:spcPct val="90000"/>
            </a:lnSpc>
            <a:spcBef>
              <a:spcPct val="0"/>
            </a:spcBef>
            <a:spcAft>
              <a:spcPct val="35000"/>
            </a:spcAft>
            <a:buNone/>
          </a:pPr>
          <a:r>
            <a:rPr lang="en-US" sz="2300" kern="1200"/>
            <a:t>Return to Service or completion of test</a:t>
          </a:r>
        </a:p>
      </dsp:txBody>
      <dsp:txXfrm>
        <a:off x="400047" y="3491193"/>
        <a:ext cx="5070354" cy="612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ACBB2-F9FD-484A-8EB6-2CBCFDFF0BFE}">
      <dsp:nvSpPr>
        <dsp:cNvPr id="0" name=""/>
        <dsp:cNvSpPr/>
      </dsp:nvSpPr>
      <dsp:spPr>
        <a:xfrm>
          <a:off x="0" y="68379"/>
          <a:ext cx="7338060" cy="6955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Preplanned Impairment</a:t>
          </a:r>
        </a:p>
      </dsp:txBody>
      <dsp:txXfrm>
        <a:off x="33955" y="102334"/>
        <a:ext cx="7270150" cy="627655"/>
      </dsp:txXfrm>
    </dsp:sp>
    <dsp:sp modelId="{18CB6AE6-400C-4815-80CD-FE1D35AE140F}">
      <dsp:nvSpPr>
        <dsp:cNvPr id="0" name=""/>
        <dsp:cNvSpPr/>
      </dsp:nvSpPr>
      <dsp:spPr>
        <a:xfrm>
          <a:off x="0" y="763944"/>
          <a:ext cx="7338060" cy="138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A condition where a water-based fire protection system or a portion thereof is out of service due to work that has been planned in advance, such as revisions to the water supply or sprinkler system piping.</a:t>
          </a:r>
        </a:p>
      </dsp:txBody>
      <dsp:txXfrm>
        <a:off x="0" y="763944"/>
        <a:ext cx="7338060" cy="1380689"/>
      </dsp:txXfrm>
    </dsp:sp>
    <dsp:sp modelId="{6B3565E0-2075-4881-97F6-22F576767B65}">
      <dsp:nvSpPr>
        <dsp:cNvPr id="0" name=""/>
        <dsp:cNvSpPr/>
      </dsp:nvSpPr>
      <dsp:spPr>
        <a:xfrm>
          <a:off x="0" y="2144634"/>
          <a:ext cx="7338060" cy="6955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Emergency Impairment</a:t>
          </a:r>
        </a:p>
      </dsp:txBody>
      <dsp:txXfrm>
        <a:off x="33955" y="2178589"/>
        <a:ext cx="7270150" cy="627655"/>
      </dsp:txXfrm>
    </dsp:sp>
    <dsp:sp modelId="{EA3B2C1B-C8EA-4268-89A5-E0088E65271B}">
      <dsp:nvSpPr>
        <dsp:cNvPr id="0" name=""/>
        <dsp:cNvSpPr/>
      </dsp:nvSpPr>
      <dsp:spPr>
        <a:xfrm>
          <a:off x="0" y="2840199"/>
          <a:ext cx="7338060" cy="168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A condition where a water-based fire protection system or portion thereof is out of order due to an unplanned occurrence, or the impairment is found while performing inspection testing or maintenance activities. </a:t>
          </a:r>
        </a:p>
      </dsp:txBody>
      <dsp:txXfrm>
        <a:off x="0" y="2840199"/>
        <a:ext cx="7338060" cy="16808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1C34B-0F63-4A95-90F8-74521E4B134E}">
      <dsp:nvSpPr>
        <dsp:cNvPr id="0" name=""/>
        <dsp:cNvSpPr/>
      </dsp:nvSpPr>
      <dsp:spPr>
        <a:xfrm>
          <a:off x="0" y="91647"/>
          <a:ext cx="7338060" cy="9136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Impairment Coordinator</a:t>
          </a:r>
        </a:p>
      </dsp:txBody>
      <dsp:txXfrm>
        <a:off x="44602" y="136249"/>
        <a:ext cx="7248856" cy="824474"/>
      </dsp:txXfrm>
    </dsp:sp>
    <dsp:sp modelId="{52324E7A-C327-4A20-8C78-1C087C60359F}">
      <dsp:nvSpPr>
        <dsp:cNvPr id="0" name=""/>
        <dsp:cNvSpPr/>
      </dsp:nvSpPr>
      <dsp:spPr>
        <a:xfrm>
          <a:off x="0" y="1071565"/>
          <a:ext cx="7338060" cy="9136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Tag Impairment System</a:t>
          </a:r>
        </a:p>
      </dsp:txBody>
      <dsp:txXfrm>
        <a:off x="44602" y="1116167"/>
        <a:ext cx="7248856" cy="824474"/>
      </dsp:txXfrm>
    </dsp:sp>
    <dsp:sp modelId="{413EA5E5-66B9-482F-B2A1-420B7FCB594B}">
      <dsp:nvSpPr>
        <dsp:cNvPr id="0" name=""/>
        <dsp:cNvSpPr/>
      </dsp:nvSpPr>
      <dsp:spPr>
        <a:xfrm>
          <a:off x="0" y="2051484"/>
          <a:ext cx="7338060" cy="9136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Impaired Equipment (Special precautions for extended length of impairments)</a:t>
          </a:r>
        </a:p>
      </dsp:txBody>
      <dsp:txXfrm>
        <a:off x="44602" y="2096086"/>
        <a:ext cx="7248856" cy="824474"/>
      </dsp:txXfrm>
    </dsp:sp>
    <dsp:sp modelId="{3281973B-1A56-415A-A2AD-F264A2555384}">
      <dsp:nvSpPr>
        <dsp:cNvPr id="0" name=""/>
        <dsp:cNvSpPr/>
      </dsp:nvSpPr>
      <dsp:spPr>
        <a:xfrm>
          <a:off x="0" y="2965163"/>
          <a:ext cx="733806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8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Preplanned Impairments</a:t>
          </a:r>
        </a:p>
        <a:p>
          <a:pPr marL="171450" lvl="1" indent="-171450" algn="l" defTabSz="800100">
            <a:lnSpc>
              <a:spcPct val="90000"/>
            </a:lnSpc>
            <a:spcBef>
              <a:spcPct val="0"/>
            </a:spcBef>
            <a:spcAft>
              <a:spcPct val="20000"/>
            </a:spcAft>
            <a:buChar char="•"/>
          </a:pPr>
          <a:r>
            <a:rPr lang="en-US" sz="1800" kern="1200"/>
            <a:t>Emergency Impairments</a:t>
          </a:r>
        </a:p>
      </dsp:txBody>
      <dsp:txXfrm>
        <a:off x="0" y="2965163"/>
        <a:ext cx="7338060" cy="618930"/>
      </dsp:txXfrm>
    </dsp:sp>
    <dsp:sp modelId="{5FC4ABE6-F320-49CF-84CE-310A525A28D3}">
      <dsp:nvSpPr>
        <dsp:cNvPr id="0" name=""/>
        <dsp:cNvSpPr/>
      </dsp:nvSpPr>
      <dsp:spPr>
        <a:xfrm>
          <a:off x="0" y="3584093"/>
          <a:ext cx="7338060" cy="9136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Restoring System to Service</a:t>
          </a:r>
        </a:p>
      </dsp:txBody>
      <dsp:txXfrm>
        <a:off x="44602" y="3628695"/>
        <a:ext cx="7248856" cy="8244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C7144-264B-4FC7-9594-1015CF44FC8E}">
      <dsp:nvSpPr>
        <dsp:cNvPr id="0" name=""/>
        <dsp:cNvSpPr/>
      </dsp:nvSpPr>
      <dsp:spPr>
        <a:xfrm>
          <a:off x="0" y="2938150"/>
          <a:ext cx="7772400" cy="1927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a:t>Designated Representative</a:t>
          </a:r>
        </a:p>
      </dsp:txBody>
      <dsp:txXfrm>
        <a:off x="0" y="2938150"/>
        <a:ext cx="7772400" cy="1927745"/>
      </dsp:txXfrm>
    </dsp:sp>
    <dsp:sp modelId="{C488268C-43B1-4747-9F34-876BD18EE7F5}">
      <dsp:nvSpPr>
        <dsp:cNvPr id="0" name=""/>
        <dsp:cNvSpPr/>
      </dsp:nvSpPr>
      <dsp:spPr>
        <a:xfrm rot="10800000">
          <a:off x="0" y="2195"/>
          <a:ext cx="7772400" cy="2964871"/>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a:t>Property Owner</a:t>
          </a:r>
        </a:p>
      </dsp:txBody>
      <dsp:txXfrm rot="10800000">
        <a:off x="0" y="2195"/>
        <a:ext cx="7772400" cy="19264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4467C20-B9A8-4C33-BC6B-80338B423A01}" type="datetimeFigureOut">
              <a:rPr lang="en-US" smtClean="0"/>
              <a:t>2/24/2022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820B6029-7241-4595-A42C-962E161233EE}" type="slidenum">
              <a:rPr lang="en-US" smtClean="0"/>
              <a:t>‹#›</a:t>
            </a:fld>
            <a:endParaRPr lang="en-US"/>
          </a:p>
        </p:txBody>
      </p:sp>
    </p:spTree>
    <p:extLst>
      <p:ext uri="{BB962C8B-B14F-4D97-AF65-F5344CB8AC3E}">
        <p14:creationId xmlns:p14="http://schemas.microsoft.com/office/powerpoint/2010/main" val="135887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0B6029-7241-4595-A42C-962E161233EE}" type="slidenum">
              <a:rPr lang="en-US" smtClean="0"/>
              <a:t>1</a:t>
            </a:fld>
            <a:endParaRPr lang="en-US" dirty="0"/>
          </a:p>
        </p:txBody>
      </p:sp>
    </p:spTree>
    <p:extLst>
      <p:ext uri="{BB962C8B-B14F-4D97-AF65-F5344CB8AC3E}">
        <p14:creationId xmlns:p14="http://schemas.microsoft.com/office/powerpoint/2010/main" val="201011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This slide depicts when sprinklers operate but are ineffective.  Note that there may be a number of contributing factors to “water did not reach the fire”  including a closed valve or obstructed piping.</a:t>
            </a:r>
          </a:p>
          <a:p>
            <a:endParaRPr lang="en-US" dirty="0"/>
          </a:p>
          <a:p>
            <a:r>
              <a:rPr lang="en-US" dirty="0"/>
              <a:t>Ineffective does not mean that the system did not operate…it means that it did not achieve fire control or what it was designed to do.</a:t>
            </a:r>
          </a:p>
          <a:p>
            <a:endParaRPr lang="en-US" dirty="0"/>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10</a:t>
            </a:fld>
            <a:endParaRPr lang="en-US"/>
          </a:p>
        </p:txBody>
      </p:sp>
      <p:sp>
        <p:nvSpPr>
          <p:cNvPr id="5" name="Header Placeholder 4"/>
          <p:cNvSpPr>
            <a:spLocks noGrp="1"/>
          </p:cNvSpPr>
          <p:nvPr>
            <p:ph type="hdr" sz="quarter" idx="11"/>
          </p:nvPr>
        </p:nvSpPr>
        <p:spPr/>
        <p:txBody>
          <a:bodyPr/>
          <a:lstStyle/>
          <a:p>
            <a:r>
              <a:rPr lang="en-US"/>
              <a:t>ITM for AHJ</a:t>
            </a:r>
          </a:p>
          <a:p>
            <a:r>
              <a:rPr lang="en-US"/>
              <a:t>Instructor Notes</a:t>
            </a:r>
            <a:endParaRPr lang="en-US" dirty="0"/>
          </a:p>
        </p:txBody>
      </p:sp>
    </p:spTree>
    <p:extLst>
      <p:ext uri="{BB962C8B-B14F-4D97-AF65-F5344CB8AC3E}">
        <p14:creationId xmlns:p14="http://schemas.microsoft.com/office/powerpoint/2010/main" val="24521161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106</a:t>
            </a:fld>
            <a:endParaRPr lang="en-US" dirty="0"/>
          </a:p>
        </p:txBody>
      </p:sp>
    </p:spTree>
    <p:extLst>
      <p:ext uri="{BB962C8B-B14F-4D97-AF65-F5344CB8AC3E}">
        <p14:creationId xmlns:p14="http://schemas.microsoft.com/office/powerpoint/2010/main" val="5916800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fontScale="92500" lnSpcReduction="10000"/>
          </a:bodyPr>
          <a:lstStyle/>
          <a:p>
            <a:r>
              <a:rPr lang="en-US" sz="1300" b="1" dirty="0"/>
              <a:t>3.3.21.2 Preplanned Impairment. </a:t>
            </a:r>
            <a:r>
              <a:rPr lang="en-US" sz="1300" dirty="0"/>
              <a:t>A condition where a water-based fire protection system or a portion thereof is out of service due to work that has been planned in advance, such as revisions to the water supply or sprinkler system piping.</a:t>
            </a:r>
          </a:p>
          <a:p>
            <a:r>
              <a:rPr lang="en-US" sz="1300" dirty="0"/>
              <a:t>Any system impairment can lead to the danger of a shut valve. As previously noted an overwhelming  majority of system failures can be attributed to shut valves, it was not apparent whether the valve was shut due to maintenance (preplanned or emergency impairment) or from willful or unintentional neglect. Either way, during an impairment, it is essential to ensure that a fire prevention program is in place and that valves are left opened completely after the recommissioning of each system. A programmed approach to monitoring system valves through a lockout/tagout program can ensure that no valve is left completely or partially closed. </a:t>
            </a:r>
          </a:p>
          <a:p>
            <a:r>
              <a:rPr lang="en-US" sz="1300" b="1" dirty="0"/>
              <a:t>3.3.21.1 Emergency Impairment. </a:t>
            </a:r>
            <a:r>
              <a:rPr lang="en-US" sz="1300" dirty="0"/>
              <a:t>A condition where a water-based fire protection system or portion thereof is out of order due to an unplanned occurrence, or the impairment is found while performing inspection testing or maintenance activities. </a:t>
            </a:r>
          </a:p>
          <a:p>
            <a:r>
              <a:rPr lang="en-US" sz="1300" dirty="0"/>
              <a:t>An emergency impairment can be difficult to predict or plan for. However, some precautions can be taken to minimize system “downtime.” These precautions include the presence of spare sprinklers or nozzles, including pilot sprinklers, and repair kits for all valves, including alarm, dry pipe, deluge, preaction valves and backflow prevention devices.  In addition, key personnel should be aware of the location and proper operation of control valves to limit damage.</a:t>
            </a:r>
            <a:r>
              <a:rPr lang="en-US" sz="1300" baseline="0" dirty="0"/>
              <a:t> </a:t>
            </a:r>
            <a:r>
              <a:rPr lang="en-US" sz="1300" dirty="0"/>
              <a:t>A reserve supply of foam concentrate is also essential to the timely recommissioning of a foam-water sprinkler or foam-water spray system.</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107</a:t>
            </a:fld>
            <a:endParaRPr lang="en-US" dirty="0"/>
          </a:p>
        </p:txBody>
      </p:sp>
      <p:sp>
        <p:nvSpPr>
          <p:cNvPr id="5" name="Header Placeholder 4"/>
          <p:cNvSpPr>
            <a:spLocks noGrp="1"/>
          </p:cNvSpPr>
          <p:nvPr>
            <p:ph type="hdr" sz="quarter" idx="11"/>
          </p:nvPr>
        </p:nvSpPr>
        <p:spPr/>
        <p:txBody>
          <a:bodyPr/>
          <a:lstStyle/>
          <a:p>
            <a:r>
              <a:rPr lang="en-US" dirty="0"/>
              <a:t>Understanding, Applying &amp; Enforcing NFPA 25</a:t>
            </a:r>
          </a:p>
        </p:txBody>
      </p:sp>
    </p:spTree>
    <p:extLst>
      <p:ext uri="{BB962C8B-B14F-4D97-AF65-F5344CB8AC3E}">
        <p14:creationId xmlns:p14="http://schemas.microsoft.com/office/powerpoint/2010/main" val="11089353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2025" y="720725"/>
            <a:ext cx="2890838" cy="2166938"/>
          </a:xfrm>
        </p:spPr>
      </p:sp>
      <p:sp>
        <p:nvSpPr>
          <p:cNvPr id="3" name="Notes Placeholder 2"/>
          <p:cNvSpPr>
            <a:spLocks noGrp="1"/>
          </p:cNvSpPr>
          <p:nvPr>
            <p:ph type="body" idx="1"/>
          </p:nvPr>
        </p:nvSpPr>
        <p:spPr>
          <a:xfrm>
            <a:off x="731520" y="3037994"/>
            <a:ext cx="5852160" cy="5843119"/>
          </a:xfrm>
        </p:spPr>
        <p:txBody>
          <a:bodyPr>
            <a:normAutofit/>
          </a:bodyPr>
          <a:lstStyle/>
          <a:p>
            <a:r>
              <a:rPr lang="en-US" dirty="0"/>
              <a:t>The requirements in Chapter 15 cover all important aspects of a suitable impairment program.</a:t>
            </a:r>
          </a:p>
          <a:p>
            <a:r>
              <a:rPr lang="en-US" dirty="0"/>
              <a:t>A formal impairment program establishes procedures for maintaining system control valves in their correct position. Furthermore, implementation of an organized impairment program can minimize the length of time that a system is out of service. This chapter provides the basic requirements for such an impairment program. The success of any impairment program is determined by the support it receives from those responsible for implementing it. Often, the best way to ensure that an impairment program is properly set up is to review it with the authority having jurisdiction (AHJ), which can be the fire department, the insurance company, or other officials. If any situations arise that are not covered by the impairment program, it is good practice to seek the advice of the AHJ.</a:t>
            </a:r>
          </a:p>
          <a:p>
            <a:r>
              <a:rPr lang="en-US" dirty="0"/>
              <a:t>An impairment is the shutdown of a water-based fire protection system or a portion thereof. This chapter deals primarily with preplanned impairments — those impairments in which the system or a portion thereof is out of service due to work, such as modifications to the water supply or sprinkler system piping, that has been planned in advance.</a:t>
            </a:r>
          </a:p>
          <a:p>
            <a:r>
              <a:rPr lang="en-US" dirty="0"/>
              <a:t>Rarely is a facility more exposed to a potentially catastrophic fire loss than when a fire</a:t>
            </a:r>
          </a:p>
          <a:p>
            <a:r>
              <a:rPr lang="en-US" dirty="0"/>
              <a:t>protection system or portion of a system is impaired or out of service. Many devastating fires</a:t>
            </a:r>
          </a:p>
          <a:p>
            <a:r>
              <a:rPr lang="en-US" dirty="0"/>
              <a:t>could have been mitigated had a proper impairment program been in place and adhered to.</a:t>
            </a:r>
          </a:p>
          <a:p>
            <a:r>
              <a:rPr lang="en-US" dirty="0"/>
              <a:t>Whether an impairment is preplanned or occurs in an emergency situation seems to have little bearing on its tendency to lead to catastrophe. </a:t>
            </a:r>
          </a:p>
          <a:p>
            <a:r>
              <a:rPr lang="en-US" dirty="0"/>
              <a:t>A major factor leading to large fire losses is failure to do the following:</a:t>
            </a:r>
          </a:p>
          <a:p>
            <a:r>
              <a:rPr lang="en-US" dirty="0"/>
              <a:t>■ Recognize the exposures created by the impairment</a:t>
            </a:r>
          </a:p>
          <a:p>
            <a:r>
              <a:rPr lang="en-US" dirty="0"/>
              <a:t>■ Establish a fire watch and provide backup fire protection</a:t>
            </a:r>
          </a:p>
          <a:p>
            <a:r>
              <a:rPr lang="en-US" dirty="0"/>
              <a:t>■ Control ignition sources and/or shut down hazardous processes</a:t>
            </a:r>
          </a:p>
          <a:p>
            <a:r>
              <a:rPr lang="en-US" dirty="0"/>
              <a:t>■ Expedite repairs</a:t>
            </a:r>
          </a:p>
          <a:p>
            <a:r>
              <a:rPr lang="en-US" dirty="0"/>
              <a:t>■ Ensure that fire protection is properly placed back into service</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108</a:t>
            </a:fld>
            <a:endParaRPr lang="en-US" dirty="0"/>
          </a:p>
        </p:txBody>
      </p:sp>
      <p:sp>
        <p:nvSpPr>
          <p:cNvPr id="5" name="Header Placeholder 4"/>
          <p:cNvSpPr>
            <a:spLocks noGrp="1"/>
          </p:cNvSpPr>
          <p:nvPr>
            <p:ph type="hdr" sz="quarter" idx="11"/>
          </p:nvPr>
        </p:nvSpPr>
        <p:spPr/>
        <p:txBody>
          <a:bodyPr/>
          <a:lstStyle/>
          <a:p>
            <a:r>
              <a:rPr lang="en-US" dirty="0"/>
              <a:t>ITM for AHJ</a:t>
            </a:r>
          </a:p>
          <a:p>
            <a:r>
              <a:rPr lang="en-US" dirty="0"/>
              <a:t>Instructor Notes</a:t>
            </a:r>
          </a:p>
        </p:txBody>
      </p:sp>
    </p:spTree>
    <p:extLst>
      <p:ext uri="{BB962C8B-B14F-4D97-AF65-F5344CB8AC3E}">
        <p14:creationId xmlns:p14="http://schemas.microsoft.com/office/powerpoint/2010/main" val="9252060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dirty="0"/>
              <a:t>The impairment coordinator referred to in 15.2.1 is usually someone from the building maintenance department. In larger facilities, this coordinator might be a member of the safety or loss control department.</a:t>
            </a:r>
          </a:p>
          <a:p>
            <a:r>
              <a:rPr lang="en-US" dirty="0"/>
              <a:t>The impairment coordinator should be someone who is on site and who is thoroughly familiar with the building layout, operations, and systems. In addition, he or she should have the authority and means to initiate proper notification when a system impairment is planned.</a:t>
            </a:r>
          </a:p>
          <a:p>
            <a:r>
              <a:rPr lang="en-US" dirty="0"/>
              <a:t>This notification should include, but not be limited to, the fire department, insurance carrier, alarm company, property owner, property supervisors, and tenants.</a:t>
            </a:r>
          </a:p>
          <a:p>
            <a:r>
              <a:rPr lang="en-US" dirty="0"/>
              <a:t>Prior to removing a system from service, the impairment coordinator should ensure that the necessary tools, equipment, and replacement parts are on hand to minimize the duration of the impairment. This typically involves coordination with the contractor or service provider who is scheduled to perform the work that necessitates the shutdown of the system.</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109</a:t>
            </a:fld>
            <a:endParaRPr lang="en-US" dirty="0"/>
          </a:p>
        </p:txBody>
      </p:sp>
    </p:spTree>
    <p:extLst>
      <p:ext uri="{BB962C8B-B14F-4D97-AF65-F5344CB8AC3E}">
        <p14:creationId xmlns:p14="http://schemas.microsoft.com/office/powerpoint/2010/main" val="32454148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dirty="0"/>
              <a:t>NFPA 25 has no requirements for size, shape, color or wording on impairment tags</a:t>
            </a:r>
          </a:p>
          <a:p>
            <a:r>
              <a:rPr lang="en-US" dirty="0"/>
              <a:t>Many states have instituted requirements that establish a multilevel identification of the system’s operational status. Operational status tagging is related to, but not entirely the same as, the tag impairment system required by 15.3. Operational status tagging provides identification of system problems that is more closely related to issues around deficiencies as defined in Chapter 3.</a:t>
            </a:r>
          </a:p>
          <a:p>
            <a:r>
              <a:rPr lang="en-US" dirty="0"/>
              <a:t>Annex G has been added as a guide to tagging systems</a:t>
            </a:r>
          </a:p>
          <a:p>
            <a:r>
              <a:rPr lang="en-US" dirty="0"/>
              <a:t>Anyone shutting down a system should utilize tagging procedures even if the owner does not. Tags should also be itemized in a list to facilitate proper restoration of the system to working order. A tag, once retrieved, can also be used for verification that a valve or system has been restored to service. </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110</a:t>
            </a:fld>
            <a:endParaRPr lang="en-US" dirty="0"/>
          </a:p>
        </p:txBody>
      </p:sp>
    </p:spTree>
    <p:extLst>
      <p:ext uri="{BB962C8B-B14F-4D97-AF65-F5344CB8AC3E}">
        <p14:creationId xmlns:p14="http://schemas.microsoft.com/office/powerpoint/2010/main" val="9040541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t>15.4 Impaired Equipment</a:t>
            </a:r>
          </a:p>
          <a:p>
            <a:r>
              <a:rPr lang="en-US" b="1" dirty="0"/>
              <a:t>15.4.1 </a:t>
            </a:r>
            <a:r>
              <a:rPr lang="en-US" dirty="0"/>
              <a:t>The impaired equipment shall be considered to be the water-based fire protection system, or part thereof, that is removed from service.</a:t>
            </a:r>
          </a:p>
          <a:p>
            <a:r>
              <a:rPr lang="en-US" b="1" dirty="0"/>
              <a:t>15.4.2 </a:t>
            </a:r>
            <a:r>
              <a:rPr lang="en-US" dirty="0"/>
              <a:t>The impaired equipment shall include, but shall not be limited to, the following:</a:t>
            </a:r>
          </a:p>
          <a:p>
            <a:r>
              <a:rPr lang="en-US" dirty="0"/>
              <a:t>(1) Sprinkler systems</a:t>
            </a:r>
          </a:p>
          <a:p>
            <a:r>
              <a:rPr lang="en-US" dirty="0"/>
              <a:t>(2) Standpipe systems</a:t>
            </a:r>
          </a:p>
          <a:p>
            <a:r>
              <a:rPr lang="en-US" dirty="0"/>
              <a:t>(3) Fire hose systems</a:t>
            </a:r>
          </a:p>
          <a:p>
            <a:r>
              <a:rPr lang="en-US" dirty="0"/>
              <a:t>(4) Underground fire service mains</a:t>
            </a:r>
          </a:p>
          <a:p>
            <a:r>
              <a:rPr lang="en-US" dirty="0"/>
              <a:t>(5) Fire pumps</a:t>
            </a:r>
          </a:p>
          <a:p>
            <a:r>
              <a:rPr lang="en-US" dirty="0"/>
              <a:t>(6) Water storage tanks</a:t>
            </a:r>
          </a:p>
          <a:p>
            <a:r>
              <a:rPr lang="en-US" dirty="0"/>
              <a:t>(7) Water spray fixed systems</a:t>
            </a:r>
          </a:p>
          <a:p>
            <a:r>
              <a:rPr lang="en-US" dirty="0"/>
              <a:t>(8) Foam-water systems</a:t>
            </a:r>
          </a:p>
          <a:p>
            <a:r>
              <a:rPr lang="en-US" dirty="0"/>
              <a:t>(9) Water mist systems</a:t>
            </a:r>
          </a:p>
          <a:p>
            <a:r>
              <a:rPr lang="en-US" dirty="0"/>
              <a:t>(10) Fire service control valves</a:t>
            </a:r>
          </a:p>
          <a:p>
            <a:r>
              <a:rPr lang="en-US" dirty="0"/>
              <a:t>(11) Water supply</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111</a:t>
            </a:fld>
            <a:endParaRPr lang="en-US" dirty="0"/>
          </a:p>
        </p:txBody>
      </p:sp>
    </p:spTree>
    <p:extLst>
      <p:ext uri="{BB962C8B-B14F-4D97-AF65-F5344CB8AC3E}">
        <p14:creationId xmlns:p14="http://schemas.microsoft.com/office/powerpoint/2010/main" val="19629319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lnSpcReduction="10000"/>
          </a:bodyPr>
          <a:lstStyle/>
          <a:p>
            <a:r>
              <a:rPr lang="en-US" b="1" dirty="0"/>
              <a:t>15.5.2 </a:t>
            </a:r>
            <a:r>
              <a:rPr lang="en-US" dirty="0"/>
              <a:t>Before authorization is given, the impairment coordinator shall be responsible for verifying that the following procedures have been implemented:</a:t>
            </a:r>
          </a:p>
          <a:p>
            <a:r>
              <a:rPr lang="en-US" dirty="0"/>
              <a:t>(1) The extent and expected duration of the impairment have been determined.</a:t>
            </a:r>
          </a:p>
          <a:p>
            <a:r>
              <a:rPr lang="en-US" dirty="0"/>
              <a:t>(2) The areas or buildings involved have been inspected and the increased risks determined.</a:t>
            </a:r>
          </a:p>
          <a:p>
            <a:r>
              <a:rPr lang="en-US" dirty="0"/>
              <a:t>(3) Recommendations to mitigate any increased risks have been submitted to management or the property owner or designated representative.</a:t>
            </a:r>
          </a:p>
          <a:p>
            <a:r>
              <a:rPr lang="en-US" dirty="0"/>
              <a:t>(4) Where a required fire protection system is out of service for more than 10 hours in a 24-hour period, the impairment coordinator shall arrange for one of the following:</a:t>
            </a:r>
          </a:p>
          <a:p>
            <a:r>
              <a:rPr lang="en-US" dirty="0"/>
              <a:t>	(a) Evacuation of the building or portion of the building affected by the system out of service</a:t>
            </a:r>
          </a:p>
          <a:p>
            <a:r>
              <a:rPr lang="en-US" dirty="0"/>
              <a:t>	(b)* An approved fire watch</a:t>
            </a:r>
          </a:p>
          <a:p>
            <a:r>
              <a:rPr lang="en-US" dirty="0"/>
              <a:t>	(c)* Establishment of a temporary water supply</a:t>
            </a:r>
          </a:p>
          <a:p>
            <a:r>
              <a:rPr lang="en-US" dirty="0"/>
              <a:t>	(d)* Establishment and implementation of an approved program to eliminate potential ignition sources and limit the amount of fuel 	available to the fire</a:t>
            </a:r>
          </a:p>
          <a:p>
            <a:r>
              <a:rPr lang="en-US" dirty="0"/>
              <a:t>(5) The fire department has been notified.</a:t>
            </a:r>
          </a:p>
          <a:p>
            <a:r>
              <a:rPr lang="en-US" dirty="0"/>
              <a:t>(6) The insurance carrier, the alarm company, property owner or designated representative, and other authorities having jurisdiction have been notified.</a:t>
            </a:r>
          </a:p>
          <a:p>
            <a:r>
              <a:rPr lang="en-US" dirty="0"/>
              <a:t>(7) The supervisors in the areas to be affected have been notified.</a:t>
            </a:r>
          </a:p>
          <a:p>
            <a:r>
              <a:rPr lang="en-US" dirty="0"/>
              <a:t>(8) A tag impairment system has been implemented. (</a:t>
            </a:r>
            <a:r>
              <a:rPr lang="en-US" i="1" dirty="0"/>
              <a:t>See Section 15.3.)</a:t>
            </a:r>
          </a:p>
          <a:p>
            <a:r>
              <a:rPr lang="en-US" dirty="0"/>
              <a:t>(9) All necessary tools and materials have been assembled on the impairment site.</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112</a:t>
            </a:fld>
            <a:endParaRPr lang="en-US" dirty="0"/>
          </a:p>
        </p:txBody>
      </p:sp>
    </p:spTree>
    <p:extLst>
      <p:ext uri="{BB962C8B-B14F-4D97-AF65-F5344CB8AC3E}">
        <p14:creationId xmlns:p14="http://schemas.microsoft.com/office/powerpoint/2010/main" val="10870462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dirty="0"/>
              <a:t>15.5.2</a:t>
            </a:r>
          </a:p>
          <a:p>
            <a:r>
              <a:rPr lang="en-US" dirty="0"/>
              <a:t>(4) Where a required fire protection system is out of service for more than 10 hours in a 24-hour period, the impairment coordinator shall arrange for one of the following:</a:t>
            </a:r>
          </a:p>
          <a:p>
            <a:r>
              <a:rPr lang="en-US" dirty="0"/>
              <a:t>	(a) Evacuation of the building or portion of the building affected by the system out of service</a:t>
            </a:r>
          </a:p>
          <a:p>
            <a:r>
              <a:rPr lang="en-US" dirty="0"/>
              <a:t>	(b)* An approved fire watch</a:t>
            </a:r>
          </a:p>
          <a:p>
            <a:r>
              <a:rPr lang="en-US" dirty="0"/>
              <a:t>	(c)* Establishment of a temporary water supply</a:t>
            </a:r>
          </a:p>
          <a:p>
            <a:r>
              <a:rPr lang="en-US" dirty="0"/>
              <a:t>	(d)* Establishment and implementation of an approved program to 	eliminate potential ignition sources and limit the amount of fuel 	available to the fire</a:t>
            </a:r>
          </a:p>
          <a:p>
            <a:endParaRPr lang="en-US" dirty="0"/>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113</a:t>
            </a:fld>
            <a:endParaRPr lang="en-US" dirty="0"/>
          </a:p>
        </p:txBody>
      </p:sp>
    </p:spTree>
    <p:extLst>
      <p:ext uri="{BB962C8B-B14F-4D97-AF65-F5344CB8AC3E}">
        <p14:creationId xmlns:p14="http://schemas.microsoft.com/office/powerpoint/2010/main" val="21752804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114</a:t>
            </a:fld>
            <a:endParaRPr lang="en-US" dirty="0"/>
          </a:p>
        </p:txBody>
      </p:sp>
    </p:spTree>
    <p:extLst>
      <p:ext uri="{BB962C8B-B14F-4D97-AF65-F5344CB8AC3E}">
        <p14:creationId xmlns:p14="http://schemas.microsoft.com/office/powerpoint/2010/main" val="29933445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7F95C6-03D4-4B94-B859-AB1BC25D4BD9}" type="slidenum">
              <a:rPr lang="en-US" smtClean="0"/>
              <a:pPr>
                <a:defRPr/>
              </a:pPr>
              <a:t>115</a:t>
            </a:fld>
            <a:endParaRPr lang="en-US" dirty="0"/>
          </a:p>
        </p:txBody>
      </p:sp>
    </p:spTree>
    <p:extLst>
      <p:ext uri="{BB962C8B-B14F-4D97-AF65-F5344CB8AC3E}">
        <p14:creationId xmlns:p14="http://schemas.microsoft.com/office/powerpoint/2010/main" val="370614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This slide is data when sprinklers fail to operate at all.</a:t>
            </a:r>
          </a:p>
          <a:p>
            <a:endParaRPr lang="en-US" dirty="0"/>
          </a:p>
          <a:p>
            <a:r>
              <a:rPr lang="en-US" dirty="0"/>
              <a:t>The overwhelming issue relating to water not reaching the fire and manual intervention when sprinklers failed to operate is a CLOSED VALVE.</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11</a:t>
            </a:fld>
            <a:endParaRPr lang="en-US"/>
          </a:p>
        </p:txBody>
      </p:sp>
      <p:sp>
        <p:nvSpPr>
          <p:cNvPr id="5" name="Header Placeholder 4"/>
          <p:cNvSpPr>
            <a:spLocks noGrp="1"/>
          </p:cNvSpPr>
          <p:nvPr>
            <p:ph type="hdr" sz="quarter" idx="11"/>
          </p:nvPr>
        </p:nvSpPr>
        <p:spPr/>
        <p:txBody>
          <a:bodyPr/>
          <a:lstStyle/>
          <a:p>
            <a:r>
              <a:rPr lang="en-US"/>
              <a:t>ITM for AHJ</a:t>
            </a:r>
          </a:p>
          <a:p>
            <a:r>
              <a:rPr lang="en-US"/>
              <a:t>Instructor Notes</a:t>
            </a:r>
            <a:endParaRPr lang="en-US" dirty="0"/>
          </a:p>
        </p:txBody>
      </p:sp>
    </p:spTree>
    <p:extLst>
      <p:ext uri="{BB962C8B-B14F-4D97-AF65-F5344CB8AC3E}">
        <p14:creationId xmlns:p14="http://schemas.microsoft.com/office/powerpoint/2010/main" val="40578315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aseline="0" dirty="0"/>
              <a:t>Sprinkler damaged and operated</a:t>
            </a:r>
            <a:endParaRPr lang="en-US" dirty="0"/>
          </a:p>
          <a:p>
            <a:r>
              <a:rPr lang="en-US" b="1" dirty="0"/>
              <a:t>15.6 Emergency Impairments</a:t>
            </a:r>
          </a:p>
          <a:p>
            <a:r>
              <a:rPr lang="en-US" b="1" dirty="0"/>
              <a:t>15.6.1 </a:t>
            </a:r>
            <a:r>
              <a:rPr lang="en-US" dirty="0"/>
              <a:t>Emergency impairments shall include, but are not limited to, system leakage, interruption of water supply, frozen or ruptured piping, and equipment failure.</a:t>
            </a:r>
          </a:p>
          <a:p>
            <a:r>
              <a:rPr lang="en-US" dirty="0"/>
              <a:t>An emergency impairment is a condition in which the water-based fire protection system or a portion thereof is out of service due to an unexpected occurrence. Such an impairment may occur as the result of a successful system operation during a fire.</a:t>
            </a:r>
          </a:p>
          <a:p>
            <a:r>
              <a:rPr lang="en-US" dirty="0"/>
              <a:t>Following a fire, sprinklers that have operated must be replaced and the system must be returned to service. The replacement of sprinklers illustrates the importance of the sprinkler cabinet inspections required by Chapter 5, since the impairment time can be substantially reduced if replacement sprinklers are on site.</a:t>
            </a:r>
          </a:p>
          <a:p>
            <a:r>
              <a:rPr lang="en-US" b="1" dirty="0"/>
              <a:t>15.6.2 </a:t>
            </a:r>
            <a:r>
              <a:rPr lang="en-US" dirty="0"/>
              <a:t>The coordinator shall implement the steps outlined in Section 15.5.</a:t>
            </a:r>
          </a:p>
          <a:p>
            <a:r>
              <a:rPr lang="en-US" dirty="0"/>
              <a:t>The impairment coordinator can use an emergency impairment notice, such as the one shown in Exhibit 15.3, to coordinate emergency repairs of a fire protection system.</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116</a:t>
            </a:fld>
            <a:endParaRPr lang="en-US" dirty="0"/>
          </a:p>
        </p:txBody>
      </p:sp>
    </p:spTree>
    <p:extLst>
      <p:ext uri="{BB962C8B-B14F-4D97-AF65-F5344CB8AC3E}">
        <p14:creationId xmlns:p14="http://schemas.microsoft.com/office/powerpoint/2010/main" val="18695201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t>15.5.2</a:t>
            </a:r>
          </a:p>
          <a:p>
            <a:r>
              <a:rPr lang="en-US" b="1" dirty="0"/>
              <a:t>There are also requirements for notifications laid out in 4.1.4</a:t>
            </a:r>
          </a:p>
          <a:p>
            <a:r>
              <a:rPr lang="en-US" b="1" dirty="0"/>
              <a:t>4.1.4 Notification of System Shutdown. </a:t>
            </a:r>
            <a:r>
              <a:rPr lang="en-US" dirty="0"/>
              <a:t>The property owner or designated representative shall notify the authority having jurisdiction, the fire department, if required, and the alarm-receiving facility before testing or shutting down a system or its supply.</a:t>
            </a:r>
          </a:p>
          <a:p>
            <a:r>
              <a:rPr lang="en-US" dirty="0"/>
              <a:t>Paragraph 4.1.4 establishes the requirement for notification when systems are removed from service. Testing a system without proper notification might — and often does — result in a false alarm. False alarms must be avoided, since they remove emergency services personnel from service at a time when their services may be needed for an actual emergency. In many jurisdictions, repeated false alarms can result in a fine or other penalty for property owners.</a:t>
            </a:r>
          </a:p>
          <a:p>
            <a:r>
              <a:rPr lang="en-US" b="1" dirty="0"/>
              <a:t>4.1.4.1 </a:t>
            </a:r>
            <a:r>
              <a:rPr lang="en-US" dirty="0"/>
              <a:t>The notification of system shutdown or test shall include the purpose for the shutdown or test, the system or component involved, the estimated time of shutdown or test, &amp; the expected duration of the shutdown or test.</a:t>
            </a:r>
          </a:p>
          <a:p>
            <a:r>
              <a:rPr lang="en-US" b="1" dirty="0"/>
              <a:t>4.1.4.2</a:t>
            </a:r>
            <a:r>
              <a:rPr lang="en-US" dirty="0"/>
              <a:t> The authority having jurisdiction, the fire department, and the alarm-receiving facility shall be notified when the system, supply, or component is returned to service</a:t>
            </a:r>
            <a:r>
              <a:rPr lang="en-US" baseline="0" dirty="0"/>
              <a:t> or when the test is complete.</a:t>
            </a:r>
            <a:endParaRPr lang="en-US" dirty="0"/>
          </a:p>
          <a:p>
            <a:r>
              <a:rPr lang="en-US" dirty="0"/>
              <a:t>The requirement in 4.1.3.2 assists the AHJ or alarm company in establishing a follow-up program to ensure that systems are properly returned to service.</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117</a:t>
            </a:fld>
            <a:endParaRPr lang="en-US" dirty="0"/>
          </a:p>
        </p:txBody>
      </p:sp>
    </p:spTree>
    <p:extLst>
      <p:ext uri="{BB962C8B-B14F-4D97-AF65-F5344CB8AC3E}">
        <p14:creationId xmlns:p14="http://schemas.microsoft.com/office/powerpoint/2010/main" val="27456321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fontScale="92500" lnSpcReduction="20000"/>
          </a:bodyPr>
          <a:lstStyle/>
          <a:p>
            <a:r>
              <a:rPr lang="en-US" b="1" dirty="0"/>
              <a:t>15.7</a:t>
            </a:r>
            <a:r>
              <a:rPr lang="en-US" b="1" baseline="30000" dirty="0"/>
              <a:t>*</a:t>
            </a:r>
            <a:r>
              <a:rPr lang="en-US" b="1" dirty="0"/>
              <a:t> Restoring Systems to Service</a:t>
            </a:r>
          </a:p>
          <a:p>
            <a:r>
              <a:rPr lang="en-US" dirty="0"/>
              <a:t>When all impaired equipment is restored to normal working order, the impairment coordinator shall verify that the following procedures have been implemented:</a:t>
            </a:r>
          </a:p>
          <a:p>
            <a:r>
              <a:rPr lang="en-US" dirty="0"/>
              <a:t>(1) Any necessary inspections and tests have been conducted to verify that affected systems are operational. The appropriate chapter of this standard shall be consulted for guidance on the type of inspection and test required.</a:t>
            </a:r>
          </a:p>
          <a:p>
            <a:endParaRPr lang="en-US" dirty="0"/>
          </a:p>
          <a:p>
            <a:r>
              <a:rPr lang="en-US" dirty="0"/>
              <a:t>The most common tests required following a system repair are the hydrostatic pressure test to verify that the piping system will not leak, and the valve</a:t>
            </a:r>
            <a:r>
              <a:rPr lang="en-US" baseline="0" dirty="0"/>
              <a:t> status </a:t>
            </a:r>
            <a:r>
              <a:rPr lang="en-US" dirty="0"/>
              <a:t>test to verify that all water supply control valves have been returned to their full open positions. Other tests, such as a running test for fire pumps and flow, or alarm tests to check the functioning of replaced components, are required when components are repaired or replaced.</a:t>
            </a:r>
          </a:p>
          <a:p>
            <a:endParaRPr lang="en-US" dirty="0"/>
          </a:p>
          <a:p>
            <a:r>
              <a:rPr lang="en-US" dirty="0"/>
              <a:t>(2) Supervisors have been advised that protection is restored.</a:t>
            </a:r>
          </a:p>
          <a:p>
            <a:r>
              <a:rPr lang="en-US" dirty="0"/>
              <a:t>(3) The fire department has been advised that protection is restored.</a:t>
            </a:r>
          </a:p>
          <a:p>
            <a:r>
              <a:rPr lang="en-US" dirty="0"/>
              <a:t>(4) The property owner or designated representative, insurance carrier, alarm company, and other authorities having jurisdiction have been advised that protection is restored.</a:t>
            </a:r>
          </a:p>
          <a:p>
            <a:endParaRPr lang="en-US" dirty="0"/>
          </a:p>
          <a:p>
            <a:r>
              <a:rPr lang="en-US" dirty="0"/>
              <a:t>All parties involved in the original impairment notification should be advised when protection is restored. See commentary following 15.5.2(5) for further information.</a:t>
            </a:r>
          </a:p>
          <a:p>
            <a:endParaRPr lang="en-US" dirty="0"/>
          </a:p>
          <a:p>
            <a:r>
              <a:rPr lang="en-US" dirty="0"/>
              <a:t>(5) The impairment tag has been removed.</a:t>
            </a:r>
          </a:p>
          <a:p>
            <a:endParaRPr lang="en-US" dirty="0"/>
          </a:p>
          <a:p>
            <a:r>
              <a:rPr lang="en-US" dirty="0"/>
              <a:t>Impairment tags are required to be removed and should be accounted for. As stated in the commentary following A.15.3.1, counting these tags can be a means of verifying that all system control valves have been returned to their proper operating position and the system is fully operational.</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118</a:t>
            </a:fld>
            <a:endParaRPr lang="en-US" dirty="0"/>
          </a:p>
        </p:txBody>
      </p:sp>
    </p:spTree>
    <p:extLst>
      <p:ext uri="{BB962C8B-B14F-4D97-AF65-F5344CB8AC3E}">
        <p14:creationId xmlns:p14="http://schemas.microsoft.com/office/powerpoint/2010/main" val="2694063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dirty="0"/>
              <a:t>NFPA 25 does not mandate system status tagging. Annex G has recommendations for color coded system status tagging.</a:t>
            </a:r>
          </a:p>
          <a:p>
            <a:r>
              <a:rPr lang="en-US" dirty="0"/>
              <a:t>Annex A.3.3.7 Provides recommendations as to categorizing deficiencies.</a:t>
            </a:r>
          </a:p>
          <a:p>
            <a:r>
              <a:rPr lang="en-US" dirty="0"/>
              <a:t>Florida has gone one step further.  The FFSA developed recommendations contractors based on this table and distributed them.</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119</a:t>
            </a:fld>
            <a:endParaRPr lang="en-US" dirty="0"/>
          </a:p>
        </p:txBody>
      </p:sp>
    </p:spTree>
    <p:extLst>
      <p:ext uri="{BB962C8B-B14F-4D97-AF65-F5344CB8AC3E}">
        <p14:creationId xmlns:p14="http://schemas.microsoft.com/office/powerpoint/2010/main" val="30082874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Annex G- Just tagging guidance, not necessarily something for AHJ’s to “adopt”.</a:t>
            </a:r>
          </a:p>
        </p:txBody>
      </p:sp>
      <p:sp>
        <p:nvSpPr>
          <p:cNvPr id="4" name="Slide Number Placeholder 3"/>
          <p:cNvSpPr>
            <a:spLocks noGrp="1"/>
          </p:cNvSpPr>
          <p:nvPr>
            <p:ph type="sldNum" sz="quarter" idx="10"/>
          </p:nvPr>
        </p:nvSpPr>
        <p:spPr/>
        <p:txBody>
          <a:bodyPr/>
          <a:lstStyle/>
          <a:p>
            <a:fld id="{C3F2CBCF-75C2-4269-8F1D-4DBFBE18CE99}" type="slidenum">
              <a:rPr lang="en-US" smtClean="0"/>
              <a:pPr/>
              <a:t>120</a:t>
            </a:fld>
            <a:endParaRPr lang="en-US" dirty="0"/>
          </a:p>
        </p:txBody>
      </p:sp>
    </p:spTree>
    <p:extLst>
      <p:ext uri="{BB962C8B-B14F-4D97-AF65-F5344CB8AC3E}">
        <p14:creationId xmlns:p14="http://schemas.microsoft.com/office/powerpoint/2010/main" val="8876691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121</a:t>
            </a:fld>
            <a:endParaRPr lang="en-US" dirty="0"/>
          </a:p>
        </p:txBody>
      </p:sp>
    </p:spTree>
    <p:extLst>
      <p:ext uri="{BB962C8B-B14F-4D97-AF65-F5344CB8AC3E}">
        <p14:creationId xmlns:p14="http://schemas.microsoft.com/office/powerpoint/2010/main" val="31669042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Residential</a:t>
            </a:r>
            <a:r>
              <a:rPr lang="en-US" baseline="0" dirty="0"/>
              <a:t> Board and Care Occupancies are the only ones in this chapter so far.</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122</a:t>
            </a:fld>
            <a:endParaRPr lang="en-US" dirty="0"/>
          </a:p>
        </p:txBody>
      </p:sp>
    </p:spTree>
    <p:extLst>
      <p:ext uri="{BB962C8B-B14F-4D97-AF65-F5344CB8AC3E}">
        <p14:creationId xmlns:p14="http://schemas.microsoft.com/office/powerpoint/2010/main" val="36834814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Chapter basically serves as an exception to section 1.1.5 in the scope stating that except for Chapter 16, NFPA 25 does not apply to systems installed according to 13D.</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123</a:t>
            </a:fld>
            <a:endParaRPr lang="en-US" dirty="0"/>
          </a:p>
        </p:txBody>
      </p:sp>
    </p:spTree>
    <p:extLst>
      <p:ext uri="{BB962C8B-B14F-4D97-AF65-F5344CB8AC3E}">
        <p14:creationId xmlns:p14="http://schemas.microsoft.com/office/powerpoint/2010/main" val="34801905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Understanding, Applying &amp; Enforcing NFPA 25</a:t>
            </a:r>
            <a:endParaRPr lang="en-US" dirty="0"/>
          </a:p>
        </p:txBody>
      </p:sp>
      <p:sp>
        <p:nvSpPr>
          <p:cNvPr id="6" name="Slide Number Placeholder 5"/>
          <p:cNvSpPr>
            <a:spLocks noGrp="1"/>
          </p:cNvSpPr>
          <p:nvPr>
            <p:ph type="sldNum" sz="quarter" idx="12"/>
          </p:nvPr>
        </p:nvSpPr>
        <p:spPr/>
        <p:txBody>
          <a:bodyPr/>
          <a:lstStyle/>
          <a:p>
            <a:fld id="{2C16DB31-AA48-4020-AD0E-BD6BA66349A3}" type="slidenum">
              <a:rPr lang="en-US" smtClean="0"/>
              <a:pPr/>
              <a:t>124</a:t>
            </a:fld>
            <a:endParaRPr lang="en-US" dirty="0"/>
          </a:p>
        </p:txBody>
      </p:sp>
    </p:spTree>
    <p:extLst>
      <p:ext uri="{BB962C8B-B14F-4D97-AF65-F5344CB8AC3E}">
        <p14:creationId xmlns:p14="http://schemas.microsoft.com/office/powerpoint/2010/main" val="25898896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r>
              <a:rPr lang="en-US" dirty="0"/>
              <a:t>ITM for AHJ</a:t>
            </a:r>
          </a:p>
          <a:p>
            <a:endParaRPr lang="en-US" dirty="0"/>
          </a:p>
        </p:txBody>
      </p:sp>
      <p:sp>
        <p:nvSpPr>
          <p:cNvPr id="5" name="Slide Number Placeholder 4"/>
          <p:cNvSpPr>
            <a:spLocks noGrp="1"/>
          </p:cNvSpPr>
          <p:nvPr>
            <p:ph type="sldNum" sz="quarter" idx="11"/>
          </p:nvPr>
        </p:nvSpPr>
        <p:spPr/>
        <p:txBody>
          <a:bodyPr/>
          <a:lstStyle/>
          <a:p>
            <a:fld id="{2C16DB31-AA48-4020-AD0E-BD6BA66349A3}" type="slidenum">
              <a:rPr lang="en-US" smtClean="0"/>
              <a:pPr/>
              <a:t>125</a:t>
            </a:fld>
            <a:endParaRPr lang="en-US" dirty="0"/>
          </a:p>
        </p:txBody>
      </p:sp>
      <p:sp>
        <p:nvSpPr>
          <p:cNvPr id="6" name="Date Placeholder 5"/>
          <p:cNvSpPr>
            <a:spLocks noGrp="1"/>
          </p:cNvSpPr>
          <p:nvPr>
            <p:ph type="dt" idx="12"/>
          </p:nvPr>
        </p:nvSpPr>
        <p:spPr/>
        <p:txBody>
          <a:bodyPr/>
          <a:lstStyle/>
          <a:p>
            <a:r>
              <a:rPr lang="en-US"/>
              <a:t>Instructor Notes</a:t>
            </a:r>
          </a:p>
          <a:p>
            <a:endParaRPr lang="en-US" dirty="0"/>
          </a:p>
        </p:txBody>
      </p:sp>
      <p:sp>
        <p:nvSpPr>
          <p:cNvPr id="7" name="Notes Placeholder 6"/>
          <p:cNvSpPr>
            <a:spLocks noGrp="1"/>
          </p:cNvSpPr>
          <p:nvPr>
            <p:ph type="body" idx="1"/>
          </p:nvPr>
        </p:nvSpPr>
        <p:spPr/>
        <p:txBody>
          <a:bodyPr>
            <a:normAutofit/>
          </a:bodyPr>
          <a:lstStyle/>
          <a:p>
            <a:r>
              <a:rPr lang="en-US" dirty="0"/>
              <a:t>Discuss how two different type reports are used to provide information to the owner. If it is within the scope of NFPA 25, then it is noted on an NFPA 25 inspection report.</a:t>
            </a:r>
          </a:p>
          <a:p>
            <a:r>
              <a:rPr lang="en-US" dirty="0"/>
              <a:t>If it is not within the scope of NFPA 25, then we are simply providing</a:t>
            </a:r>
            <a:r>
              <a:rPr lang="en-US" baseline="0" dirty="0"/>
              <a:t> information regarding facts to the owner. This information </a:t>
            </a:r>
            <a:r>
              <a:rPr lang="en-US" b="1" baseline="0" dirty="0"/>
              <a:t>IS NOT REQUIRED</a:t>
            </a:r>
            <a:r>
              <a:rPr lang="en-US" baseline="0" dirty="0"/>
              <a:t> by NFPA 25. We are not making any judgment evaluation, we are not saying something is right or wrong. We are simply advising the owner of things we think should be investigated by the owner to see if they are correct.</a:t>
            </a:r>
          </a:p>
          <a:p>
            <a:r>
              <a:rPr lang="en-US" baseline="0" dirty="0"/>
              <a:t>The easiest rule of thumb is that if we cannot point to a specific section in NFPA 25 (with the exception of anything starting with 4.1) to reference, then it should not go on an NFPA 25 inspection report. It is simply informational or observational and should go on a separate and accompanying report.</a:t>
            </a:r>
            <a:endParaRPr lang="en-US" dirty="0"/>
          </a:p>
        </p:txBody>
      </p:sp>
    </p:spTree>
    <p:extLst>
      <p:ext uri="{BB962C8B-B14F-4D97-AF65-F5344CB8AC3E}">
        <p14:creationId xmlns:p14="http://schemas.microsoft.com/office/powerpoint/2010/main" val="35201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12</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23583774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127</a:t>
            </a:fld>
            <a:endParaRPr lang="en-US" dirty="0"/>
          </a:p>
        </p:txBody>
      </p:sp>
    </p:spTree>
    <p:extLst>
      <p:ext uri="{BB962C8B-B14F-4D97-AF65-F5344CB8AC3E}">
        <p14:creationId xmlns:p14="http://schemas.microsoft.com/office/powerpoint/2010/main" val="7041758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Violation of 5.2.1.2.1</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128</a:t>
            </a:fld>
            <a:endParaRPr lang="en-US" dirty="0"/>
          </a:p>
        </p:txBody>
      </p:sp>
    </p:spTree>
    <p:extLst>
      <p:ext uri="{BB962C8B-B14F-4D97-AF65-F5344CB8AC3E}">
        <p14:creationId xmlns:p14="http://schemas.microsoft.com/office/powerpoint/2010/main" val="16651421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not a violation that a contractor can cite. While it is actually a violation of NFPA 13, it is a design issue and outside the scope of a contractor’s work. It could be submitted on an observation report.</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129</a:t>
            </a:fld>
            <a:endParaRPr lang="en-US" dirty="0"/>
          </a:p>
        </p:txBody>
      </p:sp>
    </p:spTree>
    <p:extLst>
      <p:ext uri="{BB962C8B-B14F-4D97-AF65-F5344CB8AC3E}">
        <p14:creationId xmlns:p14="http://schemas.microsoft.com/office/powerpoint/2010/main" val="15438126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5.2.1.1.1(6)</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130</a:t>
            </a:fld>
            <a:endParaRPr lang="en-US" dirty="0"/>
          </a:p>
        </p:txBody>
      </p:sp>
    </p:spTree>
    <p:extLst>
      <p:ext uri="{BB962C8B-B14F-4D97-AF65-F5344CB8AC3E}">
        <p14:creationId xmlns:p14="http://schemas.microsoft.com/office/powerpoint/2010/main" val="10794809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an opportunity to talk about the new subjective language in 5.2.1.1.1(2&amp;5) which only addresses corrosion &amp; loading if it is “detrimental to sprinkler performance. While this one is pretty easy, this call can get very subjective. </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131</a:t>
            </a:fld>
            <a:endParaRPr lang="en-US" dirty="0"/>
          </a:p>
        </p:txBody>
      </p:sp>
    </p:spTree>
    <p:extLst>
      <p:ext uri="{BB962C8B-B14F-4D97-AF65-F5344CB8AC3E}">
        <p14:creationId xmlns:p14="http://schemas.microsoft.com/office/powerpoint/2010/main" val="16191777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NFPA 25 only addresses missing escutcheons or concealer plates. But since NFPA 13 (2019) (7.2.6.2 &amp; 7.2.6.3) state that they are part of a listed sprinkler assembly, a clear argument could be made that this represents a damaged sprinkler. In addition, the damage could easily jam the concealer n a way that would prevent it from dropping off and activating correctly. Therefore it would violate 5.2.1.1.1(3)</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132</a:t>
            </a:fld>
            <a:endParaRPr lang="en-US" dirty="0"/>
          </a:p>
        </p:txBody>
      </p:sp>
    </p:spTree>
    <p:extLst>
      <p:ext uri="{BB962C8B-B14F-4D97-AF65-F5344CB8AC3E}">
        <p14:creationId xmlns:p14="http://schemas.microsoft.com/office/powerpoint/2010/main" val="19275316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Actually a very strong argument this violates 5.2.1.1.2 by being in the incorrect orientation. If you look at the cut sheet for a recessed sprinkler, it says that to be properly oriented, it must be flush against the ceiling.</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133</a:t>
            </a:fld>
            <a:endParaRPr lang="en-US" dirty="0"/>
          </a:p>
        </p:txBody>
      </p:sp>
    </p:spTree>
    <p:extLst>
      <p:ext uri="{BB962C8B-B14F-4D97-AF65-F5344CB8AC3E}">
        <p14:creationId xmlns:p14="http://schemas.microsoft.com/office/powerpoint/2010/main" val="25029801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Annex note to “accessibility” A. 4.1.3 to see that this is accessible and not a violation.</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134</a:t>
            </a:fld>
            <a:endParaRPr lang="en-US" dirty="0"/>
          </a:p>
        </p:txBody>
      </p:sp>
    </p:spTree>
    <p:extLst>
      <p:ext uri="{BB962C8B-B14F-4D97-AF65-F5344CB8AC3E}">
        <p14:creationId xmlns:p14="http://schemas.microsoft.com/office/powerpoint/2010/main" val="29342981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sign. Not a violation of NFPA 25. While NFPA 13 requires identification on all valves, NFPA 25 only enforces identification on CONTROL valves.</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135</a:t>
            </a:fld>
            <a:endParaRPr lang="en-US" dirty="0"/>
          </a:p>
        </p:txBody>
      </p:sp>
    </p:spTree>
    <p:extLst>
      <p:ext uri="{BB962C8B-B14F-4D97-AF65-F5344CB8AC3E}">
        <p14:creationId xmlns:p14="http://schemas.microsoft.com/office/powerpoint/2010/main" val="30633770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Inaccessible per 7.2.2.4(1)</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136</a:t>
            </a:fld>
            <a:endParaRPr lang="en-US" dirty="0"/>
          </a:p>
        </p:txBody>
      </p:sp>
    </p:spTree>
    <p:extLst>
      <p:ext uri="{BB962C8B-B14F-4D97-AF65-F5344CB8AC3E}">
        <p14:creationId xmlns:p14="http://schemas.microsoft.com/office/powerpoint/2010/main" val="760126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fontScale="70000" lnSpcReduction="20000"/>
          </a:bodyPr>
          <a:lstStyle/>
          <a:p>
            <a:pPr defTabSz="994340">
              <a:defRPr/>
            </a:pPr>
            <a:r>
              <a:rPr lang="en-US" dirty="0"/>
              <a:t>NFPA 25 is a referenced document in the IBC and IFC and NFPA 5000 codes as well as all of the installation standards for water-based fire protection systems.</a:t>
            </a:r>
          </a:p>
          <a:p>
            <a:pPr defTabSz="994340">
              <a:defRPr/>
            </a:pPr>
            <a:endParaRPr lang="en-US" dirty="0"/>
          </a:p>
          <a:p>
            <a:pPr defTabSz="994340">
              <a:defRPr/>
            </a:pPr>
            <a:r>
              <a:rPr lang="en-US" dirty="0"/>
              <a:t>Initially published in 1992 it is a compilation of the ITM requirements from numerous installation standards.</a:t>
            </a:r>
          </a:p>
          <a:p>
            <a:endParaRPr lang="en-US" sz="1300" dirty="0"/>
          </a:p>
          <a:p>
            <a:r>
              <a:rPr lang="en-US" sz="1300" dirty="0"/>
              <a:t>Extension of NFPA 13A and NFPA14A </a:t>
            </a:r>
            <a:r>
              <a:rPr lang="en-US" sz="1700" dirty="0"/>
              <a:t>– </a:t>
            </a:r>
            <a:r>
              <a:rPr lang="en-US" sz="1300" dirty="0"/>
              <a:t>Recommended Practice for Inspection, Testing, and Maintenance of Sprinkler Systems and Standpipe Systems</a:t>
            </a:r>
          </a:p>
          <a:p>
            <a:r>
              <a:rPr lang="en-US" sz="1300" dirty="0"/>
              <a:t>Incorporated procedures from  standards and practices developed in Australia and New Zealand</a:t>
            </a:r>
          </a:p>
          <a:p>
            <a:endParaRPr lang="en-US" sz="1300" i="1" dirty="0">
              <a:solidFill>
                <a:srgbClr val="FF0000"/>
              </a:solidFill>
            </a:endParaRPr>
          </a:p>
          <a:p>
            <a:r>
              <a:rPr lang="en-US" sz="1300" i="1" dirty="0">
                <a:solidFill>
                  <a:srgbClr val="FF0000"/>
                </a:solidFill>
              </a:rPr>
              <a:t>Driven by codes requiring sprinklers in most structures to help insure the successful operation of water-based fire protection systems</a:t>
            </a:r>
          </a:p>
          <a:p>
            <a:endParaRPr lang="en-US" sz="1300" dirty="0"/>
          </a:p>
          <a:p>
            <a:pPr>
              <a:buNone/>
            </a:pPr>
            <a:r>
              <a:rPr lang="en-US" sz="1300" dirty="0"/>
              <a:t>Provide a reasonable degree of protection to life and  property through minimum inspection, testing, and  maintenance methods for water-based fire protection  systems.”   </a:t>
            </a:r>
            <a:r>
              <a:rPr lang="en-US" dirty="0">
                <a:solidFill>
                  <a:srgbClr val="FF0000"/>
                </a:solidFill>
              </a:rPr>
              <a:t>NFPA 25-2020(1.2)</a:t>
            </a:r>
            <a:r>
              <a:rPr lang="en-US" b="0" dirty="0"/>
              <a:t> </a:t>
            </a:r>
          </a:p>
          <a:p>
            <a:pPr>
              <a:buNone/>
            </a:pPr>
            <a:endParaRPr lang="en-US" sz="1300" dirty="0">
              <a:solidFill>
                <a:srgbClr val="FF0000"/>
              </a:solidFill>
            </a:endParaRPr>
          </a:p>
          <a:p>
            <a:pPr>
              <a:buNone/>
            </a:pPr>
            <a:r>
              <a:rPr lang="en-US" sz="1300" dirty="0"/>
              <a:t>The basic assumption of NFPA 25 is that the system  was installed correctly when the building was occupied. It’s a referenced document in the IBC and IFC, and NFPA  5000 codes</a:t>
            </a:r>
          </a:p>
          <a:p>
            <a:pPr defTabSz="994340">
              <a:defRPr/>
            </a:pPr>
            <a:endParaRPr lang="en-US" dirty="0"/>
          </a:p>
          <a:p>
            <a:pPr defTabSz="994340">
              <a:defRPr/>
            </a:pPr>
            <a:endParaRPr lang="en-US" dirty="0"/>
          </a:p>
          <a:p>
            <a:pPr>
              <a:buNone/>
            </a:pPr>
            <a:r>
              <a:rPr lang="en-US" sz="1300" b="1" dirty="0"/>
              <a:t>Balanced Fire Protection </a:t>
            </a:r>
          </a:p>
          <a:p>
            <a:pPr>
              <a:buNone/>
            </a:pPr>
            <a:r>
              <a:rPr lang="en-US" sz="1300" dirty="0"/>
              <a:t>An integrated system of fire and smoke protection elements in the construction environment composed of detection, suppression and containment features  designed to provide an acceptable level of protection  for people and property.”    </a:t>
            </a:r>
          </a:p>
          <a:p>
            <a:pPr defTabSz="994340">
              <a:defRPr/>
            </a:pPr>
            <a:endParaRPr lang="en-US" dirty="0"/>
          </a:p>
          <a:p>
            <a:r>
              <a:rPr lang="en-US" sz="1300" dirty="0"/>
              <a:t>Detectors are used to activate fire alarms and notify building occupants and emergency responders</a:t>
            </a:r>
          </a:p>
          <a:p>
            <a:r>
              <a:rPr lang="en-US" sz="1300" dirty="0"/>
              <a:t>Fire sprinklers are designed to control small and medium fires and to prevent spread beyond the typical water design area of about 1,500 square feet</a:t>
            </a:r>
          </a:p>
          <a:p>
            <a:endParaRPr lang="en-US" sz="1300" dirty="0"/>
          </a:p>
          <a:p>
            <a:r>
              <a:rPr lang="en-US" sz="1300" dirty="0"/>
              <a:t>Compartmentation, achieved through fire-resistance-rated construction, mitigates the spread of more severe but less frequent fires by limiting building areas, subdividing the building with fire-resistance-rated construction, based on hourly ratings</a:t>
            </a:r>
          </a:p>
          <a:p>
            <a:pPr defTabSz="994340">
              <a:defRPr/>
            </a:pPr>
            <a:endParaRPr lang="en-US" dirty="0">
              <a:latin typeface="Verdana" pitchFamily="34" charset="0"/>
            </a:endParaRPr>
          </a:p>
          <a:p>
            <a:endParaRPr lang="en-US" dirty="0"/>
          </a:p>
          <a:p>
            <a:endParaRPr lang="en-US" dirty="0"/>
          </a:p>
          <a:p>
            <a:pPr defTabSz="994340">
              <a:defRPr/>
            </a:pPr>
            <a:endParaRPr lang="en-US" dirty="0">
              <a:latin typeface="Verdana" pitchFamily="34" charset="0"/>
            </a:endParaRP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13</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375835523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137</a:t>
            </a:fld>
            <a:endParaRPr lang="en-US" dirty="0"/>
          </a:p>
        </p:txBody>
      </p:sp>
    </p:spTree>
    <p:extLst>
      <p:ext uri="{BB962C8B-B14F-4D97-AF65-F5344CB8AC3E}">
        <p14:creationId xmlns:p14="http://schemas.microsoft.com/office/powerpoint/2010/main" val="19226514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Assessments of internal piping conditions are required on the dry systems every five years in accordance with section 14.2.1. </a:t>
            </a:r>
          </a:p>
          <a:p>
            <a:pPr defTabSz="966612">
              <a:defRPr/>
            </a:pPr>
            <a:r>
              <a:rPr lang="en-US" sz="1300" dirty="0"/>
              <a:t>For the wet systems, only every other one is required to have an assessment every five years according to section 14.2.2. therefore the answer is 4. Of course if any problems are encountered when inspecting the wet systems, then all of the systems must be assessed.</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138</a:t>
            </a:fld>
            <a:endParaRPr lang="en-US" dirty="0"/>
          </a:p>
        </p:txBody>
      </p:sp>
    </p:spTree>
    <p:extLst>
      <p:ext uri="{BB962C8B-B14F-4D97-AF65-F5344CB8AC3E}">
        <p14:creationId xmlns:p14="http://schemas.microsoft.com/office/powerpoint/2010/main" val="39518775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DC4E6-BDF0-4AAC-AE1C-B66AE790D8B4}" type="slidenum">
              <a:rPr lang="en-US"/>
              <a:pPr/>
              <a:t>139</a:t>
            </a:fld>
            <a:endParaRPr lang="en-US" dirty="0"/>
          </a:p>
        </p:txBody>
      </p:sp>
      <p:sp>
        <p:nvSpPr>
          <p:cNvPr id="223234" name="Rectangle 2"/>
          <p:cNvSpPr>
            <a:spLocks noGrp="1" noRot="1" noChangeAspect="1" noChangeArrowheads="1" noTextEdit="1"/>
          </p:cNvSpPr>
          <p:nvPr>
            <p:ph type="sldImg"/>
          </p:nvPr>
        </p:nvSpPr>
        <p:spPr>
          <a:xfrm>
            <a:off x="1257300" y="720725"/>
            <a:ext cx="4802188" cy="3600450"/>
          </a:xfrm>
          <a:ln/>
        </p:spPr>
      </p:sp>
      <p:sp>
        <p:nvSpPr>
          <p:cNvPr id="223235" name="Rectangle 3"/>
          <p:cNvSpPr>
            <a:spLocks noGrp="1" noChangeArrowheads="1"/>
          </p:cNvSpPr>
          <p:nvPr>
            <p:ph type="body" idx="1"/>
          </p:nvPr>
        </p:nvSpPr>
        <p:spPr>
          <a:xfrm>
            <a:off x="731840" y="4560889"/>
            <a:ext cx="5851525" cy="4319587"/>
          </a:xfrm>
        </p:spPr>
        <p:txBody>
          <a:bodyPr/>
          <a:lstStyle/>
          <a:p>
            <a:pPr defTabSz="966612">
              <a:defRPr/>
            </a:pPr>
            <a:r>
              <a:rPr lang="en-US" sz="1300" dirty="0"/>
              <a:t>According to the Component Replacement Table 5.5.1 in chapter 5, replacing more than twenty sprinklers requires a hydrostatic test in accordance with NFPA 13.</a:t>
            </a:r>
          </a:p>
          <a:p>
            <a:endParaRPr lang="en-US" dirty="0"/>
          </a:p>
        </p:txBody>
      </p:sp>
    </p:spTree>
    <p:extLst>
      <p:ext uri="{BB962C8B-B14F-4D97-AF65-F5344CB8AC3E}">
        <p14:creationId xmlns:p14="http://schemas.microsoft.com/office/powerpoint/2010/main" val="24523897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Again, this situation presents an interesting scenario. Normally, one could take the position that the installation of the main drain assembly was accepted at original design, and is therefore outside the scope of NFPA 25. So, to answer the questions:</a:t>
            </a:r>
          </a:p>
          <a:p>
            <a:r>
              <a:rPr lang="en-US" sz="1300" dirty="0"/>
              <a:t>Are you required to do a main drain test? Yes per section 13.2.5</a:t>
            </a:r>
          </a:p>
          <a:p>
            <a:r>
              <a:rPr lang="en-US" sz="1300" dirty="0"/>
              <a:t>Can you? Yes, given that we will either require some way of disposing with the water, or by making a huge mess.</a:t>
            </a:r>
          </a:p>
          <a:p>
            <a:r>
              <a:rPr lang="en-US" sz="1300" dirty="0"/>
              <a:t>Would you? Certainly not without acknowledgement and consent of the owner. You could also make a very strong case that this situation is in fact within the scope of NFPA 25 by referencing section 13.2.4 that requires care to be taken to minimize any water damage during testing. It would be very difficult to comply with this requirement in this case. Since verification cannot be accomplished, this is in conflict with that section.</a:t>
            </a:r>
          </a:p>
          <a:p>
            <a:r>
              <a:rPr lang="en-US" sz="1300" dirty="0"/>
              <a:t>It is also referenced in 4.1.1.2.1 (drainage) but since that is in section 4.1 it would be outside the scope of a contractor’s work.</a:t>
            </a:r>
          </a:p>
          <a:p>
            <a:r>
              <a:rPr lang="en-US" sz="1300" dirty="0"/>
              <a:t>Could look at 4.6.1 (components are to be tested to verify they function as intended).  NFPA 13 16.10.4.6 requires main drain test connections to be installed to permit flow tests of water supplies</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140</a:t>
            </a:fld>
            <a:endParaRPr lang="en-US" dirty="0"/>
          </a:p>
        </p:txBody>
      </p:sp>
    </p:spTree>
    <p:extLst>
      <p:ext uri="{BB962C8B-B14F-4D97-AF65-F5344CB8AC3E}">
        <p14:creationId xmlns:p14="http://schemas.microsoft.com/office/powerpoint/2010/main" val="24180360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Yes according to section 4.4 unless we take very specific precautions. However, should we need to shut down a pump, or any other part of the system to perform specific tests, there is an allowance covered in 4.4 and A.3.3.22 (2</a:t>
            </a:r>
            <a:r>
              <a:rPr lang="en-US" sz="1300" baseline="30000" dirty="0"/>
              <a:t>nd</a:t>
            </a:r>
            <a:r>
              <a:rPr lang="en-US" sz="1300" dirty="0"/>
              <a:t> paragraph) that specifies how to handle temporary shutdowns without needing to follow all of the Impairment requirements.</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141</a:t>
            </a:fld>
            <a:endParaRPr lang="en-US" dirty="0"/>
          </a:p>
        </p:txBody>
      </p:sp>
    </p:spTree>
    <p:extLst>
      <p:ext uri="{BB962C8B-B14F-4D97-AF65-F5344CB8AC3E}">
        <p14:creationId xmlns:p14="http://schemas.microsoft.com/office/powerpoint/2010/main" val="7705318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60675" cy="2144713"/>
          </a:xfrm>
        </p:spPr>
      </p:sp>
      <p:sp>
        <p:nvSpPr>
          <p:cNvPr id="3" name="Notes Placeholder 2"/>
          <p:cNvSpPr>
            <a:spLocks noGrp="1"/>
          </p:cNvSpPr>
          <p:nvPr>
            <p:ph type="body" idx="1"/>
          </p:nvPr>
        </p:nvSpPr>
        <p:spPr/>
        <p:txBody>
          <a:bodyPr>
            <a:normAutofit/>
          </a:bodyPr>
          <a:lstStyle/>
          <a:p>
            <a:pPr defTabSz="966612">
              <a:defRPr/>
            </a:pPr>
            <a:r>
              <a:rPr lang="en-US" sz="1300" dirty="0"/>
              <a:t>There should be a minimum of three sets of records according to sections 4.3.4 &amp; 4.3.5. The original acceptance records, the current cycle of records, and the previous cycle of those records. That way, we can use the prior records for comparative analysis to note any changes in the system</a:t>
            </a:r>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142</a:t>
            </a:fld>
            <a:endParaRPr lang="en-US" dirty="0"/>
          </a:p>
        </p:txBody>
      </p:sp>
    </p:spTree>
    <p:extLst>
      <p:ext uri="{BB962C8B-B14F-4D97-AF65-F5344CB8AC3E}">
        <p14:creationId xmlns:p14="http://schemas.microsoft.com/office/powerpoint/2010/main" val="12242201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60675" cy="2144713"/>
          </a:xfrm>
        </p:spPr>
      </p:sp>
      <p:sp>
        <p:nvSpPr>
          <p:cNvPr id="3" name="Notes Placeholder 2"/>
          <p:cNvSpPr>
            <a:spLocks noGrp="1"/>
          </p:cNvSpPr>
          <p:nvPr>
            <p:ph type="body" idx="1"/>
          </p:nvPr>
        </p:nvSpPr>
        <p:spPr/>
        <p:txBody>
          <a:bodyPr>
            <a:normAutofit/>
          </a:bodyPr>
          <a:lstStyle/>
          <a:p>
            <a:r>
              <a:rPr lang="en-US" sz="1300" dirty="0"/>
              <a:t>This becomes a very difficult and potentially very expensive problem. The standard simply requires that records be maintained according to section 4.3. It does not address the lack of records. Therefore, if the owner has no records, then they must be recreated. A complete Inspection, Testing &amp; Maintenance program will have to be performed in order to establish base line records for comparison.</a:t>
            </a:r>
          </a:p>
          <a:p>
            <a:r>
              <a:rPr lang="en-US" sz="1300" dirty="0"/>
              <a:t>If the owner has none of the original records, and no riser tag is present, as required by section 5.2.5, then the problem gets even more complicated. How are we supposed to know? The owner is required to provide that information. Remember that we are operating under the assumption that the system was installed and accepted as correct. It is the owner’s responsibility to verify compliance with NFPA 25. The standard also addresses a situation where the system was pipe scheduled and does not require a hydraulic tag is not required. In those cases , a tag stating it is a pipe scheduled system is required (5.2.5.2). So no matter the original design, a sign is required. It is the owner’s responsibility to provide that information.</a:t>
            </a:r>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143</a:t>
            </a:fld>
            <a:endParaRPr lang="en-US" dirty="0"/>
          </a:p>
        </p:txBody>
      </p:sp>
    </p:spTree>
    <p:extLst>
      <p:ext uri="{BB962C8B-B14F-4D97-AF65-F5344CB8AC3E}">
        <p14:creationId xmlns:p14="http://schemas.microsoft.com/office/powerpoint/2010/main" val="13249066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In accordance with section 6.3.1.1 a flow test is required every five years on all automatic standpipe systems at the hydraulically most remote outlet(s). The flow &amp; pressure requirements, according to section 6.3.1.4, are the requirements under which the system was installed.</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144</a:t>
            </a:fld>
            <a:endParaRPr lang="en-US" dirty="0"/>
          </a:p>
        </p:txBody>
      </p:sp>
    </p:spTree>
    <p:extLst>
      <p:ext uri="{BB962C8B-B14F-4D97-AF65-F5344CB8AC3E}">
        <p14:creationId xmlns:p14="http://schemas.microsoft.com/office/powerpoint/2010/main" val="28887283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pPr defTabSz="966612">
              <a:defRPr/>
            </a:pPr>
            <a:r>
              <a:rPr lang="en-US" sz="1300" dirty="0"/>
              <a:t>While the situation is no longer in conflict with the standard, it would probably be prudent to cite the violation  on the inspection report, and simply note that it was corrected on sight by the owner. In this manner, if the owner chooses to return the storage after we leave, the history is noted.</a:t>
            </a:r>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145</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19271282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66612">
              <a:defRPr/>
            </a:pPr>
            <a:r>
              <a:rPr lang="en-US" sz="1300" dirty="0"/>
              <a:t>While the term “recalled” is not specifically in the body of the standard, it is referenced in section 4.1.5 requiring repairs to a system for any deficiencies or impairments..</a:t>
            </a:r>
          </a:p>
          <a:p>
            <a:pPr defTabSz="966612">
              <a:defRPr/>
            </a:pPr>
            <a:endParaRPr lang="en-US" sz="1300" dirty="0"/>
          </a:p>
          <a:p>
            <a:pPr algn="l"/>
            <a:r>
              <a:rPr lang="en-US" sz="1800" b="1" i="1" u="none" strike="noStrike" baseline="0" dirty="0">
                <a:latin typeface="NewBaskervilleStd-BoldIt"/>
              </a:rPr>
              <a:t>N </a:t>
            </a:r>
            <a:r>
              <a:rPr lang="en-US" sz="1800" b="1" i="0" u="none" strike="noStrike" baseline="0" dirty="0">
                <a:latin typeface="NewBaskervilleStd-Bold"/>
              </a:rPr>
              <a:t>4.1.5.1.1* </a:t>
            </a:r>
            <a:r>
              <a:rPr lang="en-US" sz="1800" b="0" i="0" u="none" strike="noStrike" baseline="0" dirty="0">
                <a:latin typeface="NewBaskervilleStd-Roman"/>
              </a:rPr>
              <a:t>Upon discovery of any component and equipment under recall or replacement programs by the owner’s maintenance personnel, designated representative, or contractor, the owner shall be notified in writing.</a:t>
            </a:r>
          </a:p>
          <a:p>
            <a:pPr algn="l"/>
            <a:r>
              <a:rPr lang="en-US" sz="1800" b="1" i="1" u="none" strike="noStrike" baseline="0" dirty="0">
                <a:latin typeface="NewBaskervilleStd-BoldIt"/>
              </a:rPr>
              <a:t>N </a:t>
            </a:r>
            <a:r>
              <a:rPr lang="en-US" sz="1800" b="1" i="0" u="none" strike="noStrike" baseline="0" dirty="0">
                <a:latin typeface="NewBaskervilleStd-Bold"/>
              </a:rPr>
              <a:t>4.1.5.1.2* </a:t>
            </a:r>
            <a:r>
              <a:rPr lang="en-US" sz="1800" b="0" i="0" u="none" strike="noStrike" baseline="0" dirty="0">
                <a:latin typeface="NewBaskervilleStd-Roman"/>
              </a:rPr>
              <a:t>The property owner or designated representative shall correct, remedy, repair, or replace components and equipment under recall or replacement program.</a:t>
            </a:r>
          </a:p>
          <a:p>
            <a:pPr algn="l"/>
            <a:endParaRPr lang="en-US" sz="1800" b="0" i="0" u="none" strike="noStrike" baseline="0" dirty="0">
              <a:latin typeface="NewBaskervilleStd-Roman"/>
            </a:endParaRPr>
          </a:p>
          <a:p>
            <a:pPr algn="l"/>
            <a:r>
              <a:rPr lang="en-US" sz="1200" dirty="0"/>
              <a:t>Annex sections (A.4.1.5.1.1 &amp; 4.1.5.1.2) gives specific guidance for dealing with recalled products. It does not necessarily say that everything must be replaced immediately, but could be handled through entry into a scheduled replacement program</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146</a:t>
            </a:fld>
            <a:endParaRPr lang="en-US" dirty="0"/>
          </a:p>
        </p:txBody>
      </p:sp>
    </p:spTree>
    <p:extLst>
      <p:ext uri="{BB962C8B-B14F-4D97-AF65-F5344CB8AC3E}">
        <p14:creationId xmlns:p14="http://schemas.microsoft.com/office/powerpoint/2010/main" val="2982319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This is the table of contents for the standards.</a:t>
            </a:r>
          </a:p>
          <a:p>
            <a:endParaRPr lang="en-US" dirty="0"/>
          </a:p>
          <a:p>
            <a:r>
              <a:rPr lang="en-US" b="1" dirty="0">
                <a:solidFill>
                  <a:srgbClr val="FF0000"/>
                </a:solidFill>
              </a:rPr>
              <a:t>The administrative</a:t>
            </a:r>
            <a:r>
              <a:rPr lang="en-US" b="1" baseline="0" dirty="0">
                <a:solidFill>
                  <a:srgbClr val="FF0000"/>
                </a:solidFill>
              </a:rPr>
              <a:t> chapters  (red) will be the focus of this overview</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2C16DB31-AA48-4020-AD0E-BD6BA66349A3}" type="slidenum">
              <a:rPr lang="en-US" smtClean="0"/>
              <a:pPr/>
              <a:t>14</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174015874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The chain of distribution in the US, from manufacturer to distributor to installer, is controlled pretty tightly. Manufacturers of recalled products are able to notify distributors of recalled products. Distributors have records of their contractor customers and can notify them also. Contractors, with records of their installations, can identify locations where recalled products are installed. </a:t>
            </a:r>
          </a:p>
          <a:p>
            <a:r>
              <a:rPr lang="en-US" sz="1300" dirty="0"/>
              <a:t>It is also possible, at least for sprinklers, to identify recalled heads by inspecting the spare heads and comparing them to a list of recalled products. IN addition, the owner is required to have a copy of the original records, which would have that information.</a:t>
            </a:r>
          </a:p>
          <a:p>
            <a:endParaRPr lang="en-US" sz="1300" dirty="0"/>
          </a:p>
          <a:p>
            <a:r>
              <a:rPr lang="en-US" sz="1300" dirty="0"/>
              <a:t>NFSA product advisory page</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147</a:t>
            </a:fld>
            <a:endParaRPr lang="en-US" dirty="0"/>
          </a:p>
        </p:txBody>
      </p:sp>
    </p:spTree>
    <p:extLst>
      <p:ext uri="{BB962C8B-B14F-4D97-AF65-F5344CB8AC3E}">
        <p14:creationId xmlns:p14="http://schemas.microsoft.com/office/powerpoint/2010/main" val="22663935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According to the Component Replacement table 6.5.1, there are no requirements after replacing standpipe hose under NFPA 25. </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148</a:t>
            </a:fld>
            <a:endParaRPr lang="en-US" dirty="0"/>
          </a:p>
        </p:txBody>
      </p:sp>
    </p:spTree>
    <p:extLst>
      <p:ext uri="{BB962C8B-B14F-4D97-AF65-F5344CB8AC3E}">
        <p14:creationId xmlns:p14="http://schemas.microsoft.com/office/powerpoint/2010/main" val="30356177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According to section 7.3.1 a full flow test shall be conducted every 5 years. 7.3.1.1 states that any deterioration of flow and/or pressure must be investigated to the satisfaction of the AHJ.</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149</a:t>
            </a:fld>
            <a:endParaRPr lang="en-US" dirty="0"/>
          </a:p>
        </p:txBody>
      </p:sp>
    </p:spTree>
    <p:extLst>
      <p:ext uri="{BB962C8B-B14F-4D97-AF65-F5344CB8AC3E}">
        <p14:creationId xmlns:p14="http://schemas.microsoft.com/office/powerpoint/2010/main" val="6025486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Violation of 7.2.2.4. Appropriate action is required according to 7.2.2.4.1.</a:t>
            </a:r>
            <a:endParaRPr lang="en-US" dirty="0"/>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150</a:t>
            </a:fld>
            <a:endParaRPr lang="en-US" dirty="0"/>
          </a:p>
        </p:txBody>
      </p:sp>
    </p:spTree>
    <p:extLst>
      <p:ext uri="{BB962C8B-B14F-4D97-AF65-F5344CB8AC3E}">
        <p14:creationId xmlns:p14="http://schemas.microsoft.com/office/powerpoint/2010/main" val="160712629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According to Table 7.5.1 a hydrostatic test &amp; a flow test, both in conformance with NFPA 24 are required, and we must inspect for proper drainage.</a:t>
            </a:r>
          </a:p>
          <a:p>
            <a:endParaRPr lang="en-US" dirty="0"/>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151</a:t>
            </a:fld>
            <a:endParaRPr lang="en-US" dirty="0"/>
          </a:p>
        </p:txBody>
      </p:sp>
    </p:spTree>
    <p:extLst>
      <p:ext uri="{BB962C8B-B14F-4D97-AF65-F5344CB8AC3E}">
        <p14:creationId xmlns:p14="http://schemas.microsoft.com/office/powerpoint/2010/main" val="24604943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Annex A.3.3.7 sends us to section 8.3.2.9(1). According to section 8.3.2.9 (1) (c) part of the pump testing procedure is to verify the pump packing gland has a SLIGHT discharge. While the standard does not exactly specify what “slight” means, the typical understanding in the industry is a discharge of anywhere from approximately 10 drops per minute to a drop per second. Usually it is better to leak a little too much than too little.</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152</a:t>
            </a:fld>
            <a:endParaRPr lang="en-US" dirty="0"/>
          </a:p>
        </p:txBody>
      </p:sp>
    </p:spTree>
    <p:extLst>
      <p:ext uri="{BB962C8B-B14F-4D97-AF65-F5344CB8AC3E}">
        <p14:creationId xmlns:p14="http://schemas.microsoft.com/office/powerpoint/2010/main" val="17298154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300" dirty="0"/>
              <a:t>There are two different tests required for fire pumps and they answer different questions: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No Flow (churn)- Determines whether the pump will start if the system loses pressure. It does not answer any performance questions other than does the pump start and do readings appear to indicate the pump is running normally.</a:t>
            </a:r>
          </a:p>
          <a:p>
            <a:r>
              <a:rPr lang="en-US" sz="1300" dirty="0"/>
              <a:t>only answers</a:t>
            </a:r>
            <a:r>
              <a:rPr lang="en-US" sz="1300" baseline="0" dirty="0"/>
              <a:t> the question as to “will the pump start if I lose pressure”</a:t>
            </a:r>
            <a:endParaRPr lang="en-US" sz="1300" dirty="0"/>
          </a:p>
          <a:p>
            <a:r>
              <a:rPr lang="en-US" sz="1300" dirty="0"/>
              <a:t>8.3.1.1-The weekly fire pump test for a diesel engine driven fire pump</a:t>
            </a:r>
            <a:r>
              <a:rPr lang="en-US" sz="1300" baseline="0" dirty="0"/>
              <a:t> without recirculating water back to the pump suction unless established by an approved risk analysis</a:t>
            </a:r>
          </a:p>
          <a:p>
            <a:r>
              <a:rPr lang="en-US" sz="1300" baseline="0" dirty="0"/>
              <a:t>8.3.1.2 For electric pumps, the non flow (churn) test shall be performed monthly except for the following which shall be done weekly:</a:t>
            </a:r>
          </a:p>
          <a:p>
            <a:pPr marL="342900" indent="-342900">
              <a:buAutoNum type="arabicPeriod"/>
            </a:pPr>
            <a:r>
              <a:rPr lang="en-US" sz="1300" baseline="0" dirty="0"/>
              <a:t>Fire pumps serving fire protection systems in hi rise buildings beyond the pumping capacity of the FD</a:t>
            </a:r>
          </a:p>
          <a:p>
            <a:pPr marL="342900" indent="-342900">
              <a:buAutoNum type="arabicPeriod"/>
            </a:pPr>
            <a:r>
              <a:rPr lang="en-US" sz="1300" baseline="0" dirty="0"/>
              <a:t>Pumps with limited service controllers</a:t>
            </a:r>
          </a:p>
          <a:p>
            <a:pPr marL="342900" indent="-342900">
              <a:buAutoNum type="arabicPeriod"/>
            </a:pPr>
            <a:r>
              <a:rPr lang="en-US" sz="1300" baseline="0" dirty="0"/>
              <a:t>Vertical turbine pumps</a:t>
            </a:r>
          </a:p>
          <a:p>
            <a:pPr marL="342900" indent="-342900">
              <a:buAutoNum type="arabicPeriod"/>
            </a:pPr>
            <a:r>
              <a:rPr lang="en-US" sz="1300" baseline="0" dirty="0"/>
              <a:t>Pumps taking suction from ground level tanks or water source that does not provide sufficient pressure to be of material value without the pump.</a:t>
            </a:r>
          </a:p>
          <a:p>
            <a:r>
              <a:rPr lang="en-US" sz="1300" dirty="0"/>
              <a:t>The annual flow test for both electrics &amp; diesels, addressed in section 8.3.3, tests the performance of the pump compared to its original acceptance criteria. It also answers the questions of how the pump performs compared to when it was new, does it still provide the required flow &amp; pressure for the system, and does it meet acceptable criteria under section 8.3.7.</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153</a:t>
            </a:fld>
            <a:endParaRPr lang="en-US" dirty="0"/>
          </a:p>
        </p:txBody>
      </p:sp>
    </p:spTree>
    <p:extLst>
      <p:ext uri="{BB962C8B-B14F-4D97-AF65-F5344CB8AC3E}">
        <p14:creationId xmlns:p14="http://schemas.microsoft.com/office/powerpoint/2010/main" val="33615725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According to section 8.3.2.3, an electric pump must run at least 10 minutes. This is to allow the motor to cool after starting. </a:t>
            </a:r>
          </a:p>
          <a:p>
            <a:r>
              <a:rPr lang="en-US" sz="1300" dirty="0"/>
              <a:t>According to section 8.3.2.4, a diesel pump must run at least 30 minutes. This is to insure the motor heats up to normal operating temperature. This will help to burn off any condensation in the motor, to use up some diesel fuel, and to allow all gaskets and seal to get properly lubricated.</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154</a:t>
            </a:fld>
            <a:endParaRPr lang="en-US" dirty="0"/>
          </a:p>
        </p:txBody>
      </p:sp>
    </p:spTree>
    <p:extLst>
      <p:ext uri="{BB962C8B-B14F-4D97-AF65-F5344CB8AC3E}">
        <p14:creationId xmlns:p14="http://schemas.microsoft.com/office/powerpoint/2010/main" val="12462705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alignment is covered under section 8.3.6.4. This issue is covered in chapter 8, but under section 8.3.6 dealing with other tests.</a:t>
            </a:r>
          </a:p>
          <a:p>
            <a:endParaRPr lang="en-US" dirty="0"/>
          </a:p>
        </p:txBody>
      </p:sp>
      <p:sp>
        <p:nvSpPr>
          <p:cNvPr id="4" name="Slide Number Placeholder 3"/>
          <p:cNvSpPr>
            <a:spLocks noGrp="1"/>
          </p:cNvSpPr>
          <p:nvPr>
            <p:ph type="sldNum" sz="quarter" idx="5"/>
          </p:nvPr>
        </p:nvSpPr>
        <p:spPr/>
        <p:txBody>
          <a:bodyPr/>
          <a:lstStyle/>
          <a:p>
            <a:fld id="{820B6029-7241-4595-A42C-962E161233EE}" type="slidenum">
              <a:rPr lang="en-US" smtClean="0"/>
              <a:t>155</a:t>
            </a:fld>
            <a:endParaRPr lang="en-US"/>
          </a:p>
        </p:txBody>
      </p:sp>
    </p:spTree>
    <p:extLst>
      <p:ext uri="{BB962C8B-B14F-4D97-AF65-F5344CB8AC3E}">
        <p14:creationId xmlns:p14="http://schemas.microsoft.com/office/powerpoint/2010/main" val="143308401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According to section 8.3.7, a pump is considered acceptable if it has not degraded more than 5% in pressure, at rated flow, from the original acceptance curve or from the data plate.</a:t>
            </a:r>
          </a:p>
          <a:p>
            <a:r>
              <a:rPr lang="en-US" sz="1300" dirty="0"/>
              <a:t>Electric motors must also have a voltage reading either within 5% below or 10% above the rated voltage on the name plate of the motor. BUT BE SURE TO CHECK TIA 17-2. IT STATES THAT WE ONLY TAKE THESE READINGS ON ELECTRIC MOTOR DRIVEN CONTROLLERS IF WE CAN GET THAT INFORMATION WITHOUT OPENINGTHE CONTROLLER.</a:t>
            </a:r>
          </a:p>
          <a:p>
            <a:endParaRPr lang="en-US" dirty="0"/>
          </a:p>
          <a:p>
            <a:r>
              <a:rPr lang="en-US" dirty="0"/>
              <a:t>8.3.7.1.3 speed and velocity pressure adjustments must be made to net pressure and flow data to determine compliance </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156</a:t>
            </a:fld>
            <a:endParaRPr lang="en-US" dirty="0"/>
          </a:p>
        </p:txBody>
      </p:sp>
    </p:spTree>
    <p:extLst>
      <p:ext uri="{BB962C8B-B14F-4D97-AF65-F5344CB8AC3E}">
        <p14:creationId xmlns:p14="http://schemas.microsoft.com/office/powerpoint/2010/main" val="94072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15</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25895821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According to section 9.2.5, it depends on the type of tank and the interior coating. Steel tanks without corrosion protection must be inspected every 3 years. All other tanks shall be inspected internally every 5 years.</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157</a:t>
            </a:fld>
            <a:endParaRPr lang="en-US" dirty="0"/>
          </a:p>
        </p:txBody>
      </p:sp>
    </p:spTree>
    <p:extLst>
      <p:ext uri="{BB962C8B-B14F-4D97-AF65-F5344CB8AC3E}">
        <p14:creationId xmlns:p14="http://schemas.microsoft.com/office/powerpoint/2010/main" val="25326570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As it now sits, Annex A.3.3.7 sends us to section 13.3.2.2, and we find that section 13.3.2.2(2) requires the valve to be supervised. It clearly is not and thereby violates NFPA 25.</a:t>
            </a:r>
          </a:p>
          <a:p>
            <a:r>
              <a:rPr lang="en-US" sz="1300" dirty="0"/>
              <a:t>Suppose the valve is chained in the proper position instead. Since the valve would then be supervised it would no longer be in violation. </a:t>
            </a:r>
            <a:endParaRPr lang="en-US" dirty="0"/>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158</a:t>
            </a:fld>
            <a:endParaRPr lang="en-US" dirty="0"/>
          </a:p>
        </p:txBody>
      </p:sp>
    </p:spTree>
    <p:extLst>
      <p:ext uri="{BB962C8B-B14F-4D97-AF65-F5344CB8AC3E}">
        <p14:creationId xmlns:p14="http://schemas.microsoft.com/office/powerpoint/2010/main" val="39807902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As in many case, it depends. According to sections 13.3.2.1 &amp; 13.3.2.1.1 &amp; 13.3.2.1.2., if they are properly sealed with a plastic or lead wire seal (per NFPA 13), they are inspected weekly. Chained and locked, they are inspected monthly, electrically supervised then quarterly.</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159</a:t>
            </a:fld>
            <a:endParaRPr lang="en-US" dirty="0"/>
          </a:p>
        </p:txBody>
      </p:sp>
    </p:spTree>
    <p:extLst>
      <p:ext uri="{BB962C8B-B14F-4D97-AF65-F5344CB8AC3E}">
        <p14:creationId xmlns:p14="http://schemas.microsoft.com/office/powerpoint/2010/main" val="137681145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According to section 13.4.5.1.3, we must do so annually, even if it is the type that can be reset externally.</a:t>
            </a:r>
          </a:p>
          <a:p>
            <a:r>
              <a:rPr lang="en-US" sz="1300" dirty="0"/>
              <a:t>Note that this is different than the rules for preaction/deluge valves. Those that can be reset externally are only required to have an internal inspection every 5 years.</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160</a:t>
            </a:fld>
            <a:endParaRPr lang="en-US" dirty="0"/>
          </a:p>
        </p:txBody>
      </p:sp>
    </p:spTree>
    <p:extLst>
      <p:ext uri="{BB962C8B-B14F-4D97-AF65-F5344CB8AC3E}">
        <p14:creationId xmlns:p14="http://schemas.microsoft.com/office/powerpoint/2010/main" val="21751726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This is covered in sections 13.4.3.2.6 &amp; 13.4.5.2.9. It is required every 3 years and a system must meet either of:</a:t>
            </a:r>
          </a:p>
          <a:p>
            <a:pPr lvl="0"/>
            <a:r>
              <a:rPr lang="en-US" sz="1300" dirty="0"/>
              <a:t>40 psi for 2 hours &amp; not lose more than 3 psi OR</a:t>
            </a:r>
          </a:p>
          <a:p>
            <a:pPr lvl="0"/>
            <a:r>
              <a:rPr lang="en-US" sz="1300" dirty="0"/>
              <a:t>With the air source shut off at normal pressure and the low air alarm does not sound within 4 hours.</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161</a:t>
            </a:fld>
            <a:endParaRPr lang="en-US" dirty="0"/>
          </a:p>
        </p:txBody>
      </p:sp>
    </p:spTree>
    <p:extLst>
      <p:ext uri="{BB962C8B-B14F-4D97-AF65-F5344CB8AC3E}">
        <p14:creationId xmlns:p14="http://schemas.microsoft.com/office/powerpoint/2010/main" val="40766022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There are 2 type tests for dry pipe valves. They are addressed in sections 13.4.5.2.2.3 (partial trip test) and section 13.4.5.2.2.2 (full flow trip test)</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162</a:t>
            </a:fld>
            <a:endParaRPr lang="en-US" dirty="0"/>
          </a:p>
        </p:txBody>
      </p:sp>
    </p:spTree>
    <p:extLst>
      <p:ext uri="{BB962C8B-B14F-4D97-AF65-F5344CB8AC3E}">
        <p14:creationId xmlns:p14="http://schemas.microsoft.com/office/powerpoint/2010/main" val="267536881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According to table 13.11.1, after repairing an alarm check valve, we must inspect for leaks at system pressure (per section 13.4.1), test all alarms &amp; supervisory signals affected by the alarm valve &amp; perform a valve status test.</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163</a:t>
            </a:fld>
            <a:endParaRPr lang="en-US" dirty="0"/>
          </a:p>
        </p:txBody>
      </p:sp>
    </p:spTree>
    <p:extLst>
      <p:ext uri="{BB962C8B-B14F-4D97-AF65-F5344CB8AC3E}">
        <p14:creationId xmlns:p14="http://schemas.microsoft.com/office/powerpoint/2010/main" val="29360530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According to section 13.7.2.1, there is NO requirement to perform a back flow test on a BFP. The only requirement is to do a forward flow test, and that test is only a flow test, not a pressure test. There are other tests we use to gage pressure in the system. It is important to note that the water purveyor may require a backward flow test, but it is not a requirement of NFPA 25. </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164</a:t>
            </a:fld>
            <a:endParaRPr lang="en-US" dirty="0"/>
          </a:p>
        </p:txBody>
      </p:sp>
    </p:spTree>
    <p:extLst>
      <p:ext uri="{BB962C8B-B14F-4D97-AF65-F5344CB8AC3E}">
        <p14:creationId xmlns:p14="http://schemas.microsoft.com/office/powerpoint/2010/main" val="25429517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Section 13.7.2.3 addresses this common condition. It states that where a full flow is not permissible, the test shall be completed at the maximum rate possible. This may include using the main drain, backwards through the FDC, the inspector’s test connection, and any other possible connections to flow water through the BFP.</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165</a:t>
            </a:fld>
            <a:endParaRPr lang="en-US" dirty="0"/>
          </a:p>
        </p:txBody>
      </p:sp>
    </p:spTree>
    <p:extLst>
      <p:ext uri="{BB962C8B-B14F-4D97-AF65-F5344CB8AC3E}">
        <p14:creationId xmlns:p14="http://schemas.microsoft.com/office/powerpoint/2010/main" val="41671443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According to table 13.11.1, it depends on the type system where the FDC is installed. On all systems we are required to do a hydrostatic test for 2 hours. The difference occurs in the pressure we use. If it is a sprinkler system, we test at 150 psi. If it is any other type system, we test at 200 psi (or 50psi above normal working pressure, but a minimum of 200psi). We must also do a valve status test on all systems if replacing the FDC required closing a control valve.</a:t>
            </a:r>
          </a:p>
          <a:p>
            <a:endParaRPr lang="en-US" dirty="0"/>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166</a:t>
            </a:fld>
            <a:endParaRPr lang="en-US" dirty="0"/>
          </a:p>
        </p:txBody>
      </p:sp>
    </p:spTree>
    <p:extLst>
      <p:ext uri="{BB962C8B-B14F-4D97-AF65-F5344CB8AC3E}">
        <p14:creationId xmlns:p14="http://schemas.microsoft.com/office/powerpoint/2010/main" val="1746607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16DB31-AA48-4020-AD0E-BD6BA66349A3}" type="slidenum">
              <a:rPr lang="en-US" smtClean="0"/>
              <a:pPr/>
              <a:t>16</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4489990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300" dirty="0"/>
              <a:t>PRV’s are addressed in Table 13.1.1.2. As is often the case, it depends where they are being used. </a:t>
            </a:r>
          </a:p>
          <a:p>
            <a:r>
              <a:rPr lang="en-US" sz="1300" dirty="0"/>
              <a:t>Sprinkler systems 13.5.1.1- quarterly (a fairly frequent time span, since these valves must operate without any human intervention, and the entire system (or section thereof) depends upon their performance.</a:t>
            </a:r>
          </a:p>
          <a:p>
            <a:r>
              <a:rPr lang="en-US" sz="1300" dirty="0"/>
              <a:t>Hose connections 13.5.2.1- annually. Since these valves, primarily designed for FD use, require manual activation, the time span can be a bit longer. They do not operate until someone actually operates the hose valve. In the event a valve does not operate properly, it does not compromise the entire system, but only that particular valve. It is possible another valve could be accessed to utilize.</a:t>
            </a:r>
          </a:p>
          <a:p>
            <a:r>
              <a:rPr lang="en-US" sz="1300" dirty="0"/>
              <a:t>Hose rack assemblies 13.5.3.1- annually. These valves, intended originally for building occupants, operate similarly as above, not operating until they are manually activated.</a:t>
            </a:r>
          </a:p>
          <a:p>
            <a:r>
              <a:rPr lang="en-US" sz="1300" dirty="0"/>
              <a:t>Master PRV’s 13.5.4.1- weekly. Since the failure of one of these valves would compromise the entire system (usually a standpipe system), the need for closer supervision is warranted.</a:t>
            </a:r>
          </a:p>
          <a:p>
            <a:r>
              <a:rPr lang="en-US" sz="1300" dirty="0"/>
              <a:t>Any PRV uses in a system other than those listed above are addressed in section 13.5.5.1 and inspected quarterly and governed under the same rules as those for sprinkler systems..</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167</a:t>
            </a:fld>
            <a:endParaRPr lang="en-US" dirty="0"/>
          </a:p>
        </p:txBody>
      </p:sp>
    </p:spTree>
    <p:extLst>
      <p:ext uri="{BB962C8B-B14F-4D97-AF65-F5344CB8AC3E}">
        <p14:creationId xmlns:p14="http://schemas.microsoft.com/office/powerpoint/2010/main" val="16606566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According to section 14.3.1, obstruction investigations are only conducted based on the occurrence of triggers, and not time.</a:t>
            </a:r>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168</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293765946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60675" cy="2144713"/>
          </a:xfrm>
        </p:spPr>
      </p:sp>
      <p:sp>
        <p:nvSpPr>
          <p:cNvPr id="3" name="Notes Placeholder 2"/>
          <p:cNvSpPr>
            <a:spLocks noGrp="1"/>
          </p:cNvSpPr>
          <p:nvPr>
            <p:ph type="body" idx="1"/>
          </p:nvPr>
        </p:nvSpPr>
        <p:spPr/>
        <p:txBody>
          <a:bodyPr>
            <a:normAutofit/>
          </a:bodyPr>
          <a:lstStyle/>
          <a:p>
            <a:r>
              <a:rPr lang="en-US" sz="1300" dirty="0"/>
              <a:t>Section 15.3.2 requires that an impairment tag be placed at the system control valve and at the FDC, indicating which system, or part thereof, has been removed from service.</a:t>
            </a:r>
          </a:p>
          <a:p>
            <a:r>
              <a:rPr lang="en-US" sz="1300" dirty="0"/>
              <a:t>Many states have instituted requirements that establish a multilevel identification of the system’s operational status. Operational status tagging is related to, but not entirely the same as the tag impairment system required by 15.3. Operational status tagging provides identification of system problems that is more closely related to issues around deficiencies as defined in Chapter 3. Annex G contains recommendations for colored coded tagging.</a:t>
            </a:r>
          </a:p>
          <a:p>
            <a:r>
              <a:rPr lang="en-US" sz="1300" dirty="0"/>
              <a:t>Anyone shutting down a system should utilize tagging procedures even if the owner does not. Tags should also be itemized in a list to facilitate proper restoration of the system to working order. A tag, once retrieved, can also be used for verification that a valve or system has been restored to service. </a:t>
            </a:r>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169</a:t>
            </a:fld>
            <a:endParaRPr lang="en-US" dirty="0"/>
          </a:p>
        </p:txBody>
      </p:sp>
    </p:spTree>
    <p:extLst>
      <p:ext uri="{BB962C8B-B14F-4D97-AF65-F5344CB8AC3E}">
        <p14:creationId xmlns:p14="http://schemas.microsoft.com/office/powerpoint/2010/main" val="28812178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Basically, section 15.7 requires that everyone who was notified they system was shut down be notified that it is now back in service.</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170</a:t>
            </a:fld>
            <a:endParaRPr lang="en-US" dirty="0"/>
          </a:p>
        </p:txBody>
      </p:sp>
    </p:spTree>
    <p:extLst>
      <p:ext uri="{BB962C8B-B14F-4D97-AF65-F5344CB8AC3E}">
        <p14:creationId xmlns:p14="http://schemas.microsoft.com/office/powerpoint/2010/main" val="271925996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Section 4.1.1.3 allows for the owner to delegate authority for maintaining the system. However, that does not relieve the owner of the responsibility. Section 15.2.3</a:t>
            </a:r>
            <a:r>
              <a:rPr lang="en-US" sz="1300" baseline="0" dirty="0"/>
              <a:t> and </a:t>
            </a:r>
            <a:r>
              <a:rPr lang="en-US" sz="1300" dirty="0"/>
              <a:t>Section A.4.1.1.3 discuss how responsibility can be transferred through leases, agreements, etc.</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171</a:t>
            </a:fld>
            <a:endParaRPr lang="en-US" dirty="0"/>
          </a:p>
        </p:txBody>
      </p:sp>
    </p:spTree>
    <p:extLst>
      <p:ext uri="{BB962C8B-B14F-4D97-AF65-F5344CB8AC3E}">
        <p14:creationId xmlns:p14="http://schemas.microsoft.com/office/powerpoint/2010/main" val="351350234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pPr defTabSz="966612">
              <a:defRPr/>
            </a:pPr>
            <a:r>
              <a:rPr lang="en-US" sz="1300" dirty="0"/>
              <a:t>NFPA 25 does not require sprinklers in any particular room. That is a design issue and is therefore outside the scope of NFPA 25. This</a:t>
            </a:r>
            <a:r>
              <a:rPr lang="en-US" sz="1300" baseline="0" dirty="0"/>
              <a:t> information would be included in an observation report, separate and apart from an NFPA 25 Inspection report, recommending that the owner have it evaluated.</a:t>
            </a:r>
            <a:endParaRPr lang="en-US" sz="1300" dirty="0"/>
          </a:p>
          <a:p>
            <a:endParaRPr lang="en-US" baseline="0"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172</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245733942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Annex A.3.3.7 (or Table 6.1.1.2) sends us to 6.2.5 for inspection issues. The fact that hose was removed by authority of the AHJ renders the inspection of the hose to be moot. The owner should be capable of providing evidence to that fact, but, assuming that evidence is available, then the situation is acceptable</a:t>
            </a:r>
            <a:r>
              <a:rPr lang="en-US" sz="1300" baseline="0" dirty="0"/>
              <a:t> in accordance with 6.1.6.</a:t>
            </a:r>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173</a:t>
            </a:fld>
            <a:endParaRPr lang="en-US" dirty="0"/>
          </a:p>
        </p:txBody>
      </p:sp>
    </p:spTree>
    <p:extLst>
      <p:ext uri="{BB962C8B-B14F-4D97-AF65-F5344CB8AC3E}">
        <p14:creationId xmlns:p14="http://schemas.microsoft.com/office/powerpoint/2010/main" val="14830628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Table 9.1.1.2 sends us to section 9.3.4 which indicates that it must be tested prior to heating season is in service.</a:t>
            </a:r>
          </a:p>
          <a:p>
            <a:endParaRPr lang="en-US" dirty="0"/>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174</a:t>
            </a:fld>
            <a:endParaRPr lang="en-US" dirty="0"/>
          </a:p>
        </p:txBody>
      </p:sp>
    </p:spTree>
    <p:extLst>
      <p:ext uri="{BB962C8B-B14F-4D97-AF65-F5344CB8AC3E}">
        <p14:creationId xmlns:p14="http://schemas.microsoft.com/office/powerpoint/2010/main" val="104065544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Section 5.2.1.1 requires that sprinklers be inspected. While there is an allowance for sprinklers inaccessible due to safety reasons, and allowances for sprinklers in concealed spaces, there are no allowances for sprinklers that are simply unavailable because access is denied. According to section 4.1.3 the owner is required to provide accessibility. In many of these situations, a master deed (or a lease in apartments) allows for management personnel to enter at reasonable times to perform maintenance tasks. Many such buildings give advanced notice and then provide access for inspection. In the event access is completely denied, this is an issue that should be noted on any inspection reports, and referenced according to section 5.2.1.1</a:t>
            </a:r>
            <a:r>
              <a:rPr lang="en-US" sz="1300" baseline="0" dirty="0"/>
              <a:t> that all sprinklers were not inspected due to lack of access.</a:t>
            </a:r>
          </a:p>
          <a:p>
            <a:r>
              <a:rPr lang="en-US" sz="1300" baseline="0" dirty="0"/>
              <a:t>It is important to note that we would not cite a violation of Section 4.1.3 since this section involves responsibilities of the owner, which only the AHJ is allowed to enforce.</a:t>
            </a:r>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175</a:t>
            </a:fld>
            <a:endParaRPr lang="en-US" dirty="0"/>
          </a:p>
        </p:txBody>
      </p:sp>
    </p:spTree>
    <p:extLst>
      <p:ext uri="{BB962C8B-B14F-4D97-AF65-F5344CB8AC3E}">
        <p14:creationId xmlns:p14="http://schemas.microsoft.com/office/powerpoint/2010/main" val="130048952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While this is the correct section for references dealing with sprinklers in concealed spaces, and it is outside the scope of NFPA 25, AHJ’s do have the right, specifically under section 1.2.2 to require methods beyond the scope of the standard if they believe there is a distinct threat to life and/or property. It should be noted that AHJ’s should be very careful in the use of “distinct hazard to life or property” and not use it indiscriminately. </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176</a:t>
            </a:fld>
            <a:endParaRPr lang="en-US" dirty="0"/>
          </a:p>
        </p:txBody>
      </p:sp>
    </p:spTree>
    <p:extLst>
      <p:ext uri="{BB962C8B-B14F-4D97-AF65-F5344CB8AC3E}">
        <p14:creationId xmlns:p14="http://schemas.microsoft.com/office/powerpoint/2010/main" val="86212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We are going to discuss not only what the standard does address, but what is does not address as well.</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17</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207728962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Since the installation of sprinklers is covered in NFPA 13, and not NFPA 25, this is an issue beyond the scope of NFPA 25. It is a design issue not covered n the standard. First of all, quick response sprinklers were not required in light hazard occupancies until the 1999 edition of NFPA 13. Any installations prior to that time would be acceptable. Secondly, remember that we are allowed to assume the system was installed correctly and was approved as installed. </a:t>
            </a:r>
          </a:p>
          <a:p>
            <a:endParaRPr lang="en-US" dirty="0"/>
          </a:p>
        </p:txBody>
      </p:sp>
      <p:sp>
        <p:nvSpPr>
          <p:cNvPr id="4" name="Slide Number Placeholder 3"/>
          <p:cNvSpPr>
            <a:spLocks noGrp="1"/>
          </p:cNvSpPr>
          <p:nvPr>
            <p:ph type="sldNum" sz="quarter" idx="10"/>
          </p:nvPr>
        </p:nvSpPr>
        <p:spPr/>
        <p:txBody>
          <a:bodyPr/>
          <a:lstStyle/>
          <a:p>
            <a:fld id="{BBF3694D-BC02-4CEB-9586-275DDD2B8A62}" type="slidenum">
              <a:rPr lang="en-US" smtClean="0"/>
              <a:pPr/>
              <a:t>177</a:t>
            </a:fld>
            <a:endParaRPr lang="en-US" dirty="0"/>
          </a:p>
        </p:txBody>
      </p:sp>
    </p:spTree>
    <p:extLst>
      <p:ext uri="{BB962C8B-B14F-4D97-AF65-F5344CB8AC3E}">
        <p14:creationId xmlns:p14="http://schemas.microsoft.com/office/powerpoint/2010/main" val="18761863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Section 5.2.1.2 deals with the minimum clearance required from sprinklers. However, as clarified specifically in section A.5.2.1.2, this clearance only applies to the 18” or 36” below the deflector. It does not apply to the beam rule, soffit rule, three times rule or any of the other obstruction rules. These are design issues and are not expected to be enforced during a routine inspection. While it is information we would report to the owner (on an observation report) and recommend someone make an engineering judgment, it is outside the contractor’s scope.</a:t>
            </a:r>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178</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2900007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60675" cy="2144713"/>
          </a:xfrm>
        </p:spPr>
      </p:sp>
      <p:sp>
        <p:nvSpPr>
          <p:cNvPr id="3" name="Notes Placeholder 2"/>
          <p:cNvSpPr>
            <a:spLocks noGrp="1"/>
          </p:cNvSpPr>
          <p:nvPr>
            <p:ph type="body" idx="1"/>
          </p:nvPr>
        </p:nvSpPr>
        <p:spPr/>
        <p:txBody>
          <a:bodyPr>
            <a:normAutofit/>
          </a:bodyPr>
          <a:lstStyle/>
          <a:p>
            <a:pPr defTabSz="966612">
              <a:defRPr/>
            </a:pPr>
            <a:r>
              <a:rPr lang="en-US" sz="1300" dirty="0"/>
              <a:t>While this issue is not specifically addressed in Table 5.1.1.2, it does send us to section 5.3.1.1.1 dealing with the testing of sprinklers. Section 5.3.1.2 indicates that a representative sample can be either 1% of the number of sprinklers in the sample or 4 sprinklers, whichever is larger.</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179</a:t>
            </a:fld>
            <a:endParaRPr lang="en-US" dirty="0"/>
          </a:p>
        </p:txBody>
      </p:sp>
    </p:spTree>
    <p:extLst>
      <p:ext uri="{BB962C8B-B14F-4D97-AF65-F5344CB8AC3E}">
        <p14:creationId xmlns:p14="http://schemas.microsoft.com/office/powerpoint/2010/main" val="346387797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EEE9E-14E6-4331-866A-ECC0DA8129B3}" type="slidenum">
              <a:rPr lang="en-US"/>
              <a:pPr/>
              <a:t>180</a:t>
            </a:fld>
            <a:endParaRPr lang="en-US" dirty="0"/>
          </a:p>
        </p:txBody>
      </p:sp>
      <p:sp>
        <p:nvSpPr>
          <p:cNvPr id="254978" name="Rectangle 2"/>
          <p:cNvSpPr>
            <a:spLocks noGrp="1" noRot="1" noChangeAspect="1" noChangeArrowheads="1" noTextEdit="1"/>
          </p:cNvSpPr>
          <p:nvPr>
            <p:ph type="sldImg"/>
          </p:nvPr>
        </p:nvSpPr>
        <p:spPr>
          <a:xfrm>
            <a:off x="1257300" y="720725"/>
            <a:ext cx="4802188" cy="3600450"/>
          </a:xfrm>
          <a:ln/>
        </p:spPr>
      </p:sp>
      <p:sp>
        <p:nvSpPr>
          <p:cNvPr id="254979" name="Rectangle 3"/>
          <p:cNvSpPr>
            <a:spLocks noGrp="1" noChangeArrowheads="1"/>
          </p:cNvSpPr>
          <p:nvPr>
            <p:ph type="body" idx="1"/>
          </p:nvPr>
        </p:nvSpPr>
        <p:spPr>
          <a:xfrm>
            <a:off x="731840" y="4560889"/>
            <a:ext cx="5851525" cy="4319587"/>
          </a:xfrm>
        </p:spPr>
        <p:txBody>
          <a:bodyPr/>
          <a:lstStyle/>
          <a:p>
            <a:pPr defTabSz="966612">
              <a:defRPr/>
            </a:pPr>
            <a:r>
              <a:rPr lang="en-US" sz="1300" dirty="0"/>
              <a:t>Section 4.1.8 starts with”4.1”. Section 4.1 is clearly titled “Responsibility of the Property Owner or Designated Representative.” Therefore, any subset of this section, meaning anything that starts with 4.1 is considered to be a further extension of the Owner’s or Designated Representative’s responsibilities. Enforcement</a:t>
            </a:r>
            <a:r>
              <a:rPr lang="en-US" sz="1300" baseline="0" dirty="0"/>
              <a:t> of this section is completely within the purview of the AHJ, and should not be cited by a sprinkler contractor. If there is an issue with access where we cannot cite a specific rule other than a “4.1” rule, we should advise the owner of the situation in an observation report.</a:t>
            </a:r>
            <a:endParaRPr lang="en-US" dirty="0"/>
          </a:p>
        </p:txBody>
      </p:sp>
    </p:spTree>
    <p:extLst>
      <p:ext uri="{BB962C8B-B14F-4D97-AF65-F5344CB8AC3E}">
        <p14:creationId xmlns:p14="http://schemas.microsoft.com/office/powerpoint/2010/main" val="225865874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of the prior TIA’s have been compiled into new language in Section 5.3.4</a:t>
            </a:r>
          </a:p>
        </p:txBody>
      </p:sp>
      <p:sp>
        <p:nvSpPr>
          <p:cNvPr id="4" name="Slide Number Placeholder 3"/>
          <p:cNvSpPr>
            <a:spLocks noGrp="1"/>
          </p:cNvSpPr>
          <p:nvPr>
            <p:ph type="sldNum" sz="quarter" idx="10"/>
          </p:nvPr>
        </p:nvSpPr>
        <p:spPr/>
        <p:txBody>
          <a:bodyPr/>
          <a:lstStyle/>
          <a:p>
            <a:pPr>
              <a:defRPr/>
            </a:pPr>
            <a:fld id="{D297D682-D62F-41A6-83F1-C6BEBC63B425}" type="slidenum">
              <a:rPr lang="en-US" smtClean="0"/>
              <a:pPr>
                <a:defRPr/>
              </a:pPr>
              <a:t>181</a:t>
            </a:fld>
            <a:endParaRPr lang="en-US" dirty="0"/>
          </a:p>
        </p:txBody>
      </p:sp>
    </p:spTree>
    <p:extLst>
      <p:ext uri="{BB962C8B-B14F-4D97-AF65-F5344CB8AC3E}">
        <p14:creationId xmlns:p14="http://schemas.microsoft.com/office/powerpoint/2010/main" val="279710511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182</a:t>
            </a:fld>
            <a:endParaRPr lang="en-US" dirty="0"/>
          </a:p>
        </p:txBody>
      </p:sp>
    </p:spTree>
    <p:extLst>
      <p:ext uri="{BB962C8B-B14F-4D97-AF65-F5344CB8AC3E}">
        <p14:creationId xmlns:p14="http://schemas.microsoft.com/office/powerpoint/2010/main" val="37315403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79EDC5-FCC1-4BDF-BE72-B4819BA40642}" type="slidenum">
              <a:rPr lang="en-US" smtClean="0"/>
              <a:t>183</a:t>
            </a:fld>
            <a:endParaRPr lang="en-US" dirty="0"/>
          </a:p>
        </p:txBody>
      </p:sp>
    </p:spTree>
    <p:extLst>
      <p:ext uri="{BB962C8B-B14F-4D97-AF65-F5344CB8AC3E}">
        <p14:creationId xmlns:p14="http://schemas.microsoft.com/office/powerpoint/2010/main" val="762946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3463" y="730250"/>
            <a:ext cx="2959100" cy="2219325"/>
          </a:xfrm>
        </p:spPr>
      </p:sp>
      <p:sp>
        <p:nvSpPr>
          <p:cNvPr id="3" name="Notes Placeholder 2"/>
          <p:cNvSpPr>
            <a:spLocks noGrp="1"/>
          </p:cNvSpPr>
          <p:nvPr>
            <p:ph type="body" idx="1"/>
          </p:nvPr>
        </p:nvSpPr>
        <p:spPr>
          <a:xfrm>
            <a:off x="756133" y="3041785"/>
            <a:ext cx="6049070" cy="6065195"/>
          </a:xfrm>
        </p:spPr>
        <p:txBody>
          <a:bodyPr>
            <a:normAutofit/>
          </a:bodyPr>
          <a:lstStyle/>
          <a:p>
            <a:r>
              <a:rPr lang="en-US" dirty="0"/>
              <a:t>Bullets:</a:t>
            </a:r>
            <a:r>
              <a:rPr lang="en-US" baseline="0" dirty="0"/>
              <a:t> 1.1, 1.1.1, 1.1.2, 1.1.3</a:t>
            </a:r>
            <a:endParaRPr lang="en-US" dirty="0"/>
          </a:p>
          <a:p>
            <a:endParaRPr lang="en-US" dirty="0"/>
          </a:p>
          <a:p>
            <a:r>
              <a:rPr lang="en-US" dirty="0"/>
              <a:t>The</a:t>
            </a:r>
            <a:r>
              <a:rPr lang="en-US" baseline="0" dirty="0"/>
              <a:t> scope</a:t>
            </a:r>
            <a:r>
              <a:rPr lang="en-US" dirty="0"/>
              <a:t> of NFPA 25 covers the administrative requirements for the periodic inspection, testing, and maintenance of water-based fire protection systems. In addition to the scope and purpose of the standard, Chapter 1 provides guidance on the application of the standard and explains how units are expressed throughout the document. Note that the most important point when using NFPA 25 is that the purpose of the standard is to verify the operational status of a system and to provide a reasonable degree of certainty that the system will perform when needed.</a:t>
            </a:r>
          </a:p>
          <a:p>
            <a:endParaRPr lang="en-US" dirty="0"/>
          </a:p>
          <a:p>
            <a:r>
              <a:rPr lang="en-US" dirty="0"/>
              <a:t>The scope of NFPA 25 is intended to help users determine if they are using the correct standard. As noted, NFPA 25 contains the minimum requirements for the inspection, testing, and maintenance of a water-based system to ensure the system performs properly. The minimum requirements must be met in order for a system to comply with this standard. Nothing in the standard is intended to prevent more frequent inspection, testing, and maintenance activities if the level of safety or performance of the system is at stake. Also, Section 4.6 permits alternative means of compliance that may result in less frequent inspection, testing, and maintenance activities.</a:t>
            </a:r>
          </a:p>
          <a:p>
            <a:endParaRPr lang="en-US" dirty="0"/>
          </a:p>
          <a:p>
            <a:r>
              <a:rPr lang="en-US" dirty="0"/>
              <a:t>Inspections required by NFPA 25 are not intended to reveal installation flaws or code compliance violations</a:t>
            </a:r>
            <a:r>
              <a:rPr lang="en-US" b="1" u="sng" dirty="0"/>
              <a:t>. </a:t>
            </a:r>
            <a:r>
              <a:rPr lang="en-US" b="1" u="sng" dirty="0">
                <a:solidFill>
                  <a:srgbClr val="FF0000"/>
                </a:solidFill>
              </a:rPr>
              <a:t>It clearly is not the intent of this standard to evaluate a system for compliance with an installation standard. Issues such as piping pitch should be verified during commissioning of the system. The installation standards typically are not retroactive; therefore, inspecting a system for compliance to the original installation or design criteria would require extensive research and knowledge</a:t>
            </a:r>
            <a:r>
              <a:rPr lang="en-US" dirty="0">
                <a:solidFill>
                  <a:srgbClr val="FF0000"/>
                </a:solidFill>
              </a:rPr>
              <a:t>.</a:t>
            </a:r>
            <a:r>
              <a:rPr lang="en-US" dirty="0"/>
              <a:t> For example, inspecting sprinklers for compliance with requirements that protect against obstruction of sprinkler spray patterns would require the inspector to know what obstruction rules were in effect and enforced at the time of the original installation. In addition, it is virtually impossible to identify obstruction deficiencies from the floor. In order to manage the cost of the inspection while providing a reasonable degree of protection, NFPA 25 assumes that if no changes were made to the building or hazard and the original installation was accepted by all applicable authorities having jurisdiction (AHJs), then it would still be considered acceptable.</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18</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60082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3463" y="730250"/>
            <a:ext cx="2959100" cy="2219325"/>
          </a:xfrm>
        </p:spPr>
      </p:sp>
      <p:sp>
        <p:nvSpPr>
          <p:cNvPr id="3" name="Notes Placeholder 2"/>
          <p:cNvSpPr>
            <a:spLocks noGrp="1"/>
          </p:cNvSpPr>
          <p:nvPr>
            <p:ph type="body" idx="1"/>
          </p:nvPr>
        </p:nvSpPr>
        <p:spPr>
          <a:xfrm>
            <a:off x="756133" y="3041785"/>
            <a:ext cx="6049070" cy="6065195"/>
          </a:xfrm>
        </p:spPr>
        <p:txBody>
          <a:bodyPr>
            <a:normAutofit/>
          </a:bodyPr>
          <a:lstStyle/>
          <a:p>
            <a:r>
              <a:rPr lang="en-US" dirty="0"/>
              <a:t>Bullets 1.1.3.1, 1.1.4, 1.1.5, 1.2.1</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19</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107370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A91371-F48A-4404-B3A1-FED4F3D11547}" type="slidenum">
              <a:rPr lang="en-US" smtClean="0"/>
              <a:t>2</a:t>
            </a:fld>
            <a:endParaRPr lang="en-US"/>
          </a:p>
        </p:txBody>
      </p:sp>
    </p:spTree>
    <p:extLst>
      <p:ext uri="{BB962C8B-B14F-4D97-AF65-F5344CB8AC3E}">
        <p14:creationId xmlns:p14="http://schemas.microsoft.com/office/powerpoint/2010/main" val="2657610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3463" y="730250"/>
            <a:ext cx="2959100" cy="2219325"/>
          </a:xfrm>
        </p:spPr>
      </p:sp>
      <p:sp>
        <p:nvSpPr>
          <p:cNvPr id="3" name="Notes Placeholder 2"/>
          <p:cNvSpPr>
            <a:spLocks noGrp="1"/>
          </p:cNvSpPr>
          <p:nvPr>
            <p:ph type="body" idx="1"/>
          </p:nvPr>
        </p:nvSpPr>
        <p:spPr>
          <a:xfrm>
            <a:off x="756133" y="3041785"/>
            <a:ext cx="6049070" cy="6065195"/>
          </a:xfrm>
        </p:spPr>
        <p:txBody>
          <a:bodyPr>
            <a:normAutofit/>
          </a:bodyPr>
          <a:lstStyle/>
          <a:p>
            <a:r>
              <a:rPr lang="en-US" dirty="0"/>
              <a:t>Bullets 1.3.1</a:t>
            </a:r>
          </a:p>
          <a:p>
            <a:endParaRPr lang="en-US" dirty="0"/>
          </a:p>
          <a:p>
            <a:r>
              <a:rPr lang="en-US" dirty="0"/>
              <a:t>Application </a:t>
            </a:r>
          </a:p>
        </p:txBody>
      </p:sp>
      <p:sp>
        <p:nvSpPr>
          <p:cNvPr id="4" name="Slide Number Placeholder 3"/>
          <p:cNvSpPr>
            <a:spLocks noGrp="1"/>
          </p:cNvSpPr>
          <p:nvPr>
            <p:ph type="sldNum" sz="quarter" idx="10"/>
          </p:nvPr>
        </p:nvSpPr>
        <p:spPr/>
        <p:txBody>
          <a:bodyPr/>
          <a:lstStyle/>
          <a:p>
            <a:fld id="{2C16DB31-AA48-4020-AD0E-BD6BA66349A3}" type="slidenum">
              <a:rPr lang="en-US" smtClean="0"/>
              <a:pPr/>
              <a:t>20</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2855552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It is important to note that the scope of an inspection or test is not for the technician to provide an engineering judgment as to the systems design, only to determine if the system is functioning.  </a:t>
            </a:r>
          </a:p>
          <a:p>
            <a:endParaRPr lang="en-US" dirty="0"/>
          </a:p>
          <a:p>
            <a:r>
              <a:rPr lang="en-US" dirty="0"/>
              <a:t>Similarly it is not the job of the technician to determine if the hazard classification within the building is within the design parameters of the system.  That requires a judgment that is left to an engineer or authority having jurisdiction.</a:t>
            </a:r>
          </a:p>
          <a:p>
            <a:endParaRPr lang="en-US" dirty="0"/>
          </a:p>
          <a:p>
            <a:r>
              <a:rPr lang="en-US" dirty="0"/>
              <a:t>Inspection, Testing and Maintenance does not certify system design, it is a process to </a:t>
            </a:r>
          </a:p>
          <a:p>
            <a:r>
              <a:rPr lang="en-US" dirty="0"/>
              <a:t>determine that the system is functioning.</a:t>
            </a:r>
          </a:p>
          <a:p>
            <a:endParaRPr lang="en-US" dirty="0"/>
          </a:p>
          <a:p>
            <a:r>
              <a:rPr lang="en-US" dirty="0"/>
              <a:t>In order to manage the cost of the inspection while providing a reasonable degree of protection, NFPA 25 assumes that if no changes were made to the building or hazard and the original installation was accepted by all applicable authorities having jurisdiction (AHJs), then it would still be considered acceptable.  </a:t>
            </a:r>
          </a:p>
        </p:txBody>
      </p:sp>
      <p:sp>
        <p:nvSpPr>
          <p:cNvPr id="4" name="Slide Number Placeholder 3"/>
          <p:cNvSpPr>
            <a:spLocks noGrp="1"/>
          </p:cNvSpPr>
          <p:nvPr>
            <p:ph type="sldNum" sz="quarter" idx="10"/>
          </p:nvPr>
        </p:nvSpPr>
        <p:spPr/>
        <p:txBody>
          <a:bodyPr/>
          <a:lstStyle/>
          <a:p>
            <a:fld id="{2C16DB31-AA48-4020-AD0E-BD6BA66349A3}" type="slidenum">
              <a:rPr lang="en-US" smtClean="0"/>
              <a:pPr/>
              <a:t>21</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1723247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importance of definitions  (words matter)</a:t>
            </a:r>
          </a:p>
          <a:p>
            <a:endParaRPr lang="en-US" dirty="0"/>
          </a:p>
        </p:txBody>
      </p:sp>
      <p:sp>
        <p:nvSpPr>
          <p:cNvPr id="4" name="Slide Number Placeholder 3"/>
          <p:cNvSpPr>
            <a:spLocks noGrp="1"/>
          </p:cNvSpPr>
          <p:nvPr>
            <p:ph type="sldNum" sz="quarter" idx="10"/>
          </p:nvPr>
        </p:nvSpPr>
        <p:spPr/>
        <p:txBody>
          <a:bodyPr/>
          <a:lstStyle/>
          <a:p>
            <a:fld id="{C3F2CBCF-75C2-4269-8F1D-4DBFBE18CE99}" type="slidenum">
              <a:rPr lang="en-US" smtClean="0"/>
              <a:pPr/>
              <a:t>22</a:t>
            </a:fld>
            <a:endParaRPr lang="en-US" dirty="0"/>
          </a:p>
        </p:txBody>
      </p:sp>
    </p:spTree>
    <p:extLst>
      <p:ext uri="{BB962C8B-B14F-4D97-AF65-F5344CB8AC3E}">
        <p14:creationId xmlns:p14="http://schemas.microsoft.com/office/powerpoint/2010/main" val="1938290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dirty="0"/>
              <a:t>3 types of definitions found in NFPA </a:t>
            </a:r>
          </a:p>
        </p:txBody>
      </p:sp>
      <p:sp>
        <p:nvSpPr>
          <p:cNvPr id="4" name="Slide Number Placeholder 3"/>
          <p:cNvSpPr>
            <a:spLocks noGrp="1"/>
          </p:cNvSpPr>
          <p:nvPr>
            <p:ph type="sldNum" sz="quarter" idx="10"/>
          </p:nvPr>
        </p:nvSpPr>
        <p:spPr/>
        <p:txBody>
          <a:bodyPr/>
          <a:lstStyle/>
          <a:p>
            <a:fld id="{2C16DB31-AA48-4020-AD0E-BD6BA66349A3}" type="slidenum">
              <a:rPr lang="en-US" smtClean="0"/>
              <a:pPr/>
              <a:t>23</a:t>
            </a:fld>
            <a:endParaRPr lang="en-US" dirty="0"/>
          </a:p>
        </p:txBody>
      </p:sp>
      <p:sp>
        <p:nvSpPr>
          <p:cNvPr id="5" name="Header Placeholder 4"/>
          <p:cNvSpPr>
            <a:spLocks noGrp="1"/>
          </p:cNvSpPr>
          <p:nvPr>
            <p:ph type="hdr" sz="quarter" idx="11"/>
          </p:nvPr>
        </p:nvSpPr>
        <p:spPr/>
        <p:txBody>
          <a:bodyPr/>
          <a:lstStyle/>
          <a:p>
            <a:r>
              <a:rPr lang="en-US" dirty="0"/>
              <a:t>ITM for AHJ</a:t>
            </a:r>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1806745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Found in Chapter 3 all NFPA standards have this terminology defined.</a:t>
            </a:r>
            <a:r>
              <a:rPr lang="en-US" baseline="0" dirty="0"/>
              <a:t>  Cover the definitions.</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24</a:t>
            </a:fld>
            <a:endParaRPr lang="en-US" dirty="0"/>
          </a:p>
        </p:txBody>
      </p:sp>
    </p:spTree>
    <p:extLst>
      <p:ext uri="{BB962C8B-B14F-4D97-AF65-F5344CB8AC3E}">
        <p14:creationId xmlns:p14="http://schemas.microsoft.com/office/powerpoint/2010/main" val="2437452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3463" y="806450"/>
            <a:ext cx="2733675" cy="2049463"/>
          </a:xfrm>
        </p:spPr>
      </p:sp>
      <p:sp>
        <p:nvSpPr>
          <p:cNvPr id="3" name="Notes Placeholder 2"/>
          <p:cNvSpPr>
            <a:spLocks noGrp="1"/>
          </p:cNvSpPr>
          <p:nvPr>
            <p:ph type="body" idx="1"/>
          </p:nvPr>
        </p:nvSpPr>
        <p:spPr>
          <a:xfrm>
            <a:off x="731520" y="2858864"/>
            <a:ext cx="5852160" cy="6022246"/>
          </a:xfrm>
        </p:spPr>
        <p:txBody>
          <a:bodyPr>
            <a:normAutofit/>
          </a:bodyPr>
          <a:lstStyle/>
          <a:p>
            <a:r>
              <a:rPr lang="en-US" dirty="0">
                <a:latin typeface="Times New Roman" pitchFamily="18" charset="0"/>
                <a:cs typeface="Times New Roman" pitchFamily="18" charset="0"/>
              </a:rPr>
              <a:t>Bullets:</a:t>
            </a:r>
            <a:r>
              <a:rPr lang="en-US" baseline="0" dirty="0">
                <a:latin typeface="Times New Roman" pitchFamily="18" charset="0"/>
                <a:cs typeface="Times New Roman" pitchFamily="18" charset="0"/>
              </a:rPr>
              <a:t> Sprinkler System (3.6.4) Adjust/Clean(3.3.1/3.3.7) Rebuild/Remove(3.3.37/3.3.39) Repair/Replace(3.3.40/3.3.41) Inspection (3.3.23), Test/Testing (3.3.47/3.3.48), Frequencies(3.7.1) Valve Status Test/Valve Status Test Connection(3.3.49/3.3. 50) Maintenance (3.3.27), ITM Service (3.3.25), Qualified (3.3.36), Deficiency(Critical/Non-Critical(3.3.8/3.3.8.1/3.3.8.2) Impairment(Emergency/Preplanned)(3.3.22/3.3.22.1/3.3.22.2) </a:t>
            </a:r>
            <a:r>
              <a:rPr lang="en-US" dirty="0">
                <a:latin typeface="Times New Roman" pitchFamily="18" charset="0"/>
                <a:cs typeface="Times New Roman" pitchFamily="18" charset="0"/>
              </a:rPr>
              <a:t>These are the definitions that are specifically needed in the application of NFPA 25.</a:t>
            </a:r>
          </a:p>
          <a:p>
            <a:r>
              <a:rPr lang="en-US" dirty="0">
                <a:latin typeface="Times New Roman" pitchFamily="18" charset="0"/>
                <a:cs typeface="Times New Roman" pitchFamily="18" charset="0"/>
              </a:rPr>
              <a:t>The NFPA official definitions listed in Section 3.2 are used throughout NFPA codes and standards for consistency.</a:t>
            </a:r>
          </a:p>
          <a:p>
            <a:r>
              <a:rPr lang="en-US" dirty="0">
                <a:latin typeface="Times New Roman" pitchFamily="18" charset="0"/>
                <a:cs typeface="Times New Roman" pitchFamily="18" charset="0"/>
              </a:rPr>
              <a:t>It is most important that the AHJ fully understand the definition and intent of these key terms used in the standard.</a:t>
            </a:r>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25</a:t>
            </a:fld>
            <a:endParaRPr lang="en-US" dirty="0"/>
          </a:p>
        </p:txBody>
      </p:sp>
      <p:sp>
        <p:nvSpPr>
          <p:cNvPr id="5" name="Header Placeholder 4"/>
          <p:cNvSpPr>
            <a:spLocks noGrp="1"/>
          </p:cNvSpPr>
          <p:nvPr>
            <p:ph type="hdr" sz="quarter" idx="11"/>
          </p:nvPr>
        </p:nvSpPr>
        <p:spPr/>
        <p:txBody>
          <a:bodyPr/>
          <a:lstStyle/>
          <a:p>
            <a:r>
              <a:rPr lang="en-US" dirty="0"/>
              <a:t>ITM for AHJ</a:t>
            </a:r>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3115167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Important because</a:t>
            </a:r>
            <a:r>
              <a:rPr lang="en-US" baseline="0" dirty="0"/>
              <a:t> of requirements such as alternating internal pipe inspections in buildings with multiple systems or multi-story buildings.</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26</a:t>
            </a:fld>
            <a:endParaRPr lang="en-US" dirty="0"/>
          </a:p>
        </p:txBody>
      </p:sp>
    </p:spTree>
    <p:extLst>
      <p:ext uri="{BB962C8B-B14F-4D97-AF65-F5344CB8AC3E}">
        <p14:creationId xmlns:p14="http://schemas.microsoft.com/office/powerpoint/2010/main" val="2678127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lnSpcReduction="10000"/>
          </a:bodyPr>
          <a:lstStyle/>
          <a:p>
            <a:r>
              <a:rPr lang="en-US" sz="1300" b="1" dirty="0"/>
              <a:t>3.3.24 Inspection. </a:t>
            </a:r>
            <a:r>
              <a:rPr lang="en-US" sz="1300" dirty="0"/>
              <a:t>A visual examination of a system or portion thereof to verify that it appears to be in operating condition and is free of physical damage. </a:t>
            </a:r>
          </a:p>
          <a:p>
            <a:endParaRPr lang="en-US" sz="1300" dirty="0"/>
          </a:p>
          <a:p>
            <a:r>
              <a:rPr lang="en-US" sz="1300" dirty="0"/>
              <a:t>An </a:t>
            </a:r>
            <a:r>
              <a:rPr lang="en-US" sz="1300" i="1" dirty="0"/>
              <a:t>inspection is a visual examination of a system or component to verify that the system or </a:t>
            </a:r>
            <a:r>
              <a:rPr lang="en-US" sz="1300" dirty="0"/>
              <a:t>component is in apparent working order. The intent of the inspections described in NFPA 25 is to look for obvious signs of damage or wear and, most importantly, to verify that water control valves are open. Inspections are the most frequently required activity in the standard and provide a minimum assurance that the system and components are in operating condition. The testing and maintenance activities verify that the system and its components are functioning. </a:t>
            </a:r>
          </a:p>
          <a:p>
            <a:endParaRPr lang="en-US" sz="1300" dirty="0"/>
          </a:p>
          <a:p>
            <a:r>
              <a:rPr lang="en-US" sz="1300" dirty="0"/>
              <a:t>The term </a:t>
            </a:r>
            <a:r>
              <a:rPr lang="en-US" sz="1300" i="1" dirty="0"/>
              <a:t>evaluation or evaluate is not defined in any NFPA code or standard, and thus, </a:t>
            </a:r>
            <a:r>
              <a:rPr lang="en-US" sz="1300" dirty="0"/>
              <a:t>the user should refer to </a:t>
            </a:r>
            <a:r>
              <a:rPr lang="en-US" sz="1300" i="1" dirty="0"/>
              <a:t>Merriam-Webster’s Collegiate Dictionary, which defines the word evaluate as: “to determine the significance, worth, or condition of by careful appraisal </a:t>
            </a:r>
            <a:r>
              <a:rPr lang="en-US" sz="1300" dirty="0"/>
              <a:t>and study.”</a:t>
            </a:r>
          </a:p>
          <a:p>
            <a:r>
              <a:rPr lang="en-US" sz="1300" dirty="0"/>
              <a:t>An evaluation of a system is more thorough than a visual examination to verify the operating condition or freedom from physical damage. Evaluation may examine the design criteria or the system’s compliance to installation standards and should be conducted by a registered design professional, a licensed contractor, or other qualified individual.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2C16DB31-AA48-4020-AD0E-BD6BA66349A3}" type="slidenum">
              <a:rPr lang="en-US" smtClean="0"/>
              <a:pPr/>
              <a:t>27</a:t>
            </a:fld>
            <a:endParaRPr lang="en-US" dirty="0"/>
          </a:p>
        </p:txBody>
      </p:sp>
      <p:sp>
        <p:nvSpPr>
          <p:cNvPr id="5" name="Header Placeholder 4"/>
          <p:cNvSpPr>
            <a:spLocks noGrp="1"/>
          </p:cNvSpPr>
          <p:nvPr>
            <p:ph type="hdr" sz="quarter" idx="11"/>
          </p:nvPr>
        </p:nvSpPr>
        <p:spPr/>
        <p:txBody>
          <a:bodyPr/>
          <a:lstStyle/>
          <a:p>
            <a:r>
              <a:rPr lang="en-US" dirty="0"/>
              <a:t>ITM for AHJ</a:t>
            </a:r>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1251468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3.3.47 The operation</a:t>
            </a:r>
            <a:r>
              <a:rPr lang="en-US" baseline="0" dirty="0"/>
              <a:t> of a device to verify that it is functioning correctly, or the measurement of a system characteristic to determine if it meets requirements.</a:t>
            </a:r>
          </a:p>
          <a:p>
            <a:endParaRPr lang="en-US" dirty="0"/>
          </a:p>
          <a:p>
            <a:r>
              <a:rPr lang="en-US" dirty="0"/>
              <a:t>Different</a:t>
            </a:r>
            <a:r>
              <a:rPr lang="en-US" baseline="0" dirty="0"/>
              <a:t> from the definition of TESTING which is: </a:t>
            </a:r>
            <a:r>
              <a:rPr lang="en-US" sz="1200" kern="1200" baseline="0" dirty="0">
                <a:solidFill>
                  <a:schemeClr val="tx1"/>
                </a:solidFill>
                <a:latin typeface="+mn-lt"/>
                <a:ea typeface="+mn-ea"/>
                <a:cs typeface="+mn-cs"/>
              </a:rPr>
              <a:t>A procedure used to determine the operational status of a component or system by conducting periodic physical checks, such as waterflow tests, fire pump tests, alarm tests, and trip tests of dry pipe, deluge, or preaction valves.</a:t>
            </a:r>
          </a:p>
          <a:p>
            <a:endParaRPr lang="en-US" sz="1200" kern="1200" baseline="0" dirty="0">
              <a:solidFill>
                <a:schemeClr val="tx1"/>
              </a:solidFill>
              <a:latin typeface="+mn-lt"/>
              <a:ea typeface="+mn-ea"/>
              <a:cs typeface="+mn-cs"/>
            </a:endParaRPr>
          </a:p>
          <a:p>
            <a:r>
              <a:rPr lang="en-US" b="1" dirty="0"/>
              <a:t>3.3.48* Testing. </a:t>
            </a:r>
            <a:r>
              <a:rPr lang="en-US" dirty="0"/>
              <a:t>A procedure used to determine the operational status of a component or system by conducting periodic physical checks, such as water flow tests, fire pump tests, alarm tests, and trip tests of dry pipe, deluge, or preaction valves.</a:t>
            </a:r>
          </a:p>
          <a:p>
            <a:r>
              <a:rPr lang="en-US" b="1" dirty="0"/>
              <a:t>A.3.3.48 Testing. </a:t>
            </a:r>
            <a:r>
              <a:rPr lang="en-US" dirty="0"/>
              <a:t>These tests follow up on the original acceptance test at intervals specified in the appropriate chapter of this standard.</a:t>
            </a:r>
          </a:p>
        </p:txBody>
      </p:sp>
      <p:sp>
        <p:nvSpPr>
          <p:cNvPr id="4" name="Slide Number Placeholder 3"/>
          <p:cNvSpPr>
            <a:spLocks noGrp="1"/>
          </p:cNvSpPr>
          <p:nvPr>
            <p:ph type="sldNum" sz="quarter" idx="10"/>
          </p:nvPr>
        </p:nvSpPr>
        <p:spPr/>
        <p:txBody>
          <a:bodyPr/>
          <a:lstStyle/>
          <a:p>
            <a:fld id="{2C16DB31-AA48-4020-AD0E-BD6BA66349A3}" type="slidenum">
              <a:rPr lang="en-US" smtClean="0"/>
              <a:pPr/>
              <a:t>28</a:t>
            </a:fld>
            <a:endParaRPr lang="en-US" dirty="0"/>
          </a:p>
        </p:txBody>
      </p:sp>
    </p:spTree>
    <p:extLst>
      <p:ext uri="{BB962C8B-B14F-4D97-AF65-F5344CB8AC3E}">
        <p14:creationId xmlns:p14="http://schemas.microsoft.com/office/powerpoint/2010/main" val="2196328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3.7.1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baseline="0" dirty="0">
                <a:solidFill>
                  <a:schemeClr val="tx1"/>
                </a:solidFill>
                <a:latin typeface="+mn-lt"/>
                <a:ea typeface="+mn-ea"/>
                <a:cs typeface="+mn-cs"/>
              </a:rPr>
              <a:t>Committee Statement: The language was changed to make the weekly and </a:t>
            </a:r>
            <a:r>
              <a:rPr lang="en-US" sz="1200" kern="1200" baseline="0" dirty="0">
                <a:solidFill>
                  <a:schemeClr val="tx1"/>
                </a:solidFill>
                <a:latin typeface="+mn-lt"/>
                <a:ea typeface="+mn-ea"/>
                <a:cs typeface="+mn-cs"/>
              </a:rPr>
              <a:t>monthly requirements easier apply. It is not the intent that where a weekly ITM event is missed to conduct two tests the following week.</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¼ </a:t>
            </a:r>
            <a:r>
              <a:rPr lang="en-US" sz="1200" kern="1200" baseline="0" dirty="0" err="1">
                <a:solidFill>
                  <a:schemeClr val="tx1"/>
                </a:solidFill>
                <a:latin typeface="+mn-lt"/>
                <a:ea typeface="+mn-ea"/>
                <a:cs typeface="+mn-cs"/>
              </a:rPr>
              <a:t>ly</a:t>
            </a:r>
            <a:r>
              <a:rPr lang="en-US" sz="1200" kern="1200" baseline="0" dirty="0">
                <a:solidFill>
                  <a:schemeClr val="tx1"/>
                </a:solidFill>
                <a:latin typeface="+mn-lt"/>
                <a:ea typeface="+mn-ea"/>
                <a:cs typeface="+mn-cs"/>
              </a:rPr>
              <a:t>  2 months</a:t>
            </a:r>
          </a:p>
          <a:p>
            <a:r>
              <a:rPr lang="en-US" sz="1200" kern="1200" baseline="0" dirty="0">
                <a:solidFill>
                  <a:schemeClr val="tx1"/>
                </a:solidFill>
                <a:latin typeface="+mn-lt"/>
                <a:ea typeface="+mn-ea"/>
                <a:cs typeface="+mn-cs"/>
              </a:rPr>
              <a:t>Semi  2 months</a:t>
            </a:r>
          </a:p>
        </p:txBody>
      </p:sp>
      <p:sp>
        <p:nvSpPr>
          <p:cNvPr id="4" name="Slide Number Placeholder 3"/>
          <p:cNvSpPr>
            <a:spLocks noGrp="1"/>
          </p:cNvSpPr>
          <p:nvPr>
            <p:ph type="sldNum" sz="quarter" idx="10"/>
          </p:nvPr>
        </p:nvSpPr>
        <p:spPr/>
        <p:txBody>
          <a:bodyPr/>
          <a:lstStyle/>
          <a:p>
            <a:fld id="{2C16DB31-AA48-4020-AD0E-BD6BA66349A3}" type="slidenum">
              <a:rPr lang="en-US" smtClean="0"/>
              <a:pPr/>
              <a:t>30</a:t>
            </a:fld>
            <a:endParaRPr lang="en-US" dirty="0"/>
          </a:p>
        </p:txBody>
      </p:sp>
    </p:spTree>
    <p:extLst>
      <p:ext uri="{BB962C8B-B14F-4D97-AF65-F5344CB8AC3E}">
        <p14:creationId xmlns:p14="http://schemas.microsoft.com/office/powerpoint/2010/main" val="387012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91371-F48A-4404-B3A1-FED4F3D11547}" type="slidenum">
              <a:rPr lang="en-US" smtClean="0"/>
              <a:t>3</a:t>
            </a:fld>
            <a:endParaRPr lang="en-US"/>
          </a:p>
        </p:txBody>
      </p:sp>
    </p:spTree>
    <p:extLst>
      <p:ext uri="{BB962C8B-B14F-4D97-AF65-F5344CB8AC3E}">
        <p14:creationId xmlns:p14="http://schemas.microsoft.com/office/powerpoint/2010/main" val="67498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3.7.1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baseline="0" dirty="0">
                <a:solidFill>
                  <a:schemeClr val="tx1"/>
                </a:solidFill>
                <a:latin typeface="+mn-lt"/>
                <a:ea typeface="+mn-ea"/>
                <a:cs typeface="+mn-cs"/>
              </a:rPr>
              <a:t>Annual 3 months</a:t>
            </a:r>
          </a:p>
          <a:p>
            <a:r>
              <a:rPr lang="en-US" sz="1200" kern="1200" baseline="0" dirty="0">
                <a:solidFill>
                  <a:schemeClr val="tx1"/>
                </a:solidFill>
                <a:latin typeface="+mn-lt"/>
                <a:ea typeface="+mn-ea"/>
                <a:cs typeface="+mn-cs"/>
              </a:rPr>
              <a:t>3 </a:t>
            </a:r>
            <a:r>
              <a:rPr lang="en-US" sz="1200" kern="1200" baseline="0" dirty="0" err="1">
                <a:solidFill>
                  <a:schemeClr val="tx1"/>
                </a:solidFill>
                <a:latin typeface="+mn-lt"/>
                <a:ea typeface="+mn-ea"/>
                <a:cs typeface="+mn-cs"/>
              </a:rPr>
              <a:t>yr</a:t>
            </a:r>
            <a:r>
              <a:rPr lang="en-US" sz="1200" kern="1200" baseline="0" dirty="0">
                <a:solidFill>
                  <a:schemeClr val="tx1"/>
                </a:solidFill>
                <a:latin typeface="+mn-lt"/>
                <a:ea typeface="+mn-ea"/>
                <a:cs typeface="+mn-cs"/>
              </a:rPr>
              <a:t> 6 and 4 </a:t>
            </a:r>
          </a:p>
          <a:p>
            <a:r>
              <a:rPr lang="en-US" sz="1200" kern="1200" baseline="0" dirty="0">
                <a:solidFill>
                  <a:schemeClr val="tx1"/>
                </a:solidFill>
                <a:latin typeface="+mn-lt"/>
                <a:ea typeface="+mn-ea"/>
                <a:cs typeface="+mn-cs"/>
              </a:rPr>
              <a:t>5 </a:t>
            </a:r>
            <a:r>
              <a:rPr lang="en-US" sz="1200" kern="1200" baseline="0" dirty="0" err="1">
                <a:solidFill>
                  <a:schemeClr val="tx1"/>
                </a:solidFill>
                <a:latin typeface="+mn-lt"/>
                <a:ea typeface="+mn-ea"/>
                <a:cs typeface="+mn-cs"/>
              </a:rPr>
              <a:t>yr</a:t>
            </a:r>
            <a:r>
              <a:rPr lang="en-US" sz="1200" kern="1200" baseline="0" dirty="0">
                <a:solidFill>
                  <a:schemeClr val="tx1"/>
                </a:solidFill>
                <a:latin typeface="+mn-lt"/>
                <a:ea typeface="+mn-ea"/>
                <a:cs typeface="+mn-cs"/>
              </a:rPr>
              <a:t> 6 months</a:t>
            </a:r>
            <a:endParaRPr lang="en-US" dirty="0"/>
          </a:p>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31</a:t>
            </a:fld>
            <a:endParaRPr lang="en-US" dirty="0"/>
          </a:p>
        </p:txBody>
      </p:sp>
    </p:spTree>
    <p:extLst>
      <p:ext uri="{BB962C8B-B14F-4D97-AF65-F5344CB8AC3E}">
        <p14:creationId xmlns:p14="http://schemas.microsoft.com/office/powerpoint/2010/main" val="1052157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3.3.49/3.3.50</a:t>
            </a:r>
          </a:p>
          <a:p>
            <a:r>
              <a:rPr lang="en-US" dirty="0"/>
              <a:t>Valve Status Test Connection can include</a:t>
            </a:r>
            <a:r>
              <a:rPr lang="en-US" baseline="0" dirty="0"/>
              <a:t> main drain, fire pump test header, backflow preventer forward flow test connection, fire hydrants, etc. Absent of any of these, an inspector’s test can be used. </a:t>
            </a:r>
            <a:r>
              <a:rPr lang="en-US" dirty="0"/>
              <a:t>Separate from main drain test. Concept is to differentiate between main drain tests and valve status tests. Very different in scope and purpose.</a:t>
            </a:r>
          </a:p>
          <a:p>
            <a:endParaRPr lang="en-US" dirty="0"/>
          </a:p>
          <a:p>
            <a:r>
              <a:rPr lang="en-US" dirty="0"/>
              <a:t>Main drain test is designed to gauge the amount of water and determine if any changes have taken place. Valve status test simply confirms whether valves are closed or not (no pressure measurement). When is a valve status test required? When a valve is returned to service.</a:t>
            </a:r>
            <a:r>
              <a:rPr lang="en-US" baseline="0" dirty="0"/>
              <a:t> </a:t>
            </a:r>
            <a:r>
              <a:rPr lang="en-US" dirty="0"/>
              <a:t>In each system chapter, the main drain test requirement has been changed to valve status test for when valves have been operated</a:t>
            </a:r>
          </a:p>
          <a:p>
            <a:endParaRPr lang="en-US" dirty="0"/>
          </a:p>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2C16DB31-AA48-4020-AD0E-BD6BA66349A3}" type="slidenum">
              <a:rPr lang="en-US" smtClean="0"/>
              <a:pPr/>
              <a:t>32</a:t>
            </a:fld>
            <a:endParaRPr lang="en-US" dirty="0"/>
          </a:p>
        </p:txBody>
      </p:sp>
    </p:spTree>
    <p:extLst>
      <p:ext uri="{BB962C8B-B14F-4D97-AF65-F5344CB8AC3E}">
        <p14:creationId xmlns:p14="http://schemas.microsoft.com/office/powerpoint/2010/main" val="42926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pPr defTabSz="966612">
              <a:defRPr/>
            </a:pPr>
            <a:r>
              <a:rPr lang="en-US" b="1" dirty="0"/>
              <a:t>3.3.25 Maintenance</a:t>
            </a:r>
            <a:r>
              <a:rPr lang="en-US" b="0" dirty="0"/>
              <a:t>. In water-based fire protection systems, work performed to keep equipment operable.</a:t>
            </a:r>
            <a:endParaRPr lang="en-US" i="1" dirty="0"/>
          </a:p>
          <a:p>
            <a:r>
              <a:rPr lang="en-US" dirty="0"/>
              <a:t>Maintenance includes not only the required functions in the standard, but also practices and procedures recommended by the manufacturer.</a:t>
            </a:r>
          </a:p>
          <a:p>
            <a:r>
              <a:rPr lang="en-US" dirty="0"/>
              <a:t>Maintenance is not always directly related to the physical components of the system. It also includes the day-to-day operations necessary to ensure that the system is accessible.</a:t>
            </a:r>
          </a:p>
        </p:txBody>
      </p:sp>
      <p:sp>
        <p:nvSpPr>
          <p:cNvPr id="4" name="Slide Number Placeholder 3"/>
          <p:cNvSpPr>
            <a:spLocks noGrp="1"/>
          </p:cNvSpPr>
          <p:nvPr>
            <p:ph type="sldNum" sz="quarter" idx="10"/>
          </p:nvPr>
        </p:nvSpPr>
        <p:spPr/>
        <p:txBody>
          <a:bodyPr/>
          <a:lstStyle/>
          <a:p>
            <a:fld id="{2C16DB31-AA48-4020-AD0E-BD6BA66349A3}" type="slidenum">
              <a:rPr lang="en-US" smtClean="0"/>
              <a:pPr/>
              <a:t>33</a:t>
            </a:fld>
            <a:endParaRPr lang="en-US" dirty="0"/>
          </a:p>
        </p:txBody>
      </p:sp>
      <p:sp>
        <p:nvSpPr>
          <p:cNvPr id="5" name="Header Placeholder 4"/>
          <p:cNvSpPr>
            <a:spLocks noGrp="1"/>
          </p:cNvSpPr>
          <p:nvPr>
            <p:ph type="hdr" sz="quarter" idx="11"/>
          </p:nvPr>
        </p:nvSpPr>
        <p:spPr/>
        <p:txBody>
          <a:bodyPr/>
          <a:lstStyle/>
          <a:p>
            <a:r>
              <a:rPr lang="en-US" dirty="0"/>
              <a:t>ITM for AHJ</a:t>
            </a:r>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1581894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b="1" dirty="0"/>
              <a:t>3.3.25* Inspection, Testing, and Maintenance Service. </a:t>
            </a:r>
            <a:r>
              <a:rPr lang="en-US" dirty="0"/>
              <a:t>A service program provided by a qualified contractor or qualified property owner’s representative in which all components unique to the property’s systems are inspected and tested at the required times and necessary maintenance is provided.</a:t>
            </a:r>
          </a:p>
          <a:p>
            <a:r>
              <a:rPr lang="en-US" dirty="0"/>
              <a:t>It is important to note that, even if an owner contracts with a contractor to provide an ITM service, which includes the retention of records, that does not relieve the owner of the responsibility of maintaining the records as we will see in Owner’s responsibilities (4.3.3).</a:t>
            </a:r>
          </a:p>
        </p:txBody>
      </p:sp>
      <p:sp>
        <p:nvSpPr>
          <p:cNvPr id="4" name="Slide Number Placeholder 3"/>
          <p:cNvSpPr>
            <a:spLocks noGrp="1"/>
          </p:cNvSpPr>
          <p:nvPr>
            <p:ph type="sldNum" sz="quarter" idx="10"/>
          </p:nvPr>
        </p:nvSpPr>
        <p:spPr/>
        <p:txBody>
          <a:bodyPr/>
          <a:lstStyle/>
          <a:p>
            <a:fld id="{2C16DB31-AA48-4020-AD0E-BD6BA66349A3}" type="slidenum">
              <a:rPr lang="en-US" smtClean="0"/>
              <a:pPr/>
              <a:t>34</a:t>
            </a:fld>
            <a:endParaRPr lang="en-US" dirty="0"/>
          </a:p>
        </p:txBody>
      </p:sp>
      <p:sp>
        <p:nvSpPr>
          <p:cNvPr id="5" name="Header Placeholder 4"/>
          <p:cNvSpPr>
            <a:spLocks noGrp="1"/>
          </p:cNvSpPr>
          <p:nvPr>
            <p:ph type="hdr" sz="quarter" idx="11"/>
          </p:nvPr>
        </p:nvSpPr>
        <p:spPr/>
        <p:txBody>
          <a:bodyPr/>
          <a:lstStyle/>
          <a:p>
            <a:r>
              <a:rPr lang="en-US" dirty="0"/>
              <a:t>ITM for AHJ</a:t>
            </a:r>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703185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lnSpcReduction="10000"/>
          </a:bodyPr>
          <a:lstStyle/>
          <a:p>
            <a:r>
              <a:rPr lang="en-US" b="1" dirty="0"/>
              <a:t>3.3.36 Qualified. </a:t>
            </a:r>
            <a:r>
              <a:rPr lang="en-US" dirty="0"/>
              <a:t>A competent and capable person who has met the requirements and training for a given field acceptable to the AHJ. [</a:t>
            </a:r>
            <a:r>
              <a:rPr lang="en-US" b="1" dirty="0"/>
              <a:t>96, 2017]</a:t>
            </a:r>
          </a:p>
          <a:p>
            <a:r>
              <a:rPr lang="en-US" dirty="0"/>
              <a:t>The use of the term </a:t>
            </a:r>
            <a:r>
              <a:rPr lang="en-US" i="1" dirty="0"/>
              <a:t>qualified in the standard is intended to be general in nature. It is the intent </a:t>
            </a:r>
            <a:r>
              <a:rPr lang="en-US" dirty="0"/>
              <a:t>of the standard that the owner or the owner’s designated representative(s) perform many of the required inspections. For example, the owner (or just about any representative) could be trained to a level acceptable to the AHJ and therefore </a:t>
            </a:r>
            <a:r>
              <a:rPr lang="en-US" i="1" dirty="0"/>
              <a:t>qualified to perform the monthly inspection </a:t>
            </a:r>
            <a:r>
              <a:rPr lang="en-US" dirty="0"/>
              <a:t>to verify that the system control valve(s) are open. A facility maintenance person could be trained to inspect pressure gauges, exterior conditions of water storage tanks, accessibility of fire hydrants, and so forth.</a:t>
            </a:r>
          </a:p>
          <a:p>
            <a:r>
              <a:rPr lang="en-US" u="sng" dirty="0"/>
              <a:t>NFPA 25 does not require licensing of the individual or company performing the work, </a:t>
            </a:r>
            <a:r>
              <a:rPr lang="en-US" dirty="0"/>
              <a:t>because many jurisdictions do not require licensing and because licensing laws vary considerably from one jurisdiction to the next. As a result, NFPA 25 requires an inspector or service provider simply to possess the appropriate knowledge and experience needed to perform the work specified herein. It is important to note that many licensing laws specifically require that an individual who is </a:t>
            </a:r>
            <a:r>
              <a:rPr lang="en-US" i="1" dirty="0"/>
              <a:t>engaged in the business of providing this service for a fee must be </a:t>
            </a:r>
            <a:r>
              <a:rPr lang="en-US" dirty="0"/>
              <a:t>licensed. This stipulation means that for properties that have a </a:t>
            </a:r>
            <a:r>
              <a:rPr lang="en-US" i="1" dirty="0"/>
              <a:t>qualified maintenance staff, </a:t>
            </a:r>
            <a:r>
              <a:rPr lang="en-US" dirty="0"/>
              <a:t>licensing is not necessarily needed for work that is done “in house.” Before engaging in the business of performing any inspection, testing, or maintenance work, an individual should</a:t>
            </a:r>
          </a:p>
          <a:p>
            <a:r>
              <a:rPr lang="en-US" dirty="0"/>
              <a:t>contact the local or state fire marshal’s office or the state contractor’s licensing board for any licensing requirements.</a:t>
            </a:r>
          </a:p>
        </p:txBody>
      </p:sp>
      <p:sp>
        <p:nvSpPr>
          <p:cNvPr id="4" name="Slide Number Placeholder 3"/>
          <p:cNvSpPr>
            <a:spLocks noGrp="1"/>
          </p:cNvSpPr>
          <p:nvPr>
            <p:ph type="sldNum" sz="quarter" idx="10"/>
          </p:nvPr>
        </p:nvSpPr>
        <p:spPr/>
        <p:txBody>
          <a:bodyPr/>
          <a:lstStyle/>
          <a:p>
            <a:fld id="{2C16DB31-AA48-4020-AD0E-BD6BA66349A3}" type="slidenum">
              <a:rPr lang="en-US" smtClean="0"/>
              <a:pPr/>
              <a:t>35</a:t>
            </a:fld>
            <a:endParaRPr lang="en-US" dirty="0"/>
          </a:p>
        </p:txBody>
      </p:sp>
      <p:sp>
        <p:nvSpPr>
          <p:cNvPr id="5" name="Header Placeholder 4"/>
          <p:cNvSpPr>
            <a:spLocks noGrp="1"/>
          </p:cNvSpPr>
          <p:nvPr>
            <p:ph type="hdr" sz="quarter" idx="11"/>
          </p:nvPr>
        </p:nvSpPr>
        <p:spPr/>
        <p:txBody>
          <a:bodyPr/>
          <a:lstStyle/>
          <a:p>
            <a:r>
              <a:rPr lang="en-US" dirty="0"/>
              <a:t>ITM for AHJ</a:t>
            </a:r>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903106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dirty="0"/>
              <a:t>Some of the various state agencies around the country that administer licensing requirements.</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36</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1012518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sz="1300" b="1" dirty="0"/>
              <a:t>3.3.21* Impairment. </a:t>
            </a:r>
            <a:r>
              <a:rPr lang="en-US" sz="1300" dirty="0"/>
              <a:t>A condition where a fire protection system or unit or portion thereof is out of order, and the condition can result in the fire protection system or unit not functioning in a fire event.</a:t>
            </a:r>
          </a:p>
          <a:p>
            <a:r>
              <a:rPr lang="en-US" sz="1300" b="1" dirty="0"/>
              <a:t>A.3.3.21 Impairment. </a:t>
            </a:r>
            <a:r>
              <a:rPr lang="en-US" sz="1300" b="0" dirty="0"/>
              <a:t>Discusses what a “unit” is. </a:t>
            </a:r>
            <a:r>
              <a:rPr lang="en-US" sz="1300" b="1" dirty="0"/>
              <a:t>….</a:t>
            </a:r>
            <a:r>
              <a:rPr lang="en-US" sz="1300" dirty="0"/>
              <a:t>Temporarily shutting down a system as part of performing the routine inspection, testing, and maintenance on that system while under constant attendance by qualified personnel, and where the system can be restored to service quickly, should not be considered an impairment. Good judgment should be considered for the hazards presented. This valve is locked but is says “SHUT”</a:t>
            </a:r>
            <a:endParaRPr lang="en-US" b="0"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37</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1303843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fontScale="92500" lnSpcReduction="10000"/>
          </a:bodyPr>
          <a:lstStyle/>
          <a:p>
            <a:r>
              <a:rPr lang="en-US" sz="1300" b="1" dirty="0"/>
              <a:t>3.3.22.2 Preplanned Impairment. </a:t>
            </a:r>
            <a:r>
              <a:rPr lang="en-US" sz="1300" dirty="0"/>
              <a:t>A condition where a water-based fire protection system or a portion thereof is out of service due to work that has been planned in advance, such as revisions to the water supply or sprinkler system piping.</a:t>
            </a:r>
          </a:p>
          <a:p>
            <a:r>
              <a:rPr lang="en-US" sz="1300" dirty="0"/>
              <a:t>Any system impairment can lead to the danger of a shut valve. As previously noted an overwhelming  majority of system failures can be attributed to shut valves, it was not apparent whether the valve was shut due to maintenance (preplanned or emergency impairment) or from willful or unintentional neglect. Either way, during an impairment, it is essential to ensure that a fire prevention program is in place and that valves are left opened completely after the recommissioning of each system. A programmed approach to monitoring system valves through a lockout/tagout program can ensure that no valve is left completely or partially closed. </a:t>
            </a:r>
          </a:p>
          <a:p>
            <a:r>
              <a:rPr lang="en-US" sz="1300" b="1" dirty="0"/>
              <a:t>3.3.22.1 Emergency Impairment. </a:t>
            </a:r>
            <a:r>
              <a:rPr lang="en-US" sz="1300" dirty="0"/>
              <a:t>A condition where a water-based fire protection system or portion thereof is out of order due to an unplanned occurrence, or the impairment is found while performing inspection testing or maintenance activities. </a:t>
            </a:r>
          </a:p>
          <a:p>
            <a:r>
              <a:rPr lang="en-US" sz="1300" dirty="0"/>
              <a:t>An emergency impairment can be difficult to predict or plan for. However, some precautions can be taken to minimize system “downtime.” These precautions include the presence of spare sprinklers or nozzles, including pilot sprinklers, and repair kits for all valves, including alarm, dry pipe, deluge, preaction valves and backflow prevention devices.  In addition, key personnel should be aware of the location and proper operation of control valves to limit damage.</a:t>
            </a:r>
            <a:r>
              <a:rPr lang="en-US" sz="1300" baseline="0" dirty="0"/>
              <a:t> </a:t>
            </a:r>
            <a:r>
              <a:rPr lang="en-US" sz="1300" dirty="0"/>
              <a:t>A reserve supply of foam concentrate is also essential to the timely recommissioning of a foam-water sprinkler or foam-water spray system.</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38</a:t>
            </a:fld>
            <a:endParaRPr lang="en-US" dirty="0"/>
          </a:p>
        </p:txBody>
      </p:sp>
      <p:sp>
        <p:nvSpPr>
          <p:cNvPr id="5" name="Header Placeholder 4"/>
          <p:cNvSpPr>
            <a:spLocks noGrp="1"/>
          </p:cNvSpPr>
          <p:nvPr>
            <p:ph type="hdr" sz="quarter" idx="11"/>
          </p:nvPr>
        </p:nvSpPr>
        <p:spPr/>
        <p:txBody>
          <a:bodyPr/>
          <a:lstStyle/>
          <a:p>
            <a:r>
              <a:rPr lang="en-US" dirty="0"/>
              <a:t>Understanding, Applying &amp; Enforcing NFPA 25</a:t>
            </a:r>
          </a:p>
        </p:txBody>
      </p:sp>
    </p:spTree>
    <p:extLst>
      <p:ext uri="{BB962C8B-B14F-4D97-AF65-F5344CB8AC3E}">
        <p14:creationId xmlns:p14="http://schemas.microsoft.com/office/powerpoint/2010/main" val="275021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b="0" dirty="0"/>
              <a:t>This can get somewhat subjective. For</a:t>
            </a:r>
            <a:r>
              <a:rPr lang="en-US" b="0" baseline="0" dirty="0"/>
              <a:t> example, one painted sprinkler in a warehouse of 500 sprinklers may be considered a critical deficiency, but a painted sprinkler as the only sprinkler in a room may be considered an impairment.</a:t>
            </a:r>
            <a:endParaRPr lang="en-US" b="0" dirty="0"/>
          </a:p>
          <a:p>
            <a:r>
              <a:rPr lang="en-US" b="1" dirty="0"/>
              <a:t>3.3.8* Deficiency. </a:t>
            </a:r>
            <a:r>
              <a:rPr lang="en-US" dirty="0"/>
              <a:t>For the purposes of inspection, testing, and maintenance of water-based fire protection systems, a condition that will or has the potential to adversely impact the performance of a system or portion thereof, but does not rise to the level of an impairment.</a:t>
            </a:r>
          </a:p>
          <a:p>
            <a:endParaRPr lang="en-US" b="1" dirty="0"/>
          </a:p>
          <a:p>
            <a:r>
              <a:rPr lang="en-US" b="1" dirty="0"/>
              <a:t>A.3.3.8 Deficiency. </a:t>
            </a:r>
            <a:r>
              <a:rPr lang="en-US" dirty="0"/>
              <a:t>Was annex E in 2011, moved to annex A in 2014</a:t>
            </a:r>
          </a:p>
        </p:txBody>
      </p:sp>
      <p:sp>
        <p:nvSpPr>
          <p:cNvPr id="4" name="Slide Number Placeholder 3"/>
          <p:cNvSpPr>
            <a:spLocks noGrp="1"/>
          </p:cNvSpPr>
          <p:nvPr>
            <p:ph type="sldNum" sz="quarter" idx="10"/>
          </p:nvPr>
        </p:nvSpPr>
        <p:spPr/>
        <p:txBody>
          <a:bodyPr/>
          <a:lstStyle/>
          <a:p>
            <a:fld id="{2C16DB31-AA48-4020-AD0E-BD6BA66349A3}" type="slidenum">
              <a:rPr lang="en-US" smtClean="0"/>
              <a:pPr/>
              <a:t>39</a:t>
            </a:fld>
            <a:endParaRPr lang="en-US" dirty="0"/>
          </a:p>
        </p:txBody>
      </p:sp>
      <p:sp>
        <p:nvSpPr>
          <p:cNvPr id="5" name="Header Placeholder 4"/>
          <p:cNvSpPr>
            <a:spLocks noGrp="1"/>
          </p:cNvSpPr>
          <p:nvPr>
            <p:ph type="hdr" sz="quarter" idx="11"/>
          </p:nvPr>
        </p:nvSpPr>
        <p:spPr/>
        <p:txBody>
          <a:bodyPr/>
          <a:lstStyle/>
          <a:p>
            <a:r>
              <a:rPr lang="en-US" dirty="0"/>
              <a:t>ITM for AHJ</a:t>
            </a:r>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3434956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lnSpcReduction="10000"/>
          </a:bodyPr>
          <a:lstStyle/>
          <a:p>
            <a:r>
              <a:rPr lang="en-US" dirty="0"/>
              <a:t>Bullets 3.3.8.1, 3.3.8.2</a:t>
            </a:r>
          </a:p>
          <a:p>
            <a:r>
              <a:rPr lang="en-US" dirty="0"/>
              <a:t>Many jurisdictions have enacted differing reporting procedures, depending on the type or severity of the deficiency. Other jurisdictions treat all deficiencies with equal measure without regard to the type or severity. It was the intent of the Technical Committee on Inspection, Testing, and Maintenance of Water-Based Systems to define the differing levels of deficiencies in order to provide consistency in interpretation and enforcement. Examples of critical deficiencies include a painted or damaged sprinkler, a faulty pressure-reducing hose valve, or an inaccessible fire hydrant. Noncritical deficiencies include missing signs, a broken handle on an inspector’s test valve, or an inadequate number of spare sprinklers. Thus, a large number of painted sprinklers in a warehouse typically would be of more concern than a single painted sprinkler; damaged threads on a hose connection might require a more immediate response than a missing sign on a control valve. While all deficiencies must be corrected, it is expected that the type of deficiency will dictate the level of response.</a:t>
            </a:r>
          </a:p>
          <a:p>
            <a:r>
              <a:rPr lang="en-US" dirty="0"/>
              <a:t>The correction of some deficiencies might require the system or a portion of it to be taken out of service. Such an action would be considered a preplanned impairment. Chapter 15 of the standard addresses the actions needed for preplanned impairments, and a new Annex E has been developed to provide guidance for determining what corrective action must take place to bring the system back on line. However, it is expected that most noncritical and many critical deficiencies do not require measures such as fire watches, building evacuation, or standby fire protection during the time that the deficiency is being corrected.</a:t>
            </a:r>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40</a:t>
            </a:fld>
            <a:endParaRPr lang="en-US" dirty="0"/>
          </a:p>
        </p:txBody>
      </p:sp>
    </p:spTree>
    <p:extLst>
      <p:ext uri="{BB962C8B-B14F-4D97-AF65-F5344CB8AC3E}">
        <p14:creationId xmlns:p14="http://schemas.microsoft.com/office/powerpoint/2010/main" val="423916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91371-F48A-4404-B3A1-FED4F3D11547}" type="slidenum">
              <a:rPr lang="en-US" smtClean="0"/>
              <a:t>4</a:t>
            </a:fld>
            <a:endParaRPr lang="en-US"/>
          </a:p>
        </p:txBody>
      </p:sp>
    </p:spTree>
    <p:extLst>
      <p:ext uri="{BB962C8B-B14F-4D97-AF65-F5344CB8AC3E}">
        <p14:creationId xmlns:p14="http://schemas.microsoft.com/office/powerpoint/2010/main" val="2838922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definitions added in 2017. </a:t>
            </a:r>
          </a:p>
          <a:p>
            <a:endParaRPr lang="en-US" dirty="0"/>
          </a:p>
          <a:p>
            <a:r>
              <a:rPr lang="en-US" dirty="0"/>
              <a:t>Briefly go over </a:t>
            </a:r>
          </a:p>
          <a:p>
            <a:endParaRPr lang="en-US" dirty="0"/>
          </a:p>
          <a:p>
            <a:r>
              <a:rPr lang="en-US" dirty="0"/>
              <a:t>Terms were generally used, but not in 25</a:t>
            </a:r>
          </a:p>
        </p:txBody>
      </p:sp>
      <p:sp>
        <p:nvSpPr>
          <p:cNvPr id="4" name="Slide Number Placeholder 3"/>
          <p:cNvSpPr>
            <a:spLocks noGrp="1"/>
          </p:cNvSpPr>
          <p:nvPr>
            <p:ph type="sldNum" sz="quarter" idx="10"/>
          </p:nvPr>
        </p:nvSpPr>
        <p:spPr/>
        <p:txBody>
          <a:bodyPr/>
          <a:lstStyle/>
          <a:p>
            <a:fld id="{2C16DB31-AA48-4020-AD0E-BD6BA66349A3}" type="slidenum">
              <a:rPr lang="en-US" smtClean="0"/>
              <a:pPr/>
              <a:t>41</a:t>
            </a:fld>
            <a:endParaRPr lang="en-US" dirty="0"/>
          </a:p>
        </p:txBody>
      </p:sp>
    </p:spTree>
    <p:extLst>
      <p:ext uri="{BB962C8B-B14F-4D97-AF65-F5344CB8AC3E}">
        <p14:creationId xmlns:p14="http://schemas.microsoft.com/office/powerpoint/2010/main" val="1391324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2CBCF-75C2-4269-8F1D-4DBFBE18CE99}" type="slidenum">
              <a:rPr lang="en-US" smtClean="0"/>
              <a:pPr/>
              <a:t>42</a:t>
            </a:fld>
            <a:endParaRPr lang="en-US" dirty="0"/>
          </a:p>
        </p:txBody>
      </p:sp>
    </p:spTree>
    <p:extLst>
      <p:ext uri="{BB962C8B-B14F-4D97-AF65-F5344CB8AC3E}">
        <p14:creationId xmlns:p14="http://schemas.microsoft.com/office/powerpoint/2010/main" val="2532528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the relationship and the inherent challenges of a contractor having a direct required relationship with the AHJ. NFPA 25 establishes a relationship between the owner and the AHJ. The contract establishes the relationship between the contractor and the owner. THERE IS NO RELATIONSHIP ESTABLISHED BETWEEN THE CONTRACTOR AND THE AHJ UNLESS IT HAS BEEN ESTABLISHED BY SOME OTHER LEGISLATIVE ACT.</a:t>
            </a:r>
          </a:p>
          <a:p>
            <a:r>
              <a:rPr lang="en-US" dirty="0"/>
              <a:t>What is the Owner responsible for?</a:t>
            </a:r>
          </a:p>
          <a:p>
            <a:r>
              <a:rPr lang="en-US" dirty="0"/>
              <a:t>What is the Contractor responsible</a:t>
            </a:r>
            <a:r>
              <a:rPr lang="en-US" baseline="0" dirty="0"/>
              <a:t> for?</a:t>
            </a:r>
          </a:p>
          <a:p>
            <a:r>
              <a:rPr lang="en-US" baseline="0" dirty="0"/>
              <a:t>What is the AHJ responsible for?</a:t>
            </a:r>
            <a:endParaRPr lang="en-US" dirty="0"/>
          </a:p>
          <a:p>
            <a:r>
              <a:rPr lang="en-US" dirty="0"/>
              <a:t>NFPA 25 does not require that the contractor submit ITM records</a:t>
            </a:r>
            <a:r>
              <a:rPr lang="en-US" baseline="0" dirty="0"/>
              <a:t> to the AHJ.  However state law may (as in Florida) contain such requirements.</a:t>
            </a:r>
          </a:p>
          <a:p>
            <a:r>
              <a:rPr lang="en-US" baseline="0" dirty="0"/>
              <a:t>KNOW THE LAW!!!</a:t>
            </a:r>
          </a:p>
          <a:p>
            <a:r>
              <a:rPr lang="en-US" baseline="0" dirty="0"/>
              <a:t>Communicate that to the Owner!!!</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43</a:t>
            </a:fld>
            <a:endParaRPr lang="en-US" dirty="0"/>
          </a:p>
        </p:txBody>
      </p:sp>
    </p:spTree>
    <p:extLst>
      <p:ext uri="{BB962C8B-B14F-4D97-AF65-F5344CB8AC3E}">
        <p14:creationId xmlns:p14="http://schemas.microsoft.com/office/powerpoint/2010/main" val="1145064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1863" y="712788"/>
            <a:ext cx="2890837" cy="2168525"/>
          </a:xfrm>
        </p:spPr>
      </p:sp>
      <p:sp>
        <p:nvSpPr>
          <p:cNvPr id="3" name="Notes Placeholder 2"/>
          <p:cNvSpPr>
            <a:spLocks noGrp="1"/>
          </p:cNvSpPr>
          <p:nvPr>
            <p:ph type="body" idx="1"/>
          </p:nvPr>
        </p:nvSpPr>
        <p:spPr>
          <a:xfrm>
            <a:off x="731520" y="3002166"/>
            <a:ext cx="5852160" cy="5878944"/>
          </a:xfrm>
        </p:spPr>
        <p:txBody>
          <a:bodyPr>
            <a:normAutofit/>
          </a:bodyPr>
          <a:lstStyle/>
          <a:p>
            <a:r>
              <a:rPr lang="en-US" dirty="0"/>
              <a:t>Chapter 4 of NFPA 25 contains requirements that relate to the types of systems covered under the scope of the standard. </a:t>
            </a:r>
          </a:p>
          <a:p>
            <a:endParaRPr lang="en-US" dirty="0"/>
          </a:p>
          <a:p>
            <a:r>
              <a:rPr lang="en-US" dirty="0"/>
              <a:t>This chapter outlines the administrative guidelines for compliance with the standard, </a:t>
            </a:r>
          </a:p>
          <a:p>
            <a:endParaRPr lang="en-US" dirty="0"/>
          </a:p>
          <a:p>
            <a:r>
              <a:rPr lang="en-US" dirty="0"/>
              <a:t>which include such topics as changes in building use or occupancy, impairments, corrective action, record keeping, and essential safety requirements for those performing the work specified in Chapters 5 through 16. </a:t>
            </a:r>
          </a:p>
          <a:p>
            <a:endParaRPr lang="en-US" dirty="0"/>
          </a:p>
          <a:p>
            <a:r>
              <a:rPr lang="en-US" dirty="0"/>
              <a:t>The primary focus of Section 4.1 in this chapter is specifically on the property owner or designated representative. </a:t>
            </a:r>
          </a:p>
        </p:txBody>
      </p:sp>
      <p:sp>
        <p:nvSpPr>
          <p:cNvPr id="4" name="Slide Number Placeholder 3"/>
          <p:cNvSpPr>
            <a:spLocks noGrp="1"/>
          </p:cNvSpPr>
          <p:nvPr>
            <p:ph type="sldNum" sz="quarter" idx="10"/>
          </p:nvPr>
        </p:nvSpPr>
        <p:spPr/>
        <p:txBody>
          <a:bodyPr/>
          <a:lstStyle/>
          <a:p>
            <a:fld id="{2C16DB31-AA48-4020-AD0E-BD6BA66349A3}" type="slidenum">
              <a:rPr lang="en-US" smtClean="0"/>
              <a:pPr/>
              <a:t>44</a:t>
            </a:fld>
            <a:endParaRPr lang="en-US" dirty="0"/>
          </a:p>
        </p:txBody>
      </p:sp>
      <p:sp>
        <p:nvSpPr>
          <p:cNvPr id="5" name="Header Placeholder 4"/>
          <p:cNvSpPr>
            <a:spLocks noGrp="1"/>
          </p:cNvSpPr>
          <p:nvPr>
            <p:ph type="hdr" sz="quarter" idx="11"/>
          </p:nvPr>
        </p:nvSpPr>
        <p:spPr/>
        <p:txBody>
          <a:bodyPr/>
          <a:lstStyle/>
          <a:p>
            <a:r>
              <a:rPr lang="en-US" dirty="0"/>
              <a:t>ITM for AHJ</a:t>
            </a:r>
          </a:p>
          <a:p>
            <a:r>
              <a:rPr lang="en-US" dirty="0"/>
              <a:t>Instructor Notes</a:t>
            </a:r>
          </a:p>
        </p:txBody>
      </p:sp>
    </p:spTree>
    <p:extLst>
      <p:ext uri="{BB962C8B-B14F-4D97-AF65-F5344CB8AC3E}">
        <p14:creationId xmlns:p14="http://schemas.microsoft.com/office/powerpoint/2010/main" val="2112099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dirty="0"/>
              <a:t>For the 2017 edition of the standard, Section 4.1 to clarifies that it is the owner or the designated representative who is responsible for all aspects of maintaining the systems addressed by the standard. </a:t>
            </a:r>
          </a:p>
          <a:p>
            <a:endParaRPr lang="en-US" dirty="0"/>
          </a:p>
          <a:p>
            <a:r>
              <a:rPr lang="en-US" dirty="0"/>
              <a:t>These responsibilities include changes to building contents, changes to building use, or renovations to interior building arrangement that can hinder the efficacy of the fire protection systems operation.</a:t>
            </a:r>
          </a:p>
        </p:txBody>
      </p:sp>
      <p:sp>
        <p:nvSpPr>
          <p:cNvPr id="4" name="Slide Number Placeholder 3"/>
          <p:cNvSpPr>
            <a:spLocks noGrp="1"/>
          </p:cNvSpPr>
          <p:nvPr>
            <p:ph type="sldNum" sz="quarter" idx="10"/>
          </p:nvPr>
        </p:nvSpPr>
        <p:spPr/>
        <p:txBody>
          <a:bodyPr/>
          <a:lstStyle/>
          <a:p>
            <a:fld id="{2C16DB31-AA48-4020-AD0E-BD6BA66349A3}" type="slidenum">
              <a:rPr lang="en-US" smtClean="0"/>
              <a:pPr/>
              <a:t>45</a:t>
            </a:fld>
            <a:endParaRPr lang="en-US" dirty="0"/>
          </a:p>
        </p:txBody>
      </p:sp>
      <p:sp>
        <p:nvSpPr>
          <p:cNvPr id="5" name="Header Placeholder 4"/>
          <p:cNvSpPr>
            <a:spLocks noGrp="1"/>
          </p:cNvSpPr>
          <p:nvPr>
            <p:ph type="hdr" sz="quarter" idx="11"/>
          </p:nvPr>
        </p:nvSpPr>
        <p:spPr/>
        <p:txBody>
          <a:bodyPr/>
          <a:lstStyle/>
          <a:p>
            <a:r>
              <a:rPr lang="en-US" dirty="0"/>
              <a:t>ITM for AHJ</a:t>
            </a:r>
          </a:p>
          <a:p>
            <a:r>
              <a:rPr lang="en-US" dirty="0"/>
              <a:t>Instructor Notes</a:t>
            </a:r>
          </a:p>
        </p:txBody>
      </p:sp>
    </p:spTree>
    <p:extLst>
      <p:ext uri="{BB962C8B-B14F-4D97-AF65-F5344CB8AC3E}">
        <p14:creationId xmlns:p14="http://schemas.microsoft.com/office/powerpoint/2010/main" val="281408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dirty="0"/>
              <a:t>Paragraph 4.1.1 clearly sets the tone for the enforcement of the standard by indicating that the property owner or designated representative is responsible for inspection, testing, and maintenance.</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46</a:t>
            </a:fld>
            <a:endParaRPr lang="en-US" dirty="0"/>
          </a:p>
        </p:txBody>
      </p:sp>
    </p:spTree>
    <p:extLst>
      <p:ext uri="{BB962C8B-B14F-4D97-AF65-F5344CB8AC3E}">
        <p14:creationId xmlns:p14="http://schemas.microsoft.com/office/powerpoint/2010/main" val="3063356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section 4.1.1.2.1 Just brought the owner into the loop requiring that they coordinate with whoever is flowing the water.</a:t>
            </a:r>
          </a:p>
        </p:txBody>
      </p:sp>
      <p:sp>
        <p:nvSpPr>
          <p:cNvPr id="4" name="Slide Number Placeholder 3"/>
          <p:cNvSpPr>
            <a:spLocks noGrp="1"/>
          </p:cNvSpPr>
          <p:nvPr>
            <p:ph type="sldNum" sz="quarter" idx="10"/>
          </p:nvPr>
        </p:nvSpPr>
        <p:spPr/>
        <p:txBody>
          <a:bodyPr/>
          <a:lstStyle/>
          <a:p>
            <a:fld id="{C3F2CBCF-75C2-4269-8F1D-4DBFBE18CE99}" type="slidenum">
              <a:rPr lang="en-US" smtClean="0"/>
              <a:pPr/>
              <a:t>47</a:t>
            </a:fld>
            <a:endParaRPr lang="en-US" dirty="0"/>
          </a:p>
        </p:txBody>
      </p:sp>
    </p:spTree>
    <p:extLst>
      <p:ext uri="{BB962C8B-B14F-4D97-AF65-F5344CB8AC3E}">
        <p14:creationId xmlns:p14="http://schemas.microsoft.com/office/powerpoint/2010/main" val="1340811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fontScale="92500" lnSpcReduction="10000"/>
          </a:bodyPr>
          <a:lstStyle/>
          <a:p>
            <a:r>
              <a:rPr lang="en-US" b="1" dirty="0"/>
              <a:t>4.1.2</a:t>
            </a:r>
            <a:r>
              <a:rPr lang="en-US" b="1" baseline="30000" dirty="0"/>
              <a:t>*</a:t>
            </a:r>
            <a:r>
              <a:rPr lang="en-US" b="1" dirty="0"/>
              <a:t> Freeze Protection  </a:t>
            </a:r>
            <a:r>
              <a:rPr lang="en-US" dirty="0"/>
              <a:t>The property owner or designated representative shall ensure that water-filled piping is maintained at a minimum temperature of 40°F (4.4°C) unless</a:t>
            </a:r>
            <a:r>
              <a:rPr lang="en-US" baseline="0" dirty="0"/>
              <a:t> an approved anti freeze method is used.</a:t>
            </a:r>
            <a:endParaRPr lang="en-US" dirty="0"/>
          </a:p>
          <a:p>
            <a:r>
              <a:rPr lang="en-US" dirty="0"/>
              <a:t>The intent behind the requirement in 4.1.2 is that wet pipe sprinkler systems require an ambient temperature of 40°F (4.4°C) to prevent freezing, which can lead to broken pipes or fittings and subsequently an inoperable system.</a:t>
            </a:r>
          </a:p>
          <a:p>
            <a:r>
              <a:rPr lang="en-US" dirty="0"/>
              <a:t>During warm weather, freezing is seldom a problem, so problems with the building enclosure often g o unnoticed until the weather grows colder. Prior to the onset of cold weather, it is important to check for areas in the building where cold air could enter. Particular attention should be paid to unoccupied areas such as openings and closures, blind spaces, unused attics, and so on, because problems in unattended areas are most likely to go unnoticed. Heating equipment should also be inspected to ensure it operates as needed when cold weather arrives.</a:t>
            </a:r>
          </a:p>
          <a:p>
            <a:r>
              <a:rPr lang="en-US" b="1" dirty="0"/>
              <a:t>4.1.1.1.* </a:t>
            </a:r>
            <a:r>
              <a:rPr lang="en-US" dirty="0"/>
              <a:t>Inspection, testing, maintenance, and impairment shall be implemented in accordance with procedures meeting those established in this document and in accordance with the manufacturer’s instructions.</a:t>
            </a:r>
          </a:p>
          <a:p>
            <a:r>
              <a:rPr lang="en-US" dirty="0"/>
              <a:t>As stated in Chapter 1, the requirements found in NFPA 25 are clearly minimum requirements. As such, any program meeting or exceeding these requirements is generally considered to be in compliance with this standard.</a:t>
            </a:r>
          </a:p>
          <a:p>
            <a:endParaRPr lang="en-US" b="1" dirty="0"/>
          </a:p>
          <a:p>
            <a:r>
              <a:rPr lang="en-US" b="1" dirty="0"/>
              <a:t>A.4.1.1.1 </a:t>
            </a:r>
            <a:r>
              <a:rPr lang="en-US" dirty="0"/>
              <a:t>In order to ensure compliance, the owner should verify that windows, skylights, doors, ventilators, other openings and closures, concealed spaces, unused attics, stair towers, roof houses, and low spaces under buildings do not expose water-filled piping to freezing. This should occur prior to the onset of cold weather and periodically thereafter.   </a:t>
            </a:r>
            <a:r>
              <a:rPr lang="en-US" b="1" dirty="0"/>
              <a:t>REMOVED in 2020 edition</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48</a:t>
            </a:fld>
            <a:endParaRPr lang="en-US" dirty="0"/>
          </a:p>
        </p:txBody>
      </p:sp>
    </p:spTree>
    <p:extLst>
      <p:ext uri="{BB962C8B-B14F-4D97-AF65-F5344CB8AC3E}">
        <p14:creationId xmlns:p14="http://schemas.microsoft.com/office/powerpoint/2010/main" val="1364512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t>4.1.3* Accessibility. </a:t>
            </a:r>
            <a:r>
              <a:rPr lang="en-US" dirty="0"/>
              <a:t>The property owner or designated representative shall provide ready accessibility to components of water-based fire protection systems that require inspection, testing, and maintenance.</a:t>
            </a:r>
          </a:p>
          <a:p>
            <a:r>
              <a:rPr lang="en-US" dirty="0"/>
              <a:t>Check A.4.1.3 for guidance on what is considered accessible. The requirement in 4.1.3 for accessibility is intended to prevent the all-too-common practice of placing objects such as file cabinets or stock in front of sprinkler risers and other control equipment. This requirement is not limited to the interior of the building. Exterior components of the system must be kept accessible as well. Exhibit 4.1 shows a fire department connection that has been obstructed by shrubbery. Exterior components such as post indicator valves and fire department connections can also be blocked by dumpsters, outdoor storage, and even snow piles as a result of plowing. The property owner or the designated representative must maintain access to equipment for inspection, testing, and maintenance purposes. The standard refers to the </a:t>
            </a:r>
            <a:r>
              <a:rPr lang="en-US" i="1" dirty="0"/>
              <a:t>property owner or designated representative throughout the standard to distinguish </a:t>
            </a:r>
            <a:r>
              <a:rPr lang="en-US" dirty="0"/>
              <a:t>between the property owner and the owner of the contracting firm.</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49</a:t>
            </a:fld>
            <a:endParaRPr lang="en-US" dirty="0"/>
          </a:p>
        </p:txBody>
      </p:sp>
    </p:spTree>
    <p:extLst>
      <p:ext uri="{BB962C8B-B14F-4D97-AF65-F5344CB8AC3E}">
        <p14:creationId xmlns:p14="http://schemas.microsoft.com/office/powerpoint/2010/main" val="2644030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t>4.1.4 Notification of System Shutdown. </a:t>
            </a:r>
            <a:r>
              <a:rPr lang="en-US" dirty="0"/>
              <a:t>The property owner or designated representative shall notify the authority having jurisdiction, the fire department, if required, and the alarm-receiving facility before testing or shutting down a system or its supply.</a:t>
            </a:r>
          </a:p>
          <a:p>
            <a:r>
              <a:rPr lang="en-US" dirty="0"/>
              <a:t>Paragraph 4.1.4 establishes the requirement for notification when systems are removed from service. Testing a system without proper notification might — and often does — result in a false alarm. False alarms must be avoided, since they remove emergency services personnel from service at a time when their services may be needed for an actual emergency. In many jurisdictions, repeated false alarms can result in a fine or other penalty for property owners.</a:t>
            </a:r>
          </a:p>
          <a:p>
            <a:r>
              <a:rPr lang="en-US" b="1" dirty="0"/>
              <a:t>4.1.4.1 </a:t>
            </a:r>
            <a:r>
              <a:rPr lang="en-US" dirty="0"/>
              <a:t>The notification of system shutdown or test shall include the purpose for the shutdown or test, the system or component involved, and the estimated time of shutdown or test.</a:t>
            </a:r>
          </a:p>
          <a:p>
            <a:r>
              <a:rPr lang="en-US" b="1" dirty="0"/>
              <a:t>4.1.4.2</a:t>
            </a:r>
            <a:r>
              <a:rPr lang="en-US" dirty="0"/>
              <a:t> The authority having jurisdiction, the fire department, and the alarm-receiving facility shall be notified when the system, supply, or component is returned to service.</a:t>
            </a:r>
          </a:p>
          <a:p>
            <a:r>
              <a:rPr lang="en-US" dirty="0"/>
              <a:t>The requirement in 4.1.4.2 assists the AHJ or alarm company in establishing a follow-up program to ensure that systems are properly returned to service.</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50</a:t>
            </a:fld>
            <a:endParaRPr lang="en-US" dirty="0"/>
          </a:p>
        </p:txBody>
      </p:sp>
    </p:spTree>
    <p:extLst>
      <p:ext uri="{BB962C8B-B14F-4D97-AF65-F5344CB8AC3E}">
        <p14:creationId xmlns:p14="http://schemas.microsoft.com/office/powerpoint/2010/main" val="263752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16DB31-AA48-4020-AD0E-BD6BA66349A3}" type="slidenum">
              <a:rPr lang="en-US" smtClean="0"/>
              <a:pPr/>
              <a:t>5</a:t>
            </a:fld>
            <a:endParaRPr lang="en-US"/>
          </a:p>
        </p:txBody>
      </p:sp>
    </p:spTree>
    <p:extLst>
      <p:ext uri="{BB962C8B-B14F-4D97-AF65-F5344CB8AC3E}">
        <p14:creationId xmlns:p14="http://schemas.microsoft.com/office/powerpoint/2010/main" val="1763036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fontScale="92500"/>
          </a:bodyPr>
          <a:lstStyle/>
          <a:p>
            <a:r>
              <a:rPr lang="en-US" b="1" dirty="0"/>
              <a:t>4.1.5.1 </a:t>
            </a:r>
            <a:r>
              <a:rPr lang="en-US" dirty="0"/>
              <a:t>The property owner or designated representative shall correct or repair deficiencies or impairments.</a:t>
            </a:r>
          </a:p>
          <a:p>
            <a:r>
              <a:rPr lang="en-US" dirty="0"/>
              <a:t>While NFPA 25 focuses on the specific requirements for inspection, testing, and maintenance of water-based fire protection systems, the ultimate goal of such a program is to maintain the operational status of a system. Paragraph 4.1.5.1 provides the enforcement tool to initiate corrective action to ensure that systems are functioning at all times. The standard does not provide specific guidance on how quickly corrections or repairs must be completed.</a:t>
            </a:r>
          </a:p>
          <a:p>
            <a:pPr algn="l"/>
            <a:r>
              <a:rPr lang="en-US" sz="1800" b="1" i="0" u="none" strike="noStrike" baseline="0" dirty="0">
                <a:latin typeface="NewBaskervilleStd-Bold"/>
              </a:rPr>
              <a:t>N 4.1.5.1.1* </a:t>
            </a:r>
            <a:r>
              <a:rPr lang="en-US" sz="1800" b="0" i="0" u="none" strike="noStrike" baseline="0" dirty="0">
                <a:latin typeface="NewBaskervilleStd-Roman"/>
              </a:rPr>
              <a:t>Upon discovery of any component and equipment under recall or replacement programs by the owner’s maintenance personnel, designated representative, or contractor, the owner shall be notified in writing.</a:t>
            </a:r>
          </a:p>
          <a:p>
            <a:pPr algn="l"/>
            <a:r>
              <a:rPr lang="en-US" sz="1800" b="1" i="1" u="none" strike="noStrike" baseline="0" dirty="0">
                <a:latin typeface="NewBaskervilleStd-BoldIt"/>
              </a:rPr>
              <a:t>N </a:t>
            </a:r>
            <a:r>
              <a:rPr lang="en-US" sz="1800" b="1" i="0" u="none" strike="noStrike" baseline="0" dirty="0">
                <a:latin typeface="NewBaskervilleStd-Bold"/>
              </a:rPr>
              <a:t>4.1.5.1.2* </a:t>
            </a:r>
            <a:r>
              <a:rPr lang="en-US" sz="1800" b="0" i="0" u="none" strike="noStrike" baseline="0" dirty="0">
                <a:latin typeface="NewBaskervilleStd-Roman"/>
              </a:rPr>
              <a:t>The property owner or designated representative shall correct, remedy, repair, or replace components and equipment under recall or replacement program.</a:t>
            </a:r>
            <a:endParaRPr lang="en-US" b="1" dirty="0"/>
          </a:p>
          <a:p>
            <a:endParaRPr lang="en-US" b="1" dirty="0"/>
          </a:p>
          <a:p>
            <a:endParaRPr lang="en-US" b="1" dirty="0"/>
          </a:p>
          <a:p>
            <a:r>
              <a:rPr lang="en-US" b="1" dirty="0"/>
              <a:t>4.1.5.2* </a:t>
            </a:r>
            <a:r>
              <a:rPr lang="en-US" dirty="0"/>
              <a:t>Corrections and repairs shall be performed by qualified maintenance personnel or a </a:t>
            </a:r>
            <a:r>
              <a:rPr lang="en-US" b="1" u="sng" dirty="0"/>
              <a:t>qualified contractor.</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51</a:t>
            </a:fld>
            <a:endParaRPr lang="en-US" dirty="0"/>
          </a:p>
        </p:txBody>
      </p:sp>
    </p:spTree>
    <p:extLst>
      <p:ext uri="{BB962C8B-B14F-4D97-AF65-F5344CB8AC3E}">
        <p14:creationId xmlns:p14="http://schemas.microsoft.com/office/powerpoint/2010/main" val="823355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lnSpcReduction="10000"/>
          </a:bodyPr>
          <a:lstStyle/>
          <a:p>
            <a:r>
              <a:rPr lang="en-US" b="1" dirty="0"/>
              <a:t>4.1.6* Changes in Occupancy, Use, Process, or Materials. </a:t>
            </a:r>
            <a:r>
              <a:rPr lang="en-US" dirty="0"/>
              <a:t>The property owner or designated representative shall not make changes in the occupancy, the use or process, or the materials used or stored in the building without evaluation of the fire protection systems for their capability to protect the new occupancy, use, or materials.</a:t>
            </a:r>
          </a:p>
          <a:p>
            <a:r>
              <a:rPr lang="en-US" b="1" dirty="0"/>
              <a:t>A.4.1.6 </a:t>
            </a:r>
            <a:r>
              <a:rPr lang="en-US" dirty="0"/>
              <a:t>The inspections and tests specified in this standard do not address the adequacy of design criteria or the capability of the fire protection system to protect the building or its contents. It is assumed that the original system design and installation were appropriate for the occupancy and use of the building and were approved by all applicable authorities having jurisdiction. If no changes to the water supply or to the building or its use have transpired since it was originally occupied, no evaluation is required. If changes are contemplated, it is the owner’s responsibility to arrange for the evaluation of the fire protection system(s). Where the inspections and tests specified in the standard have been contracted to a qualified inspection provider or contractor, it is not the role of the inspector or contractor to determine if any changes have been made or the subsequent evaluation of the fire protection system. The evaluation of any building changes should be conducted before any proposed change is</a:t>
            </a:r>
          </a:p>
          <a:p>
            <a:r>
              <a:rPr lang="en-US" dirty="0"/>
              <a:t>incorporated and should utilize the appropriate installation standard and input from applicable authorities having jurisdiction.</a:t>
            </a:r>
          </a:p>
          <a:p>
            <a:r>
              <a:rPr lang="en-US" dirty="0"/>
              <a:t>Fire protection systems should not be removed from service when the building is not in use; however, where a system that has been out of service for a prolonged period (such as in the case of idle or vacant properties) is returned to service, it is recommended that a responsible and experienced contractor be retained to perform all inspections and tests.</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52</a:t>
            </a:fld>
            <a:endParaRPr lang="en-US" dirty="0"/>
          </a:p>
        </p:txBody>
      </p:sp>
    </p:spTree>
    <p:extLst>
      <p:ext uri="{BB962C8B-B14F-4D97-AF65-F5344CB8AC3E}">
        <p14:creationId xmlns:p14="http://schemas.microsoft.com/office/powerpoint/2010/main" val="2326529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Change in Occupancy</a:t>
            </a:r>
          </a:p>
        </p:txBody>
      </p:sp>
      <p:sp>
        <p:nvSpPr>
          <p:cNvPr id="4" name="Slide Number Placeholder 3"/>
          <p:cNvSpPr>
            <a:spLocks noGrp="1"/>
          </p:cNvSpPr>
          <p:nvPr>
            <p:ph type="sldNum" sz="quarter" idx="10"/>
          </p:nvPr>
        </p:nvSpPr>
        <p:spPr/>
        <p:txBody>
          <a:bodyPr/>
          <a:lstStyle/>
          <a:p>
            <a:fld id="{2C16DB31-AA48-4020-AD0E-BD6BA66349A3}" type="slidenum">
              <a:rPr lang="en-US" smtClean="0"/>
              <a:pPr/>
              <a:t>53</a:t>
            </a:fld>
            <a:endParaRPr lang="en-US" dirty="0"/>
          </a:p>
        </p:txBody>
      </p:sp>
    </p:spTree>
    <p:extLst>
      <p:ext uri="{BB962C8B-B14F-4D97-AF65-F5344CB8AC3E}">
        <p14:creationId xmlns:p14="http://schemas.microsoft.com/office/powerpoint/2010/main" val="764570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in Process</a:t>
            </a:r>
          </a:p>
          <a:p>
            <a:r>
              <a:rPr lang="en-US" dirty="0"/>
              <a:t>Baggage</a:t>
            </a:r>
            <a:r>
              <a:rPr lang="en-US" baseline="0" dirty="0"/>
              <a:t> Handling system at LAX with protection underneath…</a:t>
            </a:r>
          </a:p>
          <a:p>
            <a:r>
              <a:rPr lang="en-US" baseline="0" dirty="0"/>
              <a:t>New Paint Spray Booth…Protected????</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55</a:t>
            </a:fld>
            <a:endParaRPr lang="en-US" dirty="0"/>
          </a:p>
        </p:txBody>
      </p:sp>
    </p:spTree>
    <p:extLst>
      <p:ext uri="{BB962C8B-B14F-4D97-AF65-F5344CB8AC3E}">
        <p14:creationId xmlns:p14="http://schemas.microsoft.com/office/powerpoint/2010/main" val="1229647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in Storage configuration from piles to rack storage</a:t>
            </a:r>
          </a:p>
        </p:txBody>
      </p:sp>
      <p:sp>
        <p:nvSpPr>
          <p:cNvPr id="4" name="Slide Number Placeholder 3"/>
          <p:cNvSpPr>
            <a:spLocks noGrp="1"/>
          </p:cNvSpPr>
          <p:nvPr>
            <p:ph type="sldNum" sz="quarter" idx="10"/>
          </p:nvPr>
        </p:nvSpPr>
        <p:spPr/>
        <p:txBody>
          <a:bodyPr/>
          <a:lstStyle/>
          <a:p>
            <a:fld id="{2C16DB31-AA48-4020-AD0E-BD6BA66349A3}" type="slidenum">
              <a:rPr lang="en-US" smtClean="0"/>
              <a:pPr/>
              <a:t>56</a:t>
            </a:fld>
            <a:endParaRPr lang="en-US" dirty="0"/>
          </a:p>
        </p:txBody>
      </p:sp>
    </p:spTree>
    <p:extLst>
      <p:ext uri="{BB962C8B-B14F-4D97-AF65-F5344CB8AC3E}">
        <p14:creationId xmlns:p14="http://schemas.microsoft.com/office/powerpoint/2010/main" val="836421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Various examples that would come under</a:t>
            </a:r>
            <a:r>
              <a:rPr lang="en-US" baseline="0" dirty="0"/>
              <a:t> Section 4.1, particularly 4.1.6-4.1.7.</a:t>
            </a:r>
            <a:endParaRPr lang="en-US" dirty="0"/>
          </a:p>
          <a:p>
            <a:r>
              <a:rPr lang="en-US" dirty="0"/>
              <a:t>This is a photo of a cross corridor wall that was installed after</a:t>
            </a:r>
            <a:r>
              <a:rPr lang="en-US" baseline="0" dirty="0"/>
              <a:t> the building was complete. This wall has created a problem for sprinkler spacing away from a wall. The next sprinkler is actually just on the other side of the doorway.  Count the tiles and this sprinklers is approximately 11 feet from the wall.  This needs to be evaluated.</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60</a:t>
            </a:fld>
            <a:endParaRPr lang="en-US" dirty="0"/>
          </a:p>
        </p:txBody>
      </p:sp>
    </p:spTree>
    <p:extLst>
      <p:ext uri="{BB962C8B-B14F-4D97-AF65-F5344CB8AC3E}">
        <p14:creationId xmlns:p14="http://schemas.microsoft.com/office/powerpoint/2010/main" val="38433754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4428">
              <a:defRPr/>
            </a:pPr>
            <a:r>
              <a:rPr lang="en-US" sz="1300" dirty="0"/>
              <a:t>Section 5.2.1.2 deals with the minimum clearance required from sprinklers. However, as clarified specifically in section A.5.2.1.2, this clearance only applies to the 18” or 36” below the deflector. It does not apply to the beam rule, soffit rule or three times rule. These are design issues and are not expected to be enforced during a routine inspection. While it is information we would report to the owner and recommend someone make an engineering judgment, it is outside the scope of NFPA 25. </a:t>
            </a:r>
          </a:p>
          <a:p>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61</a:t>
            </a:fld>
            <a:endParaRPr lang="en-US" dirty="0"/>
          </a:p>
        </p:txBody>
      </p:sp>
    </p:spTree>
    <p:extLst>
      <p:ext uri="{BB962C8B-B14F-4D97-AF65-F5344CB8AC3E}">
        <p14:creationId xmlns:p14="http://schemas.microsoft.com/office/powerpoint/2010/main" val="8281936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Various examples that would come under</a:t>
            </a:r>
            <a:r>
              <a:rPr lang="en-US" baseline="0" dirty="0"/>
              <a:t> Section 4.1, particularly 4.1.6-4.1.7. </a:t>
            </a:r>
            <a:r>
              <a:rPr lang="en-US" dirty="0"/>
              <a:t>Retrofit of a door has produced a spacing problem</a:t>
            </a:r>
            <a:r>
              <a:rPr lang="en-US" baseline="0" dirty="0"/>
              <a:t> and a potential damage hazard for the sprinkler.</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62</a:t>
            </a:fld>
            <a:endParaRPr lang="en-US" dirty="0"/>
          </a:p>
        </p:txBody>
      </p:sp>
    </p:spTree>
    <p:extLst>
      <p:ext uri="{BB962C8B-B14F-4D97-AF65-F5344CB8AC3E}">
        <p14:creationId xmlns:p14="http://schemas.microsoft.com/office/powerpoint/2010/main" val="1654416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Various examples that would come under</a:t>
            </a:r>
            <a:r>
              <a:rPr lang="en-US" baseline="0" dirty="0"/>
              <a:t> Section 4.1, particularly 4.1.6-4.1.7. This is actually a violation of 5.2.1.2 and could be cited by a contractor.</a:t>
            </a:r>
            <a:endParaRPr lang="en-US" dirty="0"/>
          </a:p>
          <a:p>
            <a:r>
              <a:rPr lang="en-US" dirty="0"/>
              <a:t>New storage added to existing piles of storage</a:t>
            </a:r>
          </a:p>
        </p:txBody>
      </p:sp>
      <p:sp>
        <p:nvSpPr>
          <p:cNvPr id="4" name="Slide Number Placeholder 3"/>
          <p:cNvSpPr>
            <a:spLocks noGrp="1"/>
          </p:cNvSpPr>
          <p:nvPr>
            <p:ph type="sldNum" sz="quarter" idx="10"/>
          </p:nvPr>
        </p:nvSpPr>
        <p:spPr/>
        <p:txBody>
          <a:bodyPr/>
          <a:lstStyle/>
          <a:p>
            <a:fld id="{2C16DB31-AA48-4020-AD0E-BD6BA66349A3}" type="slidenum">
              <a:rPr lang="en-US" smtClean="0"/>
              <a:pPr/>
              <a:t>63</a:t>
            </a:fld>
            <a:endParaRPr lang="en-US" dirty="0"/>
          </a:p>
        </p:txBody>
      </p:sp>
    </p:spTree>
    <p:extLst>
      <p:ext uri="{BB962C8B-B14F-4D97-AF65-F5344CB8AC3E}">
        <p14:creationId xmlns:p14="http://schemas.microsoft.com/office/powerpoint/2010/main" val="2453241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t>Annex E This was put into the standard to afford the owners a guide to evaluating a system when there has been a change in related to 4.1.7</a:t>
            </a:r>
          </a:p>
          <a:p>
            <a:r>
              <a:rPr lang="en-US" b="1" dirty="0"/>
              <a:t>4.1.7* Addressing Changes in Hazard.</a:t>
            </a:r>
          </a:p>
          <a:p>
            <a:r>
              <a:rPr lang="en-US" b="1" dirty="0"/>
              <a:t>A.4.1.7 See Annex E </a:t>
            </a:r>
            <a:r>
              <a:rPr lang="en-US" dirty="0"/>
              <a:t>for an example of a hazard evaluation form. A hazard evaluation is not part of a system inspection.</a:t>
            </a:r>
          </a:p>
          <a:p>
            <a:r>
              <a:rPr lang="en-US" b="1" dirty="0"/>
              <a:t>4.1.7.1 </a:t>
            </a:r>
            <a:r>
              <a:rPr lang="en-US" dirty="0"/>
              <a:t>Where changes in the occupancy, hazard, water supply, storage commodity, storage arrangement, building modification, or other condition that affects the installation criteria of the system are identified, the property owner or designated representative shall</a:t>
            </a:r>
            <a:r>
              <a:rPr lang="en-US" baseline="0" dirty="0"/>
              <a:t> </a:t>
            </a:r>
            <a:r>
              <a:rPr lang="en-US" dirty="0"/>
              <a:t> </a:t>
            </a:r>
            <a:r>
              <a:rPr lang="en-US" baseline="0" dirty="0"/>
              <a:t>promptly take steps to evaluate the adequacy of the installed system in order to protect the </a:t>
            </a:r>
            <a:r>
              <a:rPr lang="en-US" dirty="0"/>
              <a:t> </a:t>
            </a:r>
            <a:r>
              <a:rPr lang="en-US" baseline="0" dirty="0"/>
              <a:t>building or hazard in question.</a:t>
            </a:r>
          </a:p>
          <a:p>
            <a:r>
              <a:rPr lang="en-US" b="1" kern="1200" baseline="0" dirty="0">
                <a:solidFill>
                  <a:schemeClr val="tx1"/>
                </a:solidFill>
                <a:latin typeface="Times New Roman" pitchFamily="18" charset="0"/>
                <a:ea typeface="+mn-ea"/>
                <a:cs typeface="Times New Roman" pitchFamily="18" charset="0"/>
              </a:rPr>
              <a:t>4.1.7.2 </a:t>
            </a:r>
            <a:r>
              <a:rPr lang="en-US" b="0" kern="1200" baseline="0" dirty="0">
                <a:solidFill>
                  <a:schemeClr val="tx1"/>
                </a:solidFill>
                <a:latin typeface="Times New Roman" pitchFamily="18" charset="0"/>
                <a:ea typeface="+mn-ea"/>
                <a:cs typeface="Times New Roman" pitchFamily="18" charset="0"/>
              </a:rPr>
              <a:t>Where the evaluation reveals that the installed system is inadequate to protect the building or hazard in question, the property owner or designated representative shall make the</a:t>
            </a:r>
            <a:r>
              <a:rPr lang="en-US" b="0" kern="1200" dirty="0">
                <a:solidFill>
                  <a:schemeClr val="tx1"/>
                </a:solidFill>
                <a:latin typeface="Times New Roman" pitchFamily="18" charset="0"/>
                <a:ea typeface="+mn-ea"/>
                <a:cs typeface="Times New Roman" pitchFamily="18" charset="0"/>
              </a:rPr>
              <a:t> </a:t>
            </a:r>
            <a:r>
              <a:rPr lang="en-US" kern="1200" baseline="0" dirty="0">
                <a:solidFill>
                  <a:schemeClr val="tx1"/>
                </a:solidFill>
                <a:latin typeface="Times New Roman" pitchFamily="18" charset="0"/>
                <a:ea typeface="+mn-ea"/>
                <a:cs typeface="Times New Roman" pitchFamily="18" charset="0"/>
              </a:rPr>
              <a:t>required corrections.</a:t>
            </a:r>
          </a:p>
          <a:p>
            <a:r>
              <a:rPr lang="en-US" b="1" kern="1200" baseline="0" dirty="0">
                <a:solidFill>
                  <a:schemeClr val="tx1"/>
                </a:solidFill>
                <a:latin typeface="Times New Roman" pitchFamily="18" charset="0"/>
                <a:ea typeface="+mn-ea"/>
                <a:cs typeface="Times New Roman" pitchFamily="18" charset="0"/>
              </a:rPr>
              <a:t>4.1.7.3 </a:t>
            </a:r>
            <a:r>
              <a:rPr lang="en-US" b="0" kern="1200" baseline="0" dirty="0">
                <a:solidFill>
                  <a:schemeClr val="tx1"/>
                </a:solidFill>
                <a:latin typeface="Times New Roman" pitchFamily="18" charset="0"/>
                <a:ea typeface="+mn-ea"/>
                <a:cs typeface="Times New Roman" pitchFamily="18" charset="0"/>
              </a:rPr>
              <a:t>Corrections shall be approved.</a:t>
            </a:r>
          </a:p>
          <a:p>
            <a:r>
              <a:rPr lang="en-US" kern="1200" baseline="0" dirty="0">
                <a:solidFill>
                  <a:schemeClr val="tx1"/>
                </a:solidFill>
                <a:latin typeface="Times New Roman" pitchFamily="18" charset="0"/>
                <a:ea typeface="+mn-ea"/>
                <a:cs typeface="Times New Roman" pitchFamily="18" charset="0"/>
              </a:rPr>
              <a:t>The material in this section has been revised to clarify for the parties involved in the evaluation</a:t>
            </a:r>
            <a:r>
              <a:rPr lang="en-US" kern="1200" dirty="0">
                <a:solidFill>
                  <a:schemeClr val="tx1"/>
                </a:solidFill>
                <a:latin typeface="Times New Roman" pitchFamily="18" charset="0"/>
                <a:ea typeface="+mn-ea"/>
                <a:cs typeface="Times New Roman" pitchFamily="18" charset="0"/>
              </a:rPr>
              <a:t> </a:t>
            </a:r>
            <a:r>
              <a:rPr lang="en-US" kern="1200" baseline="0" dirty="0">
                <a:solidFill>
                  <a:schemeClr val="tx1"/>
                </a:solidFill>
                <a:latin typeface="Times New Roman" pitchFamily="18" charset="0"/>
                <a:ea typeface="+mn-ea"/>
                <a:cs typeface="Times New Roman" pitchFamily="18" charset="0"/>
              </a:rPr>
              <a:t>of the adequacy of the system(s) when changes in the hazard are identified. The owner is</a:t>
            </a:r>
            <a:r>
              <a:rPr lang="en-US" kern="1200" dirty="0">
                <a:solidFill>
                  <a:schemeClr val="tx1"/>
                </a:solidFill>
                <a:latin typeface="Times New Roman" pitchFamily="18" charset="0"/>
                <a:ea typeface="+mn-ea"/>
                <a:cs typeface="Times New Roman" pitchFamily="18" charset="0"/>
              </a:rPr>
              <a:t> </a:t>
            </a:r>
            <a:r>
              <a:rPr lang="en-US" kern="1200" baseline="0" dirty="0">
                <a:solidFill>
                  <a:schemeClr val="tx1"/>
                </a:solidFill>
                <a:latin typeface="Times New Roman" pitchFamily="18" charset="0"/>
                <a:ea typeface="+mn-ea"/>
                <a:cs typeface="Times New Roman" pitchFamily="18" charset="0"/>
              </a:rPr>
              <a:t>not required to have the AHJ as part of the evaluation, but where a system is determined to be</a:t>
            </a:r>
            <a:r>
              <a:rPr lang="en-US" kern="1200" dirty="0">
                <a:solidFill>
                  <a:schemeClr val="tx1"/>
                </a:solidFill>
                <a:latin typeface="Times New Roman" pitchFamily="18" charset="0"/>
                <a:ea typeface="+mn-ea"/>
                <a:cs typeface="Times New Roman" pitchFamily="18" charset="0"/>
              </a:rPr>
              <a:t> </a:t>
            </a:r>
            <a:r>
              <a:rPr lang="en-US" kern="1200" baseline="0" dirty="0">
                <a:solidFill>
                  <a:schemeClr val="tx1"/>
                </a:solidFill>
                <a:latin typeface="Times New Roman" pitchFamily="18" charset="0"/>
                <a:ea typeface="+mn-ea"/>
                <a:cs typeface="Times New Roman" pitchFamily="18" charset="0"/>
              </a:rPr>
              <a:t>inadequate, the corrections must be acceptable to the AHJ. Annex F includes a sample evaluation</a:t>
            </a:r>
            <a:r>
              <a:rPr lang="en-US" kern="1200" dirty="0">
                <a:solidFill>
                  <a:schemeClr val="tx1"/>
                </a:solidFill>
                <a:latin typeface="Times New Roman" pitchFamily="18" charset="0"/>
                <a:ea typeface="+mn-ea"/>
                <a:cs typeface="Times New Roman" pitchFamily="18" charset="0"/>
              </a:rPr>
              <a:t> </a:t>
            </a:r>
            <a:r>
              <a:rPr lang="en-US" kern="1200" baseline="0" dirty="0">
                <a:solidFill>
                  <a:schemeClr val="tx1"/>
                </a:solidFill>
                <a:latin typeface="Times New Roman" pitchFamily="18" charset="0"/>
                <a:ea typeface="+mn-ea"/>
                <a:cs typeface="Times New Roman" pitchFamily="18" charset="0"/>
              </a:rPr>
              <a:t>form. It is critical that whoever conducts the evaluation is qualified to do so.</a:t>
            </a:r>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64</a:t>
            </a:fld>
            <a:endParaRPr lang="en-US" dirty="0"/>
          </a:p>
        </p:txBody>
      </p:sp>
    </p:spTree>
    <p:extLst>
      <p:ext uri="{BB962C8B-B14F-4D97-AF65-F5344CB8AC3E}">
        <p14:creationId xmlns:p14="http://schemas.microsoft.com/office/powerpoint/2010/main" val="239990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This is the outline</a:t>
            </a:r>
            <a:r>
              <a:rPr lang="en-US" baseline="0" dirty="0"/>
              <a:t> for the seminar. It is important to note that, rather than simply parrot the rules of NFPA 25, this seminar focuses on how to properly use the document. It will lead the participants through the key parts of the document, how to properly use the various Tables, and explain how the rules are written.</a:t>
            </a:r>
          </a:p>
          <a:p>
            <a:r>
              <a:rPr lang="en-US" baseline="0" dirty="0"/>
              <a:t>It will also demonstrate how to determine if something is or is not within the scope of NFPA 25, and how to deal with it.</a:t>
            </a:r>
          </a:p>
          <a:p>
            <a:r>
              <a:rPr lang="en-US" baseline="0" dirty="0"/>
              <a:t>We will discuss how rules vary depending upon circumstances and what preventive measures we have built in to the system when it was installed. (for example, alarmed/locked valves only have to be inspected monthly, but plastic sealed valves must be inspected weekly)</a:t>
            </a:r>
          </a:p>
          <a:p>
            <a:r>
              <a:rPr lang="en-US" baseline="0" dirty="0"/>
              <a:t>We will also discuss the procedures required when a system is impaired, and how to use the component replacement tables for restoring a system to service.</a:t>
            </a:r>
          </a:p>
          <a:p>
            <a:r>
              <a:rPr lang="en-US" baseline="0" dirty="0"/>
              <a:t>There are enough exercises to make the seminar longer or shorter and can be used to adjust to the time allotted. If it is a very knowledgeable group that gets through the normal material, you can use more exercises. If the group needs more explanation earlier in the day, the exercises can be reduced.</a:t>
            </a:r>
          </a:p>
        </p:txBody>
      </p:sp>
      <p:sp>
        <p:nvSpPr>
          <p:cNvPr id="4" name="Slide Number Placeholder 3"/>
          <p:cNvSpPr>
            <a:spLocks noGrp="1"/>
          </p:cNvSpPr>
          <p:nvPr>
            <p:ph type="sldNum" sz="quarter" idx="10"/>
          </p:nvPr>
        </p:nvSpPr>
        <p:spPr/>
        <p:txBody>
          <a:bodyPr/>
          <a:lstStyle/>
          <a:p>
            <a:fld id="{2C16DB31-AA48-4020-AD0E-BD6BA66349A3}" type="slidenum">
              <a:rPr lang="en-US" smtClean="0"/>
              <a:pPr/>
              <a:t>6</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705743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4.1.8</a:t>
            </a:r>
          </a:p>
        </p:txBody>
      </p:sp>
      <p:sp>
        <p:nvSpPr>
          <p:cNvPr id="4" name="Slide Number Placeholder 3"/>
          <p:cNvSpPr>
            <a:spLocks noGrp="1"/>
          </p:cNvSpPr>
          <p:nvPr>
            <p:ph type="sldNum" sz="quarter" idx="10"/>
          </p:nvPr>
        </p:nvSpPr>
        <p:spPr/>
        <p:txBody>
          <a:bodyPr/>
          <a:lstStyle/>
          <a:p>
            <a:fld id="{2C16DB31-AA48-4020-AD0E-BD6BA66349A3}" type="slidenum">
              <a:rPr lang="en-US" smtClean="0"/>
              <a:pPr/>
              <a:t>65</a:t>
            </a:fld>
            <a:endParaRPr lang="en-US" dirty="0"/>
          </a:p>
        </p:txBody>
      </p:sp>
    </p:spTree>
    <p:extLst>
      <p:ext uri="{BB962C8B-B14F-4D97-AF65-F5344CB8AC3E}">
        <p14:creationId xmlns:p14="http://schemas.microsoft.com/office/powerpoint/2010/main" val="1829109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4.1.9</a:t>
            </a:r>
          </a:p>
        </p:txBody>
      </p:sp>
      <p:sp>
        <p:nvSpPr>
          <p:cNvPr id="4" name="Slide Number Placeholder 3"/>
          <p:cNvSpPr>
            <a:spLocks noGrp="1"/>
          </p:cNvSpPr>
          <p:nvPr>
            <p:ph type="sldNum" sz="quarter" idx="10"/>
          </p:nvPr>
        </p:nvSpPr>
        <p:spPr/>
        <p:txBody>
          <a:bodyPr/>
          <a:lstStyle/>
          <a:p>
            <a:fld id="{2C16DB31-AA48-4020-AD0E-BD6BA66349A3}" type="slidenum">
              <a:rPr lang="en-US" smtClean="0"/>
              <a:pPr/>
              <a:t>66</a:t>
            </a:fld>
            <a:endParaRPr lang="en-US" dirty="0"/>
          </a:p>
        </p:txBody>
      </p:sp>
    </p:spTree>
    <p:extLst>
      <p:ext uri="{BB962C8B-B14F-4D97-AF65-F5344CB8AC3E}">
        <p14:creationId xmlns:p14="http://schemas.microsoft.com/office/powerpoint/2010/main" val="1812800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a:t>
            </a:r>
            <a:r>
              <a:rPr lang="en-US" baseline="0" dirty="0"/>
              <a:t> of the few “new” requirements. Section 4.1.10 (in the owners requirements) now requires a sign to be at the main control valve for the antifreeze system listing details about the system.</a:t>
            </a:r>
            <a:endParaRPr lang="en-US" dirty="0"/>
          </a:p>
        </p:txBody>
      </p:sp>
      <p:sp>
        <p:nvSpPr>
          <p:cNvPr id="4" name="Slide Number Placeholder 3"/>
          <p:cNvSpPr>
            <a:spLocks noGrp="1"/>
          </p:cNvSpPr>
          <p:nvPr>
            <p:ph type="sldNum" sz="quarter" idx="10"/>
          </p:nvPr>
        </p:nvSpPr>
        <p:spPr/>
        <p:txBody>
          <a:bodyPr/>
          <a:lstStyle/>
          <a:p>
            <a:pPr>
              <a:defRPr/>
            </a:pPr>
            <a:fld id="{0E768F58-3339-419D-8AE5-925BC86AB3E8}" type="slidenum">
              <a:rPr lang="en-US" smtClean="0"/>
              <a:pPr>
                <a:defRPr/>
              </a:pPr>
              <a:t>67</a:t>
            </a:fld>
            <a:endParaRPr lang="en-US" dirty="0"/>
          </a:p>
        </p:txBody>
      </p:sp>
    </p:spTree>
    <p:extLst>
      <p:ext uri="{BB962C8B-B14F-4D97-AF65-F5344CB8AC3E}">
        <p14:creationId xmlns:p14="http://schemas.microsoft.com/office/powerpoint/2010/main" val="923678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builds. It shows a 4” alarm valve, then the closer view shows it obstructed by a pipe elbow. Found during a 5 year internal assessment of an alarm check valve.</a:t>
            </a:r>
          </a:p>
          <a:p>
            <a:r>
              <a:rPr lang="en-US" dirty="0"/>
              <a:t>4.1.11 See 4.4 when a temporary shutdown does not necessarily have to be treated as an impairment</a:t>
            </a:r>
          </a:p>
        </p:txBody>
      </p:sp>
      <p:sp>
        <p:nvSpPr>
          <p:cNvPr id="4" name="Slide Number Placeholder 3"/>
          <p:cNvSpPr>
            <a:spLocks noGrp="1"/>
          </p:cNvSpPr>
          <p:nvPr>
            <p:ph type="sldNum" sz="quarter" idx="10"/>
          </p:nvPr>
        </p:nvSpPr>
        <p:spPr/>
        <p:txBody>
          <a:bodyPr/>
          <a:lstStyle/>
          <a:p>
            <a:fld id="{2C16DB31-AA48-4020-AD0E-BD6BA66349A3}" type="slidenum">
              <a:rPr lang="en-US" smtClean="0"/>
              <a:pPr/>
              <a:t>68</a:t>
            </a:fld>
            <a:endParaRPr lang="en-US" dirty="0"/>
          </a:p>
        </p:txBody>
      </p:sp>
    </p:spTree>
    <p:extLst>
      <p:ext uri="{BB962C8B-B14F-4D97-AF65-F5344CB8AC3E}">
        <p14:creationId xmlns:p14="http://schemas.microsoft.com/office/powerpoint/2010/main" val="34190027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4.2</a:t>
            </a:r>
          </a:p>
        </p:txBody>
      </p:sp>
      <p:sp>
        <p:nvSpPr>
          <p:cNvPr id="4" name="Slide Number Placeholder 3"/>
          <p:cNvSpPr>
            <a:spLocks noGrp="1"/>
          </p:cNvSpPr>
          <p:nvPr>
            <p:ph type="sldNum" sz="quarter" idx="10"/>
          </p:nvPr>
        </p:nvSpPr>
        <p:spPr/>
        <p:txBody>
          <a:bodyPr/>
          <a:lstStyle/>
          <a:p>
            <a:fld id="{2C16DB31-AA48-4020-AD0E-BD6BA66349A3}" type="slidenum">
              <a:rPr lang="en-US" smtClean="0"/>
              <a:pPr/>
              <a:t>69</a:t>
            </a:fld>
            <a:endParaRPr lang="en-US" dirty="0"/>
          </a:p>
        </p:txBody>
      </p:sp>
    </p:spTree>
    <p:extLst>
      <p:ext uri="{BB962C8B-B14F-4D97-AF65-F5344CB8AC3E}">
        <p14:creationId xmlns:p14="http://schemas.microsoft.com/office/powerpoint/2010/main" val="19121035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fontScale="70000" lnSpcReduction="20000"/>
          </a:bodyPr>
          <a:lstStyle/>
          <a:p>
            <a:r>
              <a:rPr lang="en-US" sz="1300" b="1" dirty="0"/>
              <a:t>4.3 Records</a:t>
            </a:r>
          </a:p>
          <a:p>
            <a:r>
              <a:rPr lang="en-US" sz="1300" b="1" dirty="0"/>
              <a:t>4.3.1* </a:t>
            </a:r>
            <a:r>
              <a:rPr lang="en-US" sz="1300" dirty="0"/>
              <a:t>Records shall be made for all inspections, tests, and maintenance of the system and its components and shall be made available to the authority having jurisdiction upon request.</a:t>
            </a:r>
          </a:p>
          <a:p>
            <a:endParaRPr lang="en-US" sz="1300" b="1" dirty="0"/>
          </a:p>
          <a:p>
            <a:r>
              <a:rPr lang="en-US" sz="1300" b="1" dirty="0"/>
              <a:t>A.4.3.1 </a:t>
            </a:r>
            <a:r>
              <a:rPr lang="en-US" sz="1300" dirty="0"/>
              <a:t>Inspection reports used for system inspections should contain an “Owner’s Section” as shown in Figure A.4.3.1 that the property owner or designated representative shall complete.</a:t>
            </a:r>
          </a:p>
          <a:p>
            <a:r>
              <a:rPr lang="en-US" sz="1300" dirty="0"/>
              <a:t>Typical records include, but are not limited to, valve inspections; flow, drain, and pump tests; and trip tests of dry pipe, deluge, and preaction valves.</a:t>
            </a:r>
          </a:p>
          <a:p>
            <a:endParaRPr lang="en-US" sz="1300" dirty="0"/>
          </a:p>
          <a:p>
            <a:r>
              <a:rPr lang="en-US" sz="1300" dirty="0"/>
              <a:t>Computer programs that file inspection and test results should provide a means of comparing current and past results and should indicate the need for corrective maintenance or further testing.</a:t>
            </a:r>
          </a:p>
          <a:p>
            <a:r>
              <a:rPr lang="en-US" sz="1300" dirty="0"/>
              <a:t>Acceptance test records should be retained for the life of the system or its special components. Subsequent test records should be retained for a period of 1 year after the next test. The comparison determines deterioration of system performance or condition and the need for further testing or maintenance.</a:t>
            </a:r>
            <a:endParaRPr lang="en-US" sz="1300" b="1" dirty="0"/>
          </a:p>
          <a:p>
            <a:r>
              <a:rPr lang="en-US" sz="1300" b="1" dirty="0"/>
              <a:t>4.3.2 </a:t>
            </a:r>
            <a:r>
              <a:rPr lang="en-US" sz="1300" dirty="0"/>
              <a:t>The list of what records shall</a:t>
            </a:r>
            <a:r>
              <a:rPr lang="en-US" sz="1300" baseline="0" dirty="0"/>
              <a:t> indicate.</a:t>
            </a:r>
            <a:endParaRPr lang="en-US" sz="1300" dirty="0"/>
          </a:p>
          <a:p>
            <a:endParaRPr lang="en-US" sz="1300" dirty="0"/>
          </a:p>
          <a:p>
            <a:r>
              <a:rPr lang="en-US" sz="1300" dirty="0"/>
              <a:t>Any form, whether produced commercially or developed independently, can be used to document inspection, testing, and maintenance activities, provided it details the activity sufficiently to verify compliance with NFPA 25.</a:t>
            </a:r>
          </a:p>
          <a:p>
            <a:endParaRPr lang="en-US" sz="1300" b="1" dirty="0"/>
          </a:p>
          <a:p>
            <a:r>
              <a:rPr lang="en-US" sz="1300" b="1" dirty="0"/>
              <a:t>4.3.3* </a:t>
            </a:r>
            <a:r>
              <a:rPr lang="en-US" sz="1300" dirty="0"/>
              <a:t>Records shall be maintained by the property owner.</a:t>
            </a:r>
          </a:p>
          <a:p>
            <a:endParaRPr lang="en-US" sz="1300" b="1" dirty="0"/>
          </a:p>
          <a:p>
            <a:r>
              <a:rPr lang="en-US" sz="1300" b="1" dirty="0"/>
              <a:t>4.3.4 </a:t>
            </a:r>
            <a:r>
              <a:rPr lang="en-US" sz="1300" dirty="0"/>
              <a:t>As-built system installation drawings, hydraulic calculations, original acceptance test records, and device manufacturer’s data sheets shall be retained for the life of the system.</a:t>
            </a:r>
          </a:p>
          <a:p>
            <a:endParaRPr lang="en-US" sz="1300" b="1" dirty="0"/>
          </a:p>
          <a:p>
            <a:r>
              <a:rPr lang="en-US" sz="1300" b="1" dirty="0"/>
              <a:t>4.3.5 </a:t>
            </a:r>
            <a:r>
              <a:rPr lang="en-US" sz="1300" dirty="0"/>
              <a:t>Subsequent records shall be retained for a period of 1 year after the next inspection,  test, or maintenance of that type required by the standard.</a:t>
            </a:r>
          </a:p>
          <a:p>
            <a:endParaRPr lang="en-US" sz="1300" dirty="0"/>
          </a:p>
          <a:p>
            <a:r>
              <a:rPr lang="en-US" sz="1300" dirty="0"/>
              <a:t>Compliance with 4.3.5 results in maintaining records for at least 1 year following each successive inspection, testing, or maintenance activity. This requirement for records retention is intended to provide evidence of trending. For example, a main drain test performed on an annual basis should result in a total of three test reports: the original test, results for the current year, and results from the prior year. The record for 2 years ago could be discarded at this time. With this information, fluctuations in the test results are shown and used for evaluating the operational condition of the system.</a:t>
            </a:r>
            <a:endParaRPr lang="en-US" dirty="0"/>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70</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3364529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4.3.2</a:t>
            </a:r>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71</a:t>
            </a:fld>
            <a:endParaRPr lang="en-US" dirty="0"/>
          </a:p>
        </p:txBody>
      </p:sp>
    </p:spTree>
    <p:extLst>
      <p:ext uri="{BB962C8B-B14F-4D97-AF65-F5344CB8AC3E}">
        <p14:creationId xmlns:p14="http://schemas.microsoft.com/office/powerpoint/2010/main" val="17206832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dirty="0"/>
              <a:t>While the annex recommends that an owner’s section be included in the inspectional report, there is a lot of debate about that. For example, if you ask questions of the owner, what are you going to do with the answers? For example, what if the owner tells you he/she changed their occupancy or building,. While that is covered in section 4.1 of NFPA 25, it is outside of your scope. Have you incurred liability now that you have knowledge of a condition and did nothing with it.</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72</a:t>
            </a:fld>
            <a:endParaRPr lang="en-US" dirty="0"/>
          </a:p>
        </p:txBody>
      </p:sp>
    </p:spTree>
    <p:extLst>
      <p:ext uri="{BB962C8B-B14F-4D97-AF65-F5344CB8AC3E}">
        <p14:creationId xmlns:p14="http://schemas.microsoft.com/office/powerpoint/2010/main" val="13663988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a:t>
            </a:r>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73</a:t>
            </a:fld>
            <a:endParaRPr lang="en-US" dirty="0"/>
          </a:p>
        </p:txBody>
      </p:sp>
    </p:spTree>
    <p:extLst>
      <p:ext uri="{BB962C8B-B14F-4D97-AF65-F5344CB8AC3E}">
        <p14:creationId xmlns:p14="http://schemas.microsoft.com/office/powerpoint/2010/main" val="31641893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t>4.5* Inspection </a:t>
            </a:r>
            <a:r>
              <a:rPr lang="en-US" dirty="0"/>
              <a:t>System components shall be inspected at intervals specified in the appropriate chapters.</a:t>
            </a:r>
          </a:p>
          <a:p>
            <a:r>
              <a:rPr lang="en-US" b="1" dirty="0"/>
              <a:t>A.4.5 </a:t>
            </a:r>
            <a:r>
              <a:rPr lang="en-US" dirty="0"/>
              <a:t>Inspection and periodic testing determine what, if any, maintenance actions are required to maintain the operability of a water-based fire protection system. The standard establishes minimum inspection/testing frequencies, responsibilities, test routines, and reporting procedures but does not define precise limits of anomalies where maintenance actions are required.</a:t>
            </a:r>
          </a:p>
          <a:p>
            <a:r>
              <a:rPr lang="en-US" dirty="0"/>
              <a:t>Substandard conditions, such as a closed valve, subnormal water pressure, loss of building heat or power, or obstruction of sprinklers, nozzles, detectors, or hose stations, can delay or prevent system actuation and impede manual fire-fighting operations.</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74</a:t>
            </a:fld>
            <a:endParaRPr lang="en-US" dirty="0"/>
          </a:p>
        </p:txBody>
      </p:sp>
    </p:spTree>
    <p:extLst>
      <p:ext uri="{BB962C8B-B14F-4D97-AF65-F5344CB8AC3E}">
        <p14:creationId xmlns:p14="http://schemas.microsoft.com/office/powerpoint/2010/main" val="351111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2CBCF-75C2-4269-8F1D-4DBFBE18CE99}" type="slidenum">
              <a:rPr lang="en-US" smtClean="0"/>
              <a:pPr/>
              <a:t>7</a:t>
            </a:fld>
            <a:endParaRPr lang="en-US"/>
          </a:p>
        </p:txBody>
      </p:sp>
    </p:spTree>
    <p:extLst>
      <p:ext uri="{BB962C8B-B14F-4D97-AF65-F5344CB8AC3E}">
        <p14:creationId xmlns:p14="http://schemas.microsoft.com/office/powerpoint/2010/main" val="684904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t>4.6 Testing</a:t>
            </a:r>
          </a:p>
          <a:p>
            <a:r>
              <a:rPr lang="en-US" b="1" dirty="0"/>
              <a:t>4.6.1 </a:t>
            </a:r>
            <a:r>
              <a:rPr lang="en-US" dirty="0"/>
              <a:t>All components and systems shall be tested to verify that they function as intended.</a:t>
            </a:r>
          </a:p>
          <a:p>
            <a:r>
              <a:rPr lang="en-US" b="1" dirty="0"/>
              <a:t>4.6.2 </a:t>
            </a:r>
            <a:r>
              <a:rPr lang="en-US" dirty="0"/>
              <a:t>The frequency of tests shall be in accordance with this standard.</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75</a:t>
            </a:fld>
            <a:endParaRPr lang="en-US" dirty="0"/>
          </a:p>
        </p:txBody>
      </p:sp>
    </p:spTree>
    <p:extLst>
      <p:ext uri="{BB962C8B-B14F-4D97-AF65-F5344CB8AC3E}">
        <p14:creationId xmlns:p14="http://schemas.microsoft.com/office/powerpoint/2010/main" val="1370659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sz="1300" b="1" dirty="0"/>
              <a:t>4.6.6* Automated Testing. This section is all new in 2017 and lays out the requirements for automated inspection &amp; testing</a:t>
            </a:r>
          </a:p>
          <a:p>
            <a:r>
              <a:rPr lang="en-US" sz="1300" b="1" dirty="0"/>
              <a:t>A.4.6.6 </a:t>
            </a:r>
            <a:r>
              <a:rPr lang="en-US" sz="1300" dirty="0"/>
              <a:t>Some devices, such as waterflow alarm devices can be tested automatically. Some things to consider include the following:</a:t>
            </a:r>
          </a:p>
          <a:p>
            <a:pPr marL="342900" indent="-342900">
              <a:buAutoNum type="arabicParenBoth"/>
            </a:pPr>
            <a:r>
              <a:rPr lang="en-US" sz="1300" dirty="0"/>
              <a:t>Not all tests required by NFPA are suitable for automatic testing</a:t>
            </a:r>
          </a:p>
          <a:p>
            <a:pPr marL="342900" indent="-342900">
              <a:buAutoNum type="arabicParenBoth"/>
            </a:pPr>
            <a:r>
              <a:rPr lang="en-US" sz="1300" dirty="0"/>
              <a:t>Periodic visual inspection, including the use of video, should be performed</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76</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3585246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4.6.6.2, 4.6.6.9, 4.6.6.13</a:t>
            </a:r>
          </a:p>
        </p:txBody>
      </p:sp>
      <p:sp>
        <p:nvSpPr>
          <p:cNvPr id="4" name="Slide Number Placeholder 3"/>
          <p:cNvSpPr>
            <a:spLocks noGrp="1"/>
          </p:cNvSpPr>
          <p:nvPr>
            <p:ph type="sldNum" sz="quarter" idx="10"/>
          </p:nvPr>
        </p:nvSpPr>
        <p:spPr/>
        <p:txBody>
          <a:bodyPr/>
          <a:lstStyle/>
          <a:p>
            <a:fld id="{C3F2CBCF-75C2-4269-8F1D-4DBFBE18CE99}" type="slidenum">
              <a:rPr lang="en-US" smtClean="0"/>
              <a:pPr/>
              <a:t>77</a:t>
            </a:fld>
            <a:endParaRPr lang="en-US" dirty="0"/>
          </a:p>
        </p:txBody>
      </p:sp>
    </p:spTree>
    <p:extLst>
      <p:ext uri="{BB962C8B-B14F-4D97-AF65-F5344CB8AC3E}">
        <p14:creationId xmlns:p14="http://schemas.microsoft.com/office/powerpoint/2010/main" val="19596902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4.6.6.3, 4.6.6.4, 4.6.6.4.1, 4.6.6.5, 4.6.6.6</a:t>
            </a:r>
          </a:p>
        </p:txBody>
      </p:sp>
      <p:sp>
        <p:nvSpPr>
          <p:cNvPr id="4" name="Slide Number Placeholder 3"/>
          <p:cNvSpPr>
            <a:spLocks noGrp="1"/>
          </p:cNvSpPr>
          <p:nvPr>
            <p:ph type="sldNum" sz="quarter" idx="10"/>
          </p:nvPr>
        </p:nvSpPr>
        <p:spPr/>
        <p:txBody>
          <a:bodyPr/>
          <a:lstStyle/>
          <a:p>
            <a:fld id="{2C16DB31-AA48-4020-AD0E-BD6BA66349A3}" type="slidenum">
              <a:rPr lang="en-US" smtClean="0"/>
              <a:pPr/>
              <a:t>78</a:t>
            </a:fld>
            <a:endParaRPr lang="en-US" dirty="0"/>
          </a:p>
        </p:txBody>
      </p:sp>
    </p:spTree>
    <p:extLst>
      <p:ext uri="{BB962C8B-B14F-4D97-AF65-F5344CB8AC3E}">
        <p14:creationId xmlns:p14="http://schemas.microsoft.com/office/powerpoint/2010/main" val="24217877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4.6.6.8, 4.6.6.10, 4.6.6.9, 4.6.6.11, 4.6.6.12, 4.6.6.13</a:t>
            </a:r>
          </a:p>
        </p:txBody>
      </p:sp>
      <p:sp>
        <p:nvSpPr>
          <p:cNvPr id="4" name="Slide Number Placeholder 3"/>
          <p:cNvSpPr>
            <a:spLocks noGrp="1"/>
          </p:cNvSpPr>
          <p:nvPr>
            <p:ph type="sldNum" sz="quarter" idx="10"/>
          </p:nvPr>
        </p:nvSpPr>
        <p:spPr/>
        <p:txBody>
          <a:bodyPr/>
          <a:lstStyle/>
          <a:p>
            <a:fld id="{2C16DB31-AA48-4020-AD0E-BD6BA66349A3}" type="slidenum">
              <a:rPr lang="en-US" smtClean="0"/>
              <a:pPr/>
              <a:t>79</a:t>
            </a:fld>
            <a:endParaRPr lang="en-US" dirty="0"/>
          </a:p>
        </p:txBody>
      </p:sp>
    </p:spTree>
    <p:extLst>
      <p:ext uri="{BB962C8B-B14F-4D97-AF65-F5344CB8AC3E}">
        <p14:creationId xmlns:p14="http://schemas.microsoft.com/office/powerpoint/2010/main" val="2533678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 This all new in 2017.</a:t>
            </a:r>
          </a:p>
          <a:p>
            <a:r>
              <a:rPr lang="en-US" dirty="0"/>
              <a:t>4.7.1, 4.7.2, 4.7.3, 4.7.4</a:t>
            </a:r>
          </a:p>
        </p:txBody>
      </p:sp>
      <p:sp>
        <p:nvSpPr>
          <p:cNvPr id="4" name="Slide Number Placeholder 3"/>
          <p:cNvSpPr>
            <a:spLocks noGrp="1"/>
          </p:cNvSpPr>
          <p:nvPr>
            <p:ph type="sldNum" sz="quarter" idx="10"/>
          </p:nvPr>
        </p:nvSpPr>
        <p:spPr/>
        <p:txBody>
          <a:bodyPr/>
          <a:lstStyle/>
          <a:p>
            <a:fld id="{C3F2CBCF-75C2-4269-8F1D-4DBFBE18CE99}" type="slidenum">
              <a:rPr lang="en-US" smtClean="0"/>
              <a:pPr/>
              <a:t>80</a:t>
            </a:fld>
            <a:endParaRPr lang="en-US" dirty="0"/>
          </a:p>
        </p:txBody>
      </p:sp>
    </p:spTree>
    <p:extLst>
      <p:ext uri="{BB962C8B-B14F-4D97-AF65-F5344CB8AC3E}">
        <p14:creationId xmlns:p14="http://schemas.microsoft.com/office/powerpoint/2010/main" val="36625279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sz="1300" dirty="0"/>
              <a:t>This is a picture of the drip tray of a fire pump for catching water from the packing glands</a:t>
            </a:r>
            <a:endParaRPr lang="en-US" sz="1300" b="1" dirty="0"/>
          </a:p>
          <a:p>
            <a:r>
              <a:rPr lang="en-US" sz="1300" b="1" dirty="0"/>
              <a:t>4.8* Maintenance. </a:t>
            </a:r>
            <a:r>
              <a:rPr lang="en-US" sz="1300" dirty="0"/>
              <a:t>Maintenance shall be performed to keep the system equipment operable</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81</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19885966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574675"/>
            <a:ext cx="2860675" cy="2144713"/>
          </a:xfrm>
        </p:spPr>
      </p:sp>
      <p:sp>
        <p:nvSpPr>
          <p:cNvPr id="3" name="Notes Placeholder 2"/>
          <p:cNvSpPr>
            <a:spLocks noGrp="1"/>
          </p:cNvSpPr>
          <p:nvPr>
            <p:ph type="body" idx="1"/>
          </p:nvPr>
        </p:nvSpPr>
        <p:spPr/>
        <p:txBody>
          <a:bodyPr>
            <a:normAutofit/>
          </a:bodyPr>
          <a:lstStyle/>
          <a:p>
            <a:r>
              <a:rPr lang="en-US" b="1" dirty="0"/>
              <a:t>4.9.2 Confined Spaces. </a:t>
            </a:r>
            <a:r>
              <a:rPr lang="en-US" dirty="0"/>
              <a:t>Legally required precautions shall be taken prior to entering confined spaces such as tanks, valve pits, or trenches.</a:t>
            </a:r>
          </a:p>
          <a:p>
            <a:r>
              <a:rPr lang="en-US" b="1" dirty="0"/>
              <a:t>4.9.3 Fall Protection. </a:t>
            </a:r>
            <a:r>
              <a:rPr lang="en-US" dirty="0"/>
              <a:t>Legally required equipment shall be worn or used to prevent injury from falls to personnel.</a:t>
            </a:r>
          </a:p>
          <a:p>
            <a:r>
              <a:rPr lang="en-US" dirty="0"/>
              <a:t>Fall protection can include wearing safety harnesses, as well as the proper use of ladders, staging, and powered lifts. The inspector should be familiar with any regulations in effect governing this type of equipment.</a:t>
            </a:r>
          </a:p>
          <a:p>
            <a:r>
              <a:rPr lang="en-US" b="1" dirty="0"/>
              <a:t>4.9.4 Hazards. </a:t>
            </a:r>
            <a:r>
              <a:rPr lang="en-US" dirty="0"/>
              <a:t>Precautions shall be taken to address any hazards, such as protection against drowning where working on the top of a filled embankment or a supported, rubberized fabric tank, or over open water or other liquids.</a:t>
            </a:r>
          </a:p>
          <a:p>
            <a:r>
              <a:rPr lang="en-US" b="1" dirty="0"/>
              <a:t>4.9.5* Hazardous Materials.</a:t>
            </a:r>
          </a:p>
          <a:p>
            <a:r>
              <a:rPr lang="en-US" b="1" dirty="0"/>
              <a:t>A.4.9.5 </a:t>
            </a:r>
            <a:r>
              <a:rPr lang="en-US" dirty="0"/>
              <a:t>Most places using or storing hazardous materials have stations set up for employees where material safety data sheets (MSDSs) are stored. The inspector should be familiar with the types of materials present and the appropriate actions to take in an emergency.</a:t>
            </a:r>
          </a:p>
          <a:p>
            <a:r>
              <a:rPr lang="en-US" b="1" dirty="0"/>
              <a:t>4.9.5.1 </a:t>
            </a:r>
            <a:r>
              <a:rPr lang="en-US" dirty="0"/>
              <a:t>Legally required equipment shall be used where working in an environment with hazardous materials present.</a:t>
            </a:r>
          </a:p>
          <a:p>
            <a:r>
              <a:rPr lang="en-US" b="1" dirty="0"/>
              <a:t>4.9.5.2 </a:t>
            </a:r>
            <a:r>
              <a:rPr lang="en-US" dirty="0"/>
              <a:t>The property owner or designated representative shall advise anyone performing  inspection, testing, and maintenance on any system under the scope of this document, with regard to hazardous materials stored on the premises.</a:t>
            </a:r>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82</a:t>
            </a:fld>
            <a:endParaRPr lang="en-US" dirty="0"/>
          </a:p>
        </p:txBody>
      </p:sp>
      <p:sp>
        <p:nvSpPr>
          <p:cNvPr id="6" name="Date Placeholder 5"/>
          <p:cNvSpPr>
            <a:spLocks noGrp="1"/>
          </p:cNvSpPr>
          <p:nvPr>
            <p:ph type="dt" idx="12"/>
          </p:nvPr>
        </p:nvSpPr>
        <p:spPr/>
        <p:txBody>
          <a:bodyPr/>
          <a:lstStyle/>
          <a:p>
            <a:r>
              <a:rPr lang="en-US" dirty="0"/>
              <a:t>Instructor Notes</a:t>
            </a:r>
          </a:p>
          <a:p>
            <a:endParaRPr lang="en-US" dirty="0"/>
          </a:p>
        </p:txBody>
      </p:sp>
    </p:spTree>
    <p:extLst>
      <p:ext uri="{BB962C8B-B14F-4D97-AF65-F5344CB8AC3E}">
        <p14:creationId xmlns:p14="http://schemas.microsoft.com/office/powerpoint/2010/main" val="37279052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83</a:t>
            </a:fld>
            <a:endParaRPr lang="en-US" dirty="0"/>
          </a:p>
        </p:txBody>
      </p:sp>
    </p:spTree>
    <p:extLst>
      <p:ext uri="{BB962C8B-B14F-4D97-AF65-F5344CB8AC3E}">
        <p14:creationId xmlns:p14="http://schemas.microsoft.com/office/powerpoint/2010/main" val="18574167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stress that the most</a:t>
            </a:r>
            <a:r>
              <a:rPr lang="en-US" baseline="0" dirty="0"/>
              <a:t> important use of the tables is to quickly find a referenced section that tells when things have to be performed. It is an easy method of finding the appropriate rule addressing that particular issue.</a:t>
            </a:r>
          </a:p>
          <a:p>
            <a:r>
              <a:rPr lang="en-US" baseline="0" dirty="0"/>
              <a:t>We should stress, however, that the Tables should be used only as a reference and not as a definitive rule. In many cases, the tables are not all inclusive of every circumstance. For example, Table 5.1.1.2 for sprinkler systems says nothing about sprinklers manufactured prior to 1920, but we would find that rule among the other referenced sections from the Table.</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84</a:t>
            </a:fld>
            <a:endParaRPr lang="en-US" dirty="0"/>
          </a:p>
        </p:txBody>
      </p:sp>
    </p:spTree>
    <p:extLst>
      <p:ext uri="{BB962C8B-B14F-4D97-AF65-F5344CB8AC3E}">
        <p14:creationId xmlns:p14="http://schemas.microsoft.com/office/powerpoint/2010/main" val="592735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When it comes to fire protection</a:t>
            </a:r>
            <a:r>
              <a:rPr lang="en-US" baseline="0" dirty="0"/>
              <a:t> systems there are some of the fundamental questions that an AHJ wants to know.</a:t>
            </a:r>
          </a:p>
          <a:p>
            <a:endParaRPr lang="en-US" baseline="0" dirty="0"/>
          </a:p>
          <a:p>
            <a:r>
              <a:rPr lang="en-US" baseline="0" dirty="0"/>
              <a:t>These questions drive the entire process of inspection, testing and maintenance.</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8</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27151486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only an excerpt from one of the Tables to illustrate how the Tables are read, and how to find appropriate sections. We can mention the fact that Tables also have a maintenance section. I did not expand on it here due to space.</a:t>
            </a:r>
          </a:p>
          <a:p>
            <a:r>
              <a:rPr lang="en-US" dirty="0"/>
              <a:t>We can also note that the table in Chapter 5 also contains a section labeled Investigation with the sub heading of Obstruction. The</a:t>
            </a:r>
            <a:r>
              <a:rPr lang="en-US" baseline="0" dirty="0"/>
              <a:t> Table references Chapter 14, which actually deals with obstruction investigation and will be discussed later in this presentation.</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85</a:t>
            </a:fld>
            <a:endParaRPr lang="en-US" dirty="0"/>
          </a:p>
        </p:txBody>
      </p:sp>
    </p:spTree>
    <p:extLst>
      <p:ext uri="{BB962C8B-B14F-4D97-AF65-F5344CB8AC3E}">
        <p14:creationId xmlns:p14="http://schemas.microsoft.com/office/powerpoint/2010/main" val="27066270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5.3. </a:t>
            </a:r>
            <a:r>
              <a:rPr lang="en-US" dirty="0"/>
              <a:t>I just put these in here as a guide since anti freeze is a continuing problem. Section 5.3.3 can be a bit confusing so this provides a sort of Cliff’s notes.</a:t>
            </a:r>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86</a:t>
            </a:fld>
            <a:endParaRPr lang="en-US" dirty="0"/>
          </a:p>
        </p:txBody>
      </p:sp>
    </p:spTree>
    <p:extLst>
      <p:ext uri="{BB962C8B-B14F-4D97-AF65-F5344CB8AC3E}">
        <p14:creationId xmlns:p14="http://schemas.microsoft.com/office/powerpoint/2010/main" val="38701396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stress that the most</a:t>
            </a:r>
            <a:r>
              <a:rPr lang="en-US" baseline="0" dirty="0"/>
              <a:t> important use of the tables is to quickly find a referenced section that tells when things have to be performed. It is en easy method of finding the appropriate rule addressing that particular issue.</a:t>
            </a:r>
          </a:p>
          <a:p>
            <a:r>
              <a:rPr lang="en-US" baseline="0" dirty="0"/>
              <a:t>We should stress, however, that the Tables should be used only as a reference and not as a definitive rule. In many cases, the tables are not all inclusive of every circumstance. For example, Table 5.1.1.2 for sprinkler systems says nothing about sprinklers manufactured prior to 1920, but we would find that rule among the other referenced sections from the Table.</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88</a:t>
            </a:fld>
            <a:endParaRPr lang="en-US" dirty="0"/>
          </a:p>
        </p:txBody>
      </p:sp>
    </p:spTree>
    <p:extLst>
      <p:ext uri="{BB962C8B-B14F-4D97-AF65-F5344CB8AC3E}">
        <p14:creationId xmlns:p14="http://schemas.microsoft.com/office/powerpoint/2010/main" val="13716200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latin typeface="Times New Roman" pitchFamily="18" charset="0"/>
                <a:cs typeface="Times New Roman" pitchFamily="18" charset="0"/>
              </a:rPr>
              <a:t>Table A.3.3.7 is an example of classifications (e.g., impairment, critical deficiency, or noncritical</a:t>
            </a:r>
          </a:p>
          <a:p>
            <a:r>
              <a:rPr lang="en-US" dirty="0">
                <a:latin typeface="Times New Roman" pitchFamily="18" charset="0"/>
                <a:cs typeface="Times New Roman" pitchFamily="18" charset="0"/>
              </a:rPr>
              <a:t>deficiency) of some of the needed corrections and repairs that are identified during the inspection,</a:t>
            </a:r>
          </a:p>
          <a:p>
            <a:r>
              <a:rPr lang="en-US" dirty="0">
                <a:latin typeface="Times New Roman" pitchFamily="18" charset="0"/>
                <a:cs typeface="Times New Roman" pitchFamily="18" charset="0"/>
              </a:rPr>
              <a:t>testing, and maintenance of some systems. This table is not all-inclusive but is included</a:t>
            </a:r>
          </a:p>
          <a:p>
            <a:r>
              <a:rPr lang="en-US" dirty="0">
                <a:latin typeface="Times New Roman" pitchFamily="18" charset="0"/>
                <a:cs typeface="Times New Roman" pitchFamily="18" charset="0"/>
              </a:rPr>
              <a:t>in this annex to provide some guidance in responding to needed corrections and repairs. The</a:t>
            </a:r>
          </a:p>
          <a:p>
            <a:r>
              <a:rPr lang="en-US" dirty="0">
                <a:latin typeface="Times New Roman" pitchFamily="18" charset="0"/>
                <a:cs typeface="Times New Roman" pitchFamily="18" charset="0"/>
              </a:rPr>
              <a:t>table does not take into account the nature of the hazard or the life safety exposure of the</a:t>
            </a:r>
          </a:p>
          <a:p>
            <a:r>
              <a:rPr lang="en-US" dirty="0">
                <a:latin typeface="Times New Roman" pitchFamily="18" charset="0"/>
                <a:cs typeface="Times New Roman" pitchFamily="18" charset="0"/>
              </a:rPr>
              <a:t>occupancy and should be used with good judgment.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In previous editions of NFPA 25, the inspection, testing, and maintenance requirements were</a:t>
            </a:r>
          </a:p>
          <a:p>
            <a:r>
              <a:rPr lang="en-US" dirty="0">
                <a:latin typeface="Times New Roman" pitchFamily="18" charset="0"/>
                <a:cs typeface="Times New Roman" pitchFamily="18" charset="0"/>
              </a:rPr>
              <a:t>presented as pass/fail requirements, because no other options for identifying system status</a:t>
            </a:r>
          </a:p>
          <a:p>
            <a:r>
              <a:rPr lang="en-US" dirty="0">
                <a:latin typeface="Times New Roman" pitchFamily="18" charset="0"/>
                <a:cs typeface="Times New Roman" pitchFamily="18" charset="0"/>
              </a:rPr>
              <a:t>were presented in the standard. In other words, the standard considered problems with a system</a:t>
            </a:r>
          </a:p>
          <a:p>
            <a:r>
              <a:rPr lang="en-US" dirty="0">
                <a:latin typeface="Times New Roman" pitchFamily="18" charset="0"/>
                <a:cs typeface="Times New Roman" pitchFamily="18" charset="0"/>
              </a:rPr>
              <a:t>only in the context of passing or failing a requirement within the standard. In the 2008</a:t>
            </a:r>
          </a:p>
          <a:p>
            <a:r>
              <a:rPr lang="en-US" dirty="0">
                <a:latin typeface="Times New Roman" pitchFamily="18" charset="0"/>
                <a:cs typeface="Times New Roman" pitchFamily="18" charset="0"/>
              </a:rPr>
              <a:t>edition, tables were added to each chapter to provide guidance on component replacement</a:t>
            </a:r>
          </a:p>
          <a:p>
            <a:r>
              <a:rPr lang="en-US" dirty="0">
                <a:latin typeface="Times New Roman" pitchFamily="18" charset="0"/>
                <a:cs typeface="Times New Roman" pitchFamily="18" charset="0"/>
              </a:rPr>
              <a:t>action, but the standard still did not address when or if a certain violation of a requirement</a:t>
            </a:r>
          </a:p>
          <a:p>
            <a:r>
              <a:rPr lang="en-US" dirty="0">
                <a:latin typeface="Times New Roman" pitchFamily="18" charset="0"/>
                <a:cs typeface="Times New Roman" pitchFamily="18" charset="0"/>
              </a:rPr>
              <a:t>within the standard would result in the system being impaired. As a result, some authorities</a:t>
            </a:r>
          </a:p>
          <a:p>
            <a:r>
              <a:rPr lang="en-US" dirty="0">
                <a:latin typeface="Times New Roman" pitchFamily="18" charset="0"/>
                <a:cs typeface="Times New Roman" pitchFamily="18" charset="0"/>
              </a:rPr>
              <a:t>having jurisdiction (AHJs) treated any and all deficiencies as “impairments” and applied</a:t>
            </a:r>
          </a:p>
          <a:p>
            <a:r>
              <a:rPr lang="en-US" dirty="0">
                <a:latin typeface="Times New Roman" pitchFamily="18" charset="0"/>
                <a:cs typeface="Times New Roman" pitchFamily="18" charset="0"/>
              </a:rPr>
              <a:t>the requirements of Chapter 15, Impairments. For example, some AHJs considered a system</a:t>
            </a:r>
          </a:p>
          <a:p>
            <a:r>
              <a:rPr lang="en-US" dirty="0">
                <a:latin typeface="Times New Roman" pitchFamily="18" charset="0"/>
                <a:cs typeface="Times New Roman" pitchFamily="18" charset="0"/>
              </a:rPr>
              <a:t>“impaired” when minor problems were noted, such as a missing hydraulic nameplate or a</a:t>
            </a:r>
          </a:p>
          <a:p>
            <a:r>
              <a:rPr lang="en-US" dirty="0">
                <a:latin typeface="Times New Roman" pitchFamily="18" charset="0"/>
                <a:cs typeface="Times New Roman" pitchFamily="18" charset="0"/>
              </a:rPr>
              <a:t>missing sprinkler in the spare sprinkler cabinet.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Guidance was needed in determining which deficiency would result in what level of operational</a:t>
            </a:r>
          </a:p>
          <a:p>
            <a:r>
              <a:rPr lang="en-US" dirty="0">
                <a:latin typeface="Times New Roman" pitchFamily="18" charset="0"/>
                <a:cs typeface="Times New Roman" pitchFamily="18" charset="0"/>
              </a:rPr>
              <a:t>system status tagging, to reach consistency of interpretation and enforcement.</a:t>
            </a:r>
          </a:p>
          <a:p>
            <a:r>
              <a:rPr lang="en-US" dirty="0">
                <a:latin typeface="Times New Roman" pitchFamily="18" charset="0"/>
                <a:cs typeface="Times New Roman" pitchFamily="18" charset="0"/>
              </a:rPr>
              <a:t>The solution was to develop sufficient guidance within the standard to clarify which deficiencies</a:t>
            </a:r>
          </a:p>
          <a:p>
            <a:r>
              <a:rPr lang="en-US" dirty="0">
                <a:latin typeface="Times New Roman" pitchFamily="18" charset="0"/>
                <a:cs typeface="Times New Roman" pitchFamily="18" charset="0"/>
              </a:rPr>
              <a:t>result in systems that need to be fixed but are otherwise anticipated to function properly</a:t>
            </a:r>
          </a:p>
          <a:p>
            <a:r>
              <a:rPr lang="en-US" dirty="0">
                <a:latin typeface="Times New Roman" pitchFamily="18" charset="0"/>
                <a:cs typeface="Times New Roman" pitchFamily="18" charset="0"/>
              </a:rPr>
              <a:t>in an emergency, and which deficiencies affect system operation or even rise to the level</a:t>
            </a:r>
          </a:p>
          <a:p>
            <a:r>
              <a:rPr lang="en-US" dirty="0">
                <a:latin typeface="Times New Roman" pitchFamily="18" charset="0"/>
                <a:cs typeface="Times New Roman" pitchFamily="18" charset="0"/>
              </a:rPr>
              <a:t>of an impairment.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As a result, in the 2011 edition of NFPA 25, the definition of the term </a:t>
            </a:r>
            <a:r>
              <a:rPr lang="en-US" i="1" dirty="0">
                <a:latin typeface="Times New Roman" pitchFamily="18" charset="0"/>
                <a:cs typeface="Times New Roman" pitchFamily="18" charset="0"/>
              </a:rPr>
              <a:t>deficiency was</a:t>
            </a:r>
          </a:p>
          <a:p>
            <a:r>
              <a:rPr lang="en-US" dirty="0">
                <a:latin typeface="Times New Roman" pitchFamily="18" charset="0"/>
                <a:cs typeface="Times New Roman" pitchFamily="18" charset="0"/>
              </a:rPr>
              <a:t>revised and two new definitions were added — </a:t>
            </a:r>
            <a:r>
              <a:rPr lang="en-US" i="1" dirty="0">
                <a:latin typeface="Times New Roman" pitchFamily="18" charset="0"/>
                <a:cs typeface="Times New Roman" pitchFamily="18" charset="0"/>
              </a:rPr>
              <a:t>critical deficiency and noncritical deficiency</a:t>
            </a:r>
          </a:p>
          <a:p>
            <a:r>
              <a:rPr lang="en-US" dirty="0">
                <a:latin typeface="Times New Roman" pitchFamily="18" charset="0"/>
                <a:cs typeface="Times New Roman" pitchFamily="18" charset="0"/>
              </a:rPr>
              <a:t>— with the intent of providing clearer guidance for inspectors and AHJs in determining the</a:t>
            </a:r>
          </a:p>
          <a:p>
            <a:r>
              <a:rPr lang="en-US" dirty="0">
                <a:latin typeface="Times New Roman" pitchFamily="18" charset="0"/>
                <a:cs typeface="Times New Roman" pitchFamily="18" charset="0"/>
              </a:rPr>
              <a:t>severity of violations and the subsequent corrective actions that are necessary. Annex E, Table</a:t>
            </a:r>
          </a:p>
          <a:p>
            <a:r>
              <a:rPr lang="en-US" dirty="0">
                <a:latin typeface="Times New Roman" pitchFamily="18" charset="0"/>
                <a:cs typeface="Times New Roman" pitchFamily="18" charset="0"/>
              </a:rPr>
              <a:t>E.1 was developed to provide examples of classifications of some of the needed corrections</a:t>
            </a:r>
          </a:p>
          <a:p>
            <a:r>
              <a:rPr lang="en-US" dirty="0">
                <a:latin typeface="Times New Roman" pitchFamily="18" charset="0"/>
                <a:cs typeface="Times New Roman" pitchFamily="18" charset="0"/>
              </a:rPr>
              <a:t>and repairs that are identified in the system chapters of NFPA 25. While Table E.1 is not all-inclusive,</a:t>
            </a:r>
          </a:p>
          <a:p>
            <a:r>
              <a:rPr lang="en-US" dirty="0">
                <a:latin typeface="Times New Roman" pitchFamily="18" charset="0"/>
                <a:cs typeface="Times New Roman" pitchFamily="18" charset="0"/>
              </a:rPr>
              <a:t>it can help users determine the potential categories of deficiencies. These categories</a:t>
            </a:r>
          </a:p>
          <a:p>
            <a:r>
              <a:rPr lang="en-US" dirty="0">
                <a:latin typeface="Times New Roman" pitchFamily="18" charset="0"/>
                <a:cs typeface="Times New Roman" pitchFamily="18" charset="0"/>
              </a:rPr>
              <a:t>are strictly advisory, but should add some degree of consistency in interpreting when a system</a:t>
            </a:r>
          </a:p>
          <a:p>
            <a:r>
              <a:rPr lang="en-US" dirty="0">
                <a:latin typeface="Times New Roman" pitchFamily="18" charset="0"/>
                <a:cs typeface="Times New Roman" pitchFamily="18" charset="0"/>
              </a:rPr>
              <a:t>should be tagged as deficient or as impaired.</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89</a:t>
            </a:fld>
            <a:endParaRPr lang="en-US" dirty="0"/>
          </a:p>
        </p:txBody>
      </p:sp>
    </p:spTree>
    <p:extLst>
      <p:ext uri="{BB962C8B-B14F-4D97-AF65-F5344CB8AC3E}">
        <p14:creationId xmlns:p14="http://schemas.microsoft.com/office/powerpoint/2010/main" val="1288535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just an example</a:t>
            </a:r>
            <a:r>
              <a:rPr lang="en-US" baseline="0" dirty="0"/>
              <a:t> of how to read the table in Annex E. we can explain that it is a great short cut to find specific references for things that are within the scope of NFPA 25. We can stress the fact that just because we may not find them in Annex E, that does not mean that they are not within the scope of NFPA 25. Like all Tables, this may not cover every possible circumstance, so we should always go to the referenced section to investigate. In some circumstances we may also find that other sections apply separate from what may or may not have been listed in Annex E. </a:t>
            </a:r>
          </a:p>
          <a:p>
            <a:r>
              <a:rPr lang="en-US" baseline="0" dirty="0"/>
              <a:t>For example, the section of Annex E dealing with Chapter 5- Sprinkler systems says nothing about recalled sprinklers, but they are referenced in section 4.1.4 (actually in A,4,1,4). We will see some other examples as we work through several exercises.</a:t>
            </a:r>
          </a:p>
          <a:p>
            <a:r>
              <a:rPr lang="en-US" baseline="0" dirty="0"/>
              <a:t>It is also extremely important to note that the disposition according to Annex E (impairment, critical or non critical deficiency, is completely subjective. It is intended as a guide only, and not as a definitive decision. This is completely explained in paragraph E.1 of Annex E. For example, the Table reference for chapter 5 indicates that a leaking pipe or fitting is an impairment. There are many who may disagree with this assessment dependent upon the amount of leakage, the location of the pipe or fitting, and other possible considerations.</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90</a:t>
            </a:fld>
            <a:endParaRPr lang="en-US" dirty="0"/>
          </a:p>
        </p:txBody>
      </p:sp>
    </p:spTree>
    <p:extLst>
      <p:ext uri="{BB962C8B-B14F-4D97-AF65-F5344CB8AC3E}">
        <p14:creationId xmlns:p14="http://schemas.microsoft.com/office/powerpoint/2010/main" val="3112810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just an excerpt from the component replacement action table from chapter 6 on standpipes. It is simply to use as an</a:t>
            </a:r>
            <a:r>
              <a:rPr lang="en-US" baseline="0" dirty="0"/>
              <a:t> illustration as to how to read the Tables.</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91</a:t>
            </a:fld>
            <a:endParaRPr lang="en-US" dirty="0"/>
          </a:p>
        </p:txBody>
      </p:sp>
    </p:spTree>
    <p:extLst>
      <p:ext uri="{BB962C8B-B14F-4D97-AF65-F5344CB8AC3E}">
        <p14:creationId xmlns:p14="http://schemas.microsoft.com/office/powerpoint/2010/main" val="16371490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Depending on what we are specifically trying to determine,</a:t>
            </a:r>
            <a:r>
              <a:rPr lang="en-US" baseline="0" dirty="0"/>
              <a:t> that will lead us to the appropriate Table. Again, it is imperative to explain that the tables are only guides, or “cliff’s notes” that can get us to a particular place in the standard quickly. They are not the end all be all for all circumstances and should not be treated as such.</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92</a:t>
            </a:fld>
            <a:endParaRPr lang="en-US" dirty="0"/>
          </a:p>
        </p:txBody>
      </p:sp>
    </p:spTree>
    <p:extLst>
      <p:ext uri="{BB962C8B-B14F-4D97-AF65-F5344CB8AC3E}">
        <p14:creationId xmlns:p14="http://schemas.microsoft.com/office/powerpoint/2010/main" val="4369752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Chapter 14 of NFPA 25 ensures continued operability of water-based fire protection systems by addressing the interior condition of the piping system. Metal piping systems can lose structural integrity due to corrosion and can potentially become obstructed due to corrosion by-products such as pipe scale. The periodic internal inspections of the piping system are intended to address this issue. Piping systems of any type can become inoperative when the pipe is filled with obstructing material. Sprinkler systems are no exception. Any maintenance program must include means for revealing potential obstructions and removing any obstructions that exist. Obstructions are addressed in this chapter by the list outlined in 14.3.1, which identifies potential causes of piping obstructions, and by requiring an obstruction investigation when any of those situations exist.</a:t>
            </a:r>
          </a:p>
          <a:p>
            <a:endParaRPr lang="en-US" dirty="0"/>
          </a:p>
          <a:p>
            <a:r>
              <a:rPr lang="en-US" dirty="0"/>
              <a:t>Because of the structure of Chapter 14 in previous editions of NFPA 25, there was considerable debate and misinterpretation regarding the activities that are required at 5-year intervals. The cause of the debate was that two different activities, inspection of piping and obstruction investigation (14.2.1 and 14.3 in the 2011 edition), were both detailed in the same section in the previous editions under the title, “Obstruction Investigation and Prevention.”</a:t>
            </a:r>
          </a:p>
          <a:p>
            <a:endParaRPr lang="en-US" dirty="0"/>
          </a:p>
          <a:p>
            <a:r>
              <a:rPr lang="en-US" dirty="0"/>
              <a:t>In the 2011 edition of NFPA 25, the two activities have been separated into specific sections</a:t>
            </a:r>
            <a:r>
              <a:rPr lang="en-US" baseline="0" dirty="0"/>
              <a:t> </a:t>
            </a:r>
            <a:r>
              <a:rPr lang="en-US" dirty="0"/>
              <a:t>to clarify that internal inspection of piping is required at 5-year intervals, while obstruction</a:t>
            </a:r>
            <a:r>
              <a:rPr lang="en-US" baseline="0" dirty="0"/>
              <a:t> </a:t>
            </a:r>
            <a:r>
              <a:rPr lang="en-US" dirty="0"/>
              <a:t>investigations are required only when one of the 14 triggers listed in 14.3.1 occur.</a:t>
            </a:r>
          </a:p>
          <a:p>
            <a:r>
              <a:rPr lang="en-US" dirty="0"/>
              <a:t>We should note that the 2011</a:t>
            </a:r>
            <a:r>
              <a:rPr lang="en-US" baseline="0" dirty="0"/>
              <a:t> edition of NFPA 25 went a good bit further in clarifying that the internal piping inspection is something completely different from an obstruction investigation. We will point out the differences and the requirements for each in this module.</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93</a:t>
            </a:fld>
            <a:endParaRPr lang="en-US" dirty="0"/>
          </a:p>
        </p:txBody>
      </p:sp>
    </p:spTree>
    <p:extLst>
      <p:ext uri="{BB962C8B-B14F-4D97-AF65-F5344CB8AC3E}">
        <p14:creationId xmlns:p14="http://schemas.microsoft.com/office/powerpoint/2010/main" val="3708972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720725"/>
            <a:ext cx="2867025" cy="2151063"/>
          </a:xfrm>
        </p:spPr>
      </p:sp>
      <p:sp>
        <p:nvSpPr>
          <p:cNvPr id="3" name="Notes Placeholder 2"/>
          <p:cNvSpPr>
            <a:spLocks noGrp="1"/>
          </p:cNvSpPr>
          <p:nvPr>
            <p:ph type="body" idx="1"/>
          </p:nvPr>
        </p:nvSpPr>
        <p:spPr>
          <a:xfrm>
            <a:off x="731520" y="2959178"/>
            <a:ext cx="5852160" cy="5921934"/>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94</a:t>
            </a:fld>
            <a:endParaRPr lang="en-US" dirty="0"/>
          </a:p>
        </p:txBody>
      </p:sp>
      <p:sp>
        <p:nvSpPr>
          <p:cNvPr id="5" name="Header Placeholder 4"/>
          <p:cNvSpPr>
            <a:spLocks noGrp="1"/>
          </p:cNvSpPr>
          <p:nvPr>
            <p:ph type="hdr" sz="quarter" idx="11"/>
          </p:nvPr>
        </p:nvSpPr>
        <p:spPr/>
        <p:txBody>
          <a:bodyPr/>
          <a:lstStyle/>
          <a:p>
            <a:r>
              <a:rPr lang="en-US" dirty="0"/>
              <a:t>Understanding, Applying &amp; Enforcing NFPA 25</a:t>
            </a:r>
          </a:p>
        </p:txBody>
      </p:sp>
    </p:spTree>
    <p:extLst>
      <p:ext uri="{BB962C8B-B14F-4D97-AF65-F5344CB8AC3E}">
        <p14:creationId xmlns:p14="http://schemas.microsoft.com/office/powerpoint/2010/main" val="20853582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14.2. </a:t>
            </a:r>
            <a:r>
              <a:rPr lang="en-US" sz="1200" b="0" kern="1200" baseline="0" dirty="0">
                <a:solidFill>
                  <a:schemeClr val="tx1"/>
                </a:solidFill>
                <a:latin typeface="Times New Roman" pitchFamily="18" charset="0"/>
                <a:ea typeface="+mn-ea"/>
                <a:cs typeface="Times New Roman" pitchFamily="18" charset="0"/>
              </a:rPr>
              <a:t>See A.14.2.1 for options on assessing internal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Times New Roman" pitchFamily="18" charset="0"/>
                <a:ea typeface="+mn-ea"/>
                <a:cs typeface="Times New Roman" pitchFamily="18" charset="0"/>
              </a:rPr>
              <a:t>14.2.1.5</a:t>
            </a:r>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95</a:t>
            </a:fld>
            <a:endParaRPr lang="en-US" dirty="0"/>
          </a:p>
        </p:txBody>
      </p:sp>
    </p:spTree>
    <p:extLst>
      <p:ext uri="{BB962C8B-B14F-4D97-AF65-F5344CB8AC3E}">
        <p14:creationId xmlns:p14="http://schemas.microsoft.com/office/powerpoint/2010/main" val="15738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88963"/>
            <a:ext cx="2933700" cy="2200275"/>
          </a:xfrm>
        </p:spPr>
      </p:sp>
      <p:sp>
        <p:nvSpPr>
          <p:cNvPr id="3" name="Notes Placeholder 2"/>
          <p:cNvSpPr>
            <a:spLocks noGrp="1"/>
          </p:cNvSpPr>
          <p:nvPr>
            <p:ph type="body" idx="1"/>
          </p:nvPr>
        </p:nvSpPr>
        <p:spPr/>
        <p:txBody>
          <a:bodyPr>
            <a:normAutofit/>
          </a:bodyPr>
          <a:lstStyle/>
          <a:p>
            <a:r>
              <a:rPr lang="en-US" dirty="0"/>
              <a:t>These are the sprinkler system statistical</a:t>
            </a:r>
            <a:r>
              <a:rPr lang="en-US" baseline="0" dirty="0"/>
              <a:t> success rates divided into occupancy classifications.</a:t>
            </a:r>
          </a:p>
          <a:p>
            <a:endParaRPr lang="en-US" baseline="0" dirty="0"/>
          </a:p>
          <a:p>
            <a:r>
              <a:rPr lang="en-US" baseline="0" dirty="0"/>
              <a:t>Note that the Storage occupancy rate, while significantly lower than others does not dramatically impact the overall success rate.</a:t>
            </a:r>
          </a:p>
          <a:p>
            <a:endParaRPr lang="en-US" baseline="0" dirty="0"/>
          </a:p>
          <a:p>
            <a:r>
              <a:rPr lang="en-US" baseline="0" dirty="0"/>
              <a:t>One possible explanation of the lower success rate for storage occupancies is that these occupancies are more likely to be protected by dry pipe sprinkler systems which require greater care and attention and have more working parts that may be subject to failure. </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9</a:t>
            </a:fld>
            <a:endParaRPr lang="en-US"/>
          </a:p>
        </p:txBody>
      </p:sp>
      <p:sp>
        <p:nvSpPr>
          <p:cNvPr id="5" name="Header Placeholder 4"/>
          <p:cNvSpPr>
            <a:spLocks noGrp="1"/>
          </p:cNvSpPr>
          <p:nvPr>
            <p:ph type="hdr" sz="quarter" idx="11"/>
          </p:nvPr>
        </p:nvSpPr>
        <p:spPr/>
        <p:txBody>
          <a:bodyPr/>
          <a:lstStyle/>
          <a:p>
            <a:r>
              <a:rPr lang="en-US"/>
              <a:t>Understanding, Applying &amp; Enforcing NFPA 25</a:t>
            </a:r>
            <a:endParaRPr lang="en-US" dirty="0"/>
          </a:p>
        </p:txBody>
      </p:sp>
    </p:spTree>
    <p:extLst>
      <p:ext uri="{BB962C8B-B14F-4D97-AF65-F5344CB8AC3E}">
        <p14:creationId xmlns:p14="http://schemas.microsoft.com/office/powerpoint/2010/main" val="38090815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Times New Roman" pitchFamily="18" charset="0"/>
              </a:rPr>
              <a:t>14.2.1.4* </a:t>
            </a:r>
            <a:r>
              <a:rPr lang="en-US" sz="1200" kern="1200" baseline="0" dirty="0">
                <a:solidFill>
                  <a:schemeClr val="tx1"/>
                </a:solidFill>
                <a:latin typeface="Times New Roman" pitchFamily="18" charset="0"/>
                <a:ea typeface="+mn-ea"/>
                <a:cs typeface="Times New Roman" pitchFamily="18" charset="0"/>
              </a:rPr>
              <a:t>If the presence of sufficient (SEE D.3.2 FOR GUIDANCE ON SUFFICIENT) foreign organic or inorganic material is found to obstruct pipe or sprinklers, an obstruction investigation shall be conducted as described in Section 14.3. </a:t>
            </a:r>
          </a:p>
          <a:p>
            <a:r>
              <a:rPr lang="en-US" sz="1200" b="1" kern="1200" baseline="0" dirty="0">
                <a:solidFill>
                  <a:schemeClr val="tx1"/>
                </a:solidFill>
                <a:latin typeface="Times New Roman" pitchFamily="18" charset="0"/>
                <a:ea typeface="+mn-ea"/>
                <a:cs typeface="Times New Roman" pitchFamily="18" charset="0"/>
              </a:rPr>
              <a:t>A.14.2.1.4 </a:t>
            </a:r>
            <a:r>
              <a:rPr lang="en-US" sz="1200" kern="1200" baseline="0" dirty="0">
                <a:solidFill>
                  <a:schemeClr val="tx1"/>
                </a:solidFill>
                <a:latin typeface="Times New Roman" pitchFamily="18" charset="0"/>
                <a:ea typeface="+mn-ea"/>
                <a:cs typeface="Times New Roman" pitchFamily="18" charset="0"/>
              </a:rPr>
              <a:t>Most piping systems may contain some foreign material or other evidence of corrosion but not sufficient to trigger an obstruction investigation. Furthermore, an internal inspection is primarily an inspection for determining corrosion of the pipe, but it may result in</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finding the presence of material that would be an obstruction to piping or sprinklers. If such is</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found an obstruction investigation in Section 14.3 would be required.</a:t>
            </a:r>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96</a:t>
            </a:fld>
            <a:endParaRPr lang="en-US" dirty="0"/>
          </a:p>
        </p:txBody>
      </p:sp>
    </p:spTree>
    <p:extLst>
      <p:ext uri="{BB962C8B-B14F-4D97-AF65-F5344CB8AC3E}">
        <p14:creationId xmlns:p14="http://schemas.microsoft.com/office/powerpoint/2010/main" val="11041286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Times New Roman" pitchFamily="18" charset="0"/>
              </a:rPr>
              <a:t>14.2.2* </a:t>
            </a:r>
            <a:r>
              <a:rPr lang="en-US" sz="1200" kern="1200" baseline="0" dirty="0">
                <a:solidFill>
                  <a:schemeClr val="tx1"/>
                </a:solidFill>
                <a:latin typeface="Times New Roman" pitchFamily="18" charset="0"/>
                <a:ea typeface="+mn-ea"/>
                <a:cs typeface="Times New Roman" pitchFamily="18" charset="0"/>
              </a:rPr>
              <a:t>In buildings having multiple wet pipe systems, every other system shall have an internal assessment of piping every 5 years as described in 14.2.1.</a:t>
            </a:r>
          </a:p>
          <a:p>
            <a:r>
              <a:rPr lang="en-US" sz="1200" b="1" kern="1200" baseline="0" dirty="0">
                <a:solidFill>
                  <a:schemeClr val="tx1"/>
                </a:solidFill>
                <a:latin typeface="Times New Roman" pitchFamily="18" charset="0"/>
                <a:ea typeface="+mn-ea"/>
                <a:cs typeface="Times New Roman" pitchFamily="18" charset="0"/>
              </a:rPr>
              <a:t>A.14.2.2 </a:t>
            </a:r>
            <a:r>
              <a:rPr lang="en-US" sz="1200" kern="1200" baseline="0" dirty="0">
                <a:solidFill>
                  <a:schemeClr val="tx1"/>
                </a:solidFill>
                <a:latin typeface="Times New Roman" pitchFamily="18" charset="0"/>
                <a:ea typeface="+mn-ea"/>
                <a:cs typeface="Times New Roman" pitchFamily="18" charset="0"/>
              </a:rPr>
              <a:t>In large warehouses, high rise buildings, and other buildings having multiple systems,</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it is reasonable to perform the internal assessment on half of the systems, and conclude</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that these are representative of all systems in the building. The systems in the building not</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assessed during one inspection cycle should be assessed during the next one. As long as</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there is no evidence of any foreign organic and/or inorganic material found in any of the systems</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being assessed, every other system would be inspected once every 10 years. However,</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if foreign organic and/or inorganic material is found in any system in the building during the</a:t>
            </a:r>
            <a:r>
              <a:rPr lang="en-US" sz="1200" kern="1200" dirty="0">
                <a:solidFill>
                  <a:schemeClr val="tx1"/>
                </a:solidFill>
                <a:latin typeface="Times New Roman" pitchFamily="18" charset="0"/>
                <a:ea typeface="+mn-ea"/>
                <a:cs typeface="Times New Roman" pitchFamily="18" charset="0"/>
              </a:rPr>
              <a:t> </a:t>
            </a:r>
            <a:r>
              <a:rPr lang="en-US" sz="1200" kern="1200" baseline="0" dirty="0">
                <a:solidFill>
                  <a:schemeClr val="tx1"/>
                </a:solidFill>
                <a:latin typeface="Times New Roman" pitchFamily="18" charset="0"/>
                <a:ea typeface="+mn-ea"/>
                <a:cs typeface="Times New Roman" pitchFamily="18" charset="0"/>
              </a:rPr>
              <a:t>5 year assessment cycle, all systems must then be assessed during that frequency cycle.</a:t>
            </a:r>
          </a:p>
          <a:p>
            <a:r>
              <a:rPr lang="en-US" sz="1200" b="1" kern="1200" baseline="0" dirty="0">
                <a:solidFill>
                  <a:schemeClr val="tx1"/>
                </a:solidFill>
                <a:latin typeface="Times New Roman" pitchFamily="18" charset="0"/>
                <a:ea typeface="+mn-ea"/>
                <a:cs typeface="Times New Roman" pitchFamily="18" charset="0"/>
              </a:rPr>
              <a:t>14.2.2.1 </a:t>
            </a:r>
            <a:r>
              <a:rPr lang="en-US" sz="1200" kern="1200" baseline="0" dirty="0">
                <a:solidFill>
                  <a:schemeClr val="tx1"/>
                </a:solidFill>
                <a:latin typeface="Times New Roman" pitchFamily="18" charset="0"/>
                <a:ea typeface="+mn-ea"/>
                <a:cs typeface="Times New Roman" pitchFamily="18" charset="0"/>
              </a:rPr>
              <a:t>During the next inspection frequency required by 14.2.1.1, the alternate systems not assessed during the previous inspection shall have an internal assessment of piping as described in 14.2.1.</a:t>
            </a:r>
          </a:p>
          <a:p>
            <a:r>
              <a:rPr lang="en-US" sz="1200" b="1" kern="1200" baseline="0" dirty="0">
                <a:solidFill>
                  <a:schemeClr val="tx1"/>
                </a:solidFill>
                <a:latin typeface="Times New Roman" pitchFamily="18" charset="0"/>
                <a:ea typeface="+mn-ea"/>
                <a:cs typeface="Times New Roman" pitchFamily="18" charset="0"/>
              </a:rPr>
              <a:t>14.2.2.2 </a:t>
            </a:r>
            <a:r>
              <a:rPr lang="en-US" sz="1200" kern="1200" baseline="0" dirty="0">
                <a:solidFill>
                  <a:schemeClr val="tx1"/>
                </a:solidFill>
                <a:latin typeface="Times New Roman" pitchFamily="18" charset="0"/>
                <a:ea typeface="+mn-ea"/>
                <a:cs typeface="Times New Roman" pitchFamily="18" charset="0"/>
              </a:rPr>
              <a:t>If the presence of foreign organic and/or inorganic material is found in any system in a building during the 5 year internal assessment of piping, all systems shall be assessed.</a:t>
            </a:r>
            <a:endParaRPr lang="en-US" dirty="0"/>
          </a:p>
          <a:p>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97</a:t>
            </a:fld>
            <a:endParaRPr lang="en-US" dirty="0"/>
          </a:p>
        </p:txBody>
      </p:sp>
    </p:spTree>
    <p:extLst>
      <p:ext uri="{BB962C8B-B14F-4D97-AF65-F5344CB8AC3E}">
        <p14:creationId xmlns:p14="http://schemas.microsoft.com/office/powerpoint/2010/main" val="26301083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574675"/>
            <a:ext cx="2859087" cy="2144713"/>
          </a:xfrm>
        </p:spPr>
      </p:sp>
      <p:sp>
        <p:nvSpPr>
          <p:cNvPr id="3" name="Notes Placeholder 2"/>
          <p:cNvSpPr>
            <a:spLocks noGrp="1"/>
          </p:cNvSpPr>
          <p:nvPr>
            <p:ph type="body" idx="1"/>
          </p:nvPr>
        </p:nvSpPr>
        <p:spPr/>
        <p:txBody>
          <a:bodyPr>
            <a:normAutofit/>
          </a:bodyPr>
          <a:lstStyle/>
          <a:p>
            <a:r>
              <a:rPr lang="en-US" b="1" dirty="0">
                <a:latin typeface="Times New Roman" pitchFamily="18" charset="0"/>
                <a:cs typeface="Times New Roman" pitchFamily="18" charset="0"/>
              </a:rPr>
              <a:t>14.3 Obstruction Investigation and Prevention</a:t>
            </a:r>
          </a:p>
          <a:p>
            <a:r>
              <a:rPr lang="en-US" dirty="0">
                <a:latin typeface="Times New Roman" pitchFamily="18" charset="0"/>
                <a:cs typeface="Times New Roman" pitchFamily="18" charset="0"/>
              </a:rPr>
              <a:t>In the 2011 edition of the standard, the section on obstruction investigation and prevention was renumbered to emphasize that it is a different function from the internal inspection of piping.</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Obstruction investigations do not have a specified frequency. Instead, obstruction investigations are warranted as a result of specific events that may occur either within the system itself or within the water supply infrastructure for the system. Section 14.3.1 contains a list of 15 events that would trigger an obstruction investigation.</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98</a:t>
            </a:fld>
            <a:endParaRPr lang="en-US" dirty="0"/>
          </a:p>
        </p:txBody>
      </p:sp>
      <p:sp>
        <p:nvSpPr>
          <p:cNvPr id="5" name="Header Placeholder 4"/>
          <p:cNvSpPr>
            <a:spLocks noGrp="1"/>
          </p:cNvSpPr>
          <p:nvPr>
            <p:ph type="hdr" sz="quarter" idx="11"/>
          </p:nvPr>
        </p:nvSpPr>
        <p:spPr/>
        <p:txBody>
          <a:bodyPr/>
          <a:lstStyle/>
          <a:p>
            <a:r>
              <a:rPr lang="en-US" dirty="0"/>
              <a:t>ITM for AHJ</a:t>
            </a:r>
          </a:p>
          <a:p>
            <a:r>
              <a:rPr lang="en-US" dirty="0"/>
              <a:t>Instructor Notes</a:t>
            </a:r>
          </a:p>
        </p:txBody>
      </p:sp>
    </p:spTree>
    <p:extLst>
      <p:ext uri="{BB962C8B-B14F-4D97-AF65-F5344CB8AC3E}">
        <p14:creationId xmlns:p14="http://schemas.microsoft.com/office/powerpoint/2010/main" val="39710055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is a distinct difference</a:t>
            </a:r>
            <a:r>
              <a:rPr lang="en-US" baseline="0" dirty="0"/>
              <a:t> between an internal inspection and an obstruction investigation. While internal inspections are timely, there is no time requirement at all for obstruction investigations. They are based solely on triggers. </a:t>
            </a:r>
            <a:endParaRPr lang="en-US" dirty="0"/>
          </a:p>
        </p:txBody>
      </p:sp>
      <p:sp>
        <p:nvSpPr>
          <p:cNvPr id="4" name="Slide Number Placeholder 3"/>
          <p:cNvSpPr>
            <a:spLocks noGrp="1"/>
          </p:cNvSpPr>
          <p:nvPr>
            <p:ph type="sldNum" sz="quarter" idx="10"/>
          </p:nvPr>
        </p:nvSpPr>
        <p:spPr/>
        <p:txBody>
          <a:bodyPr/>
          <a:lstStyle/>
          <a:p>
            <a:fld id="{2C16DB31-AA48-4020-AD0E-BD6BA66349A3}" type="slidenum">
              <a:rPr lang="en-US" smtClean="0"/>
              <a:pPr/>
              <a:t>99</a:t>
            </a:fld>
            <a:endParaRPr lang="en-US" dirty="0"/>
          </a:p>
        </p:txBody>
      </p:sp>
    </p:spTree>
    <p:extLst>
      <p:ext uri="{BB962C8B-B14F-4D97-AF65-F5344CB8AC3E}">
        <p14:creationId xmlns:p14="http://schemas.microsoft.com/office/powerpoint/2010/main" val="14068749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14.3.1</a:t>
            </a:r>
          </a:p>
        </p:txBody>
      </p:sp>
      <p:sp>
        <p:nvSpPr>
          <p:cNvPr id="4" name="Slide Number Placeholder 3"/>
          <p:cNvSpPr>
            <a:spLocks noGrp="1"/>
          </p:cNvSpPr>
          <p:nvPr>
            <p:ph type="sldNum" sz="quarter" idx="10"/>
          </p:nvPr>
        </p:nvSpPr>
        <p:spPr/>
        <p:txBody>
          <a:bodyPr/>
          <a:lstStyle/>
          <a:p>
            <a:fld id="{2C16DB31-AA48-4020-AD0E-BD6BA66349A3}" type="slidenum">
              <a:rPr lang="en-US" smtClean="0"/>
              <a:pPr/>
              <a:t>100</a:t>
            </a:fld>
            <a:endParaRPr lang="en-US" dirty="0"/>
          </a:p>
        </p:txBody>
      </p:sp>
    </p:spTree>
    <p:extLst>
      <p:ext uri="{BB962C8B-B14F-4D97-AF65-F5344CB8AC3E}">
        <p14:creationId xmlns:p14="http://schemas.microsoft.com/office/powerpoint/2010/main" val="2082575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latin typeface="Times New Roman" pitchFamily="18" charset="0"/>
                <a:cs typeface="Times New Roman" pitchFamily="18" charset="0"/>
              </a:rPr>
              <a:t>14.3.2.2 </a:t>
            </a:r>
            <a:r>
              <a:rPr lang="en-US" dirty="0">
                <a:latin typeface="Times New Roman" pitchFamily="18" charset="0"/>
                <a:cs typeface="Times New Roman" pitchFamily="18" charset="0"/>
              </a:rPr>
              <a:t>Internal examination shall be performed at the following four points:</a:t>
            </a:r>
          </a:p>
          <a:p>
            <a:r>
              <a:rPr lang="en-US" dirty="0">
                <a:latin typeface="Times New Roman" pitchFamily="18" charset="0"/>
                <a:cs typeface="Times New Roman" pitchFamily="18" charset="0"/>
              </a:rPr>
              <a:t>(1) System valve</a:t>
            </a:r>
          </a:p>
          <a:p>
            <a:r>
              <a:rPr lang="en-US" dirty="0">
                <a:latin typeface="Times New Roman" pitchFamily="18" charset="0"/>
                <a:cs typeface="Times New Roman" pitchFamily="18" charset="0"/>
              </a:rPr>
              <a:t>(2) Riser</a:t>
            </a:r>
          </a:p>
          <a:p>
            <a:r>
              <a:rPr lang="en-US" dirty="0">
                <a:latin typeface="Times New Roman" pitchFamily="18" charset="0"/>
                <a:cs typeface="Times New Roman" pitchFamily="18" charset="0"/>
              </a:rPr>
              <a:t>(3) Cross main</a:t>
            </a:r>
          </a:p>
          <a:p>
            <a:r>
              <a:rPr lang="en-US" dirty="0">
                <a:latin typeface="Times New Roman" pitchFamily="18" charset="0"/>
                <a:cs typeface="Times New Roman" pitchFamily="18" charset="0"/>
              </a:rPr>
              <a:t>(4) Branch line</a:t>
            </a:r>
          </a:p>
          <a:p>
            <a:r>
              <a:rPr lang="en-US" dirty="0">
                <a:latin typeface="Times New Roman" pitchFamily="18" charset="0"/>
                <a:cs typeface="Times New Roman" pitchFamily="18" charset="0"/>
              </a:rPr>
              <a:t>The intent of 14.3.2.2 is for each of the main system components to be visually examined. If an obstruction is found in one of these main areas of the system, it would be good practice to open a few other areas of the system to verify that the obstruction is an isolated incident. For branch lines, the intent is to open a representative number of branch lines, rather than open every branch line in the system.</a:t>
            </a:r>
          </a:p>
          <a:p>
            <a:r>
              <a:rPr lang="en-US" b="1" dirty="0">
                <a:latin typeface="Times New Roman" pitchFamily="18" charset="0"/>
                <a:cs typeface="Times New Roman" pitchFamily="18" charset="0"/>
              </a:rPr>
              <a:t>14.3.2.3 </a:t>
            </a:r>
            <a:r>
              <a:rPr lang="en-US" dirty="0">
                <a:latin typeface="Times New Roman" pitchFamily="18" charset="0"/>
                <a:cs typeface="Times New Roman" pitchFamily="18" charset="0"/>
              </a:rPr>
              <a:t>Alternative nondestructive examination methods shall be permitted</a:t>
            </a:r>
            <a:r>
              <a:rPr lang="en-US" b="1" dirty="0">
                <a:latin typeface="Times New Roman" pitchFamily="18" charset="0"/>
                <a:cs typeface="Times New Roman" pitchFamily="18" charset="0"/>
              </a:rPr>
              <a:t>.</a:t>
            </a:r>
          </a:p>
          <a:p>
            <a:r>
              <a:rPr lang="en-US" b="1" dirty="0">
                <a:latin typeface="Times New Roman" pitchFamily="18" charset="0"/>
                <a:cs typeface="Times New Roman" pitchFamily="18" charset="0"/>
              </a:rPr>
              <a:t>14.3.3* </a:t>
            </a:r>
            <a:r>
              <a:rPr lang="en-US" dirty="0">
                <a:latin typeface="Times New Roman" pitchFamily="18" charset="0"/>
                <a:cs typeface="Times New Roman" pitchFamily="18" charset="0"/>
              </a:rPr>
              <a:t>If an obstruction investigation indicates the presence of sufficient material to obstruct pipe or sprinklers, a complete flushing program shall be conducted by qualified personnel.</a:t>
            </a:r>
          </a:p>
          <a:p>
            <a:r>
              <a:rPr lang="en-US" b="1" dirty="0">
                <a:latin typeface="Times New Roman" pitchFamily="18" charset="0"/>
                <a:cs typeface="Times New Roman" pitchFamily="18" charset="0"/>
              </a:rPr>
              <a:t>A.14.3.3 </a:t>
            </a:r>
            <a:r>
              <a:rPr lang="en-US" dirty="0">
                <a:latin typeface="Times New Roman" pitchFamily="18" charset="0"/>
                <a:cs typeface="Times New Roman" pitchFamily="18" charset="0"/>
              </a:rPr>
              <a:t>For obstruction investigation flushing procedures, see Section D.5.</a:t>
            </a:r>
          </a:p>
          <a:p>
            <a:r>
              <a:rPr lang="en-US" dirty="0">
                <a:latin typeface="Times New Roman" pitchFamily="18" charset="0"/>
                <a:cs typeface="Times New Roman" pitchFamily="18" charset="0"/>
              </a:rPr>
              <a:t>The flushing procedures outlined in Section D.5 (Annex D) are intended to be carried out</a:t>
            </a:r>
          </a:p>
          <a:p>
            <a:r>
              <a:rPr lang="en-US" dirty="0">
                <a:latin typeface="Times New Roman" pitchFamily="18" charset="0"/>
                <a:cs typeface="Times New Roman" pitchFamily="18" charset="0"/>
              </a:rPr>
              <a:t>with water. However, in cases where severe MIC has resulted in the obstruction investigation, chemical scouring may be necessary. This process is highly specialized and should be attempted only by those thoroughly experienced in the procedure. Chemicals should not be added to water used for flushing without a determination of the possible effects on sprinkler and valve seats.</a:t>
            </a:r>
            <a:endParaRPr lang="en-US" dirty="0"/>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101</a:t>
            </a:fld>
            <a:endParaRPr lang="en-US" dirty="0"/>
          </a:p>
        </p:txBody>
      </p:sp>
    </p:spTree>
    <p:extLst>
      <p:ext uri="{BB962C8B-B14F-4D97-AF65-F5344CB8AC3E}">
        <p14:creationId xmlns:p14="http://schemas.microsoft.com/office/powerpoint/2010/main" val="19147957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Section</a:t>
            </a:r>
            <a:r>
              <a:rPr lang="en-US" baseline="0" dirty="0">
                <a:latin typeface="Times New Roman" pitchFamily="18" charset="0"/>
                <a:cs typeface="Times New Roman" pitchFamily="18" charset="0"/>
              </a:rPr>
              <a:t> 14.3.2.1 addresses conditions that could either continue to reoccur or are such that even though we flush the piping to clear any obstructions, conditions continue to exist that could cause a continued build up. If that is our case, then we must go a bit further than the normal 5 year internal inspection, and do it at the minimum 4 points listed in 14.4.3.2.2.</a:t>
            </a:r>
            <a:endParaRPr lang="en-US" dirty="0">
              <a:latin typeface="Times New Roman" pitchFamily="18" charset="0"/>
              <a:cs typeface="Times New Roman" pitchFamily="18" charset="0"/>
            </a:endParaRPr>
          </a:p>
          <a:p>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102</a:t>
            </a:fld>
            <a:endParaRPr lang="en-US" dirty="0"/>
          </a:p>
        </p:txBody>
      </p:sp>
    </p:spTree>
    <p:extLst>
      <p:ext uri="{BB962C8B-B14F-4D97-AF65-F5344CB8AC3E}">
        <p14:creationId xmlns:p14="http://schemas.microsoft.com/office/powerpoint/2010/main" val="38875959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Times New Roman" pitchFamily="18" charset="0"/>
                <a:cs typeface="Times New Roman" pitchFamily="18" charset="0"/>
              </a:rPr>
              <a:t>14.4 Ice Obstruction</a:t>
            </a:r>
          </a:p>
          <a:p>
            <a:r>
              <a:rPr lang="en-US" dirty="0">
                <a:latin typeface="Times New Roman" pitchFamily="18" charset="0"/>
                <a:cs typeface="Times New Roman" pitchFamily="18" charset="0"/>
              </a:rPr>
              <a:t>Dry pipe or preaction sprinkler system piping that protects or passes through freezers or cold storage rooms shall be inspected internally on an annual basis for ice obstructions at the point where the piping enters the refrigerated area.</a:t>
            </a:r>
          </a:p>
          <a:p>
            <a:r>
              <a:rPr lang="en-US" dirty="0">
                <a:latin typeface="Times New Roman" pitchFamily="18" charset="0"/>
                <a:cs typeface="Times New Roman" pitchFamily="18" charset="0"/>
              </a:rPr>
              <a:t>The inspection described in Section 14.4 should be conducted regularly to ensure that piping is not obstructed with ice and that fittings are not fractured due to ice buildup.</a:t>
            </a:r>
          </a:p>
          <a:p>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14.4.1 </a:t>
            </a:r>
            <a:r>
              <a:rPr lang="en-US" dirty="0">
                <a:latin typeface="Times New Roman" pitchFamily="18" charset="0"/>
                <a:cs typeface="Times New Roman" pitchFamily="18" charset="0"/>
              </a:rPr>
              <a:t>Alternative nondestructive examinations shall be permitted.</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alternative nondestructive examination methods in 14.4.1 include the use of ultrasound,</a:t>
            </a:r>
          </a:p>
          <a:p>
            <a:r>
              <a:rPr lang="en-US" dirty="0">
                <a:latin typeface="Times New Roman" pitchFamily="18" charset="0"/>
                <a:cs typeface="Times New Roman" pitchFamily="18" charset="0"/>
              </a:rPr>
              <a:t>x-ray, and remote video camera technology. </a:t>
            </a:r>
          </a:p>
          <a:p>
            <a:endParaRPr lang="en-US" b="1" baseline="0" dirty="0"/>
          </a:p>
          <a:p>
            <a:r>
              <a:rPr lang="en-US" b="1" dirty="0">
                <a:latin typeface="Times New Roman" pitchFamily="18" charset="0"/>
                <a:cs typeface="Times New Roman" pitchFamily="18" charset="0"/>
              </a:rPr>
              <a:t>14.4.2 </a:t>
            </a:r>
            <a:r>
              <a:rPr lang="en-US" dirty="0">
                <a:latin typeface="Times New Roman" pitchFamily="18" charset="0"/>
                <a:cs typeface="Times New Roman" pitchFamily="18" charset="0"/>
              </a:rPr>
              <a:t>All penetrations into the cold storage areas shall be inspected and, if an ice obstruction is found, additional pipe shall be examined to ensure no ice blockage exists.</a:t>
            </a:r>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103</a:t>
            </a:fld>
            <a:endParaRPr lang="en-US" dirty="0"/>
          </a:p>
        </p:txBody>
      </p:sp>
    </p:spTree>
    <p:extLst>
      <p:ext uri="{BB962C8B-B14F-4D97-AF65-F5344CB8AC3E}">
        <p14:creationId xmlns:p14="http://schemas.microsoft.com/office/powerpoint/2010/main" val="16910370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Section 14.4 addresses specific circumstances where piping passes in to cold areas. The concern is that ice jams could render the entire system impaired. Therefore,</a:t>
            </a:r>
            <a:r>
              <a:rPr lang="en-US" baseline="0" dirty="0"/>
              <a:t> the standard requires a scheduled annual inspection to determine the presence of ice jams and to require any ice blockage to be removed.</a:t>
            </a:r>
            <a:endParaRPr lang="en-US" dirty="0"/>
          </a:p>
        </p:txBody>
      </p:sp>
      <p:sp>
        <p:nvSpPr>
          <p:cNvPr id="4" name="Header Placeholder 3"/>
          <p:cNvSpPr>
            <a:spLocks noGrp="1"/>
          </p:cNvSpPr>
          <p:nvPr>
            <p:ph type="hdr" sz="quarter" idx="10"/>
          </p:nvPr>
        </p:nvSpPr>
        <p:spPr/>
        <p:txBody>
          <a:bodyPr/>
          <a:lstStyle/>
          <a:p>
            <a:r>
              <a:rPr lang="en-US" dirty="0"/>
              <a:t>ITM for AHJ</a:t>
            </a:r>
          </a:p>
        </p:txBody>
      </p:sp>
      <p:sp>
        <p:nvSpPr>
          <p:cNvPr id="5" name="Slide Number Placeholder 4"/>
          <p:cNvSpPr>
            <a:spLocks noGrp="1"/>
          </p:cNvSpPr>
          <p:nvPr>
            <p:ph type="sldNum" sz="quarter" idx="11"/>
          </p:nvPr>
        </p:nvSpPr>
        <p:spPr/>
        <p:txBody>
          <a:bodyPr/>
          <a:lstStyle/>
          <a:p>
            <a:fld id="{2C16DB31-AA48-4020-AD0E-BD6BA66349A3}" type="slidenum">
              <a:rPr lang="en-US" smtClean="0"/>
              <a:pPr/>
              <a:t>104</a:t>
            </a:fld>
            <a:endParaRPr lang="en-US" dirty="0"/>
          </a:p>
        </p:txBody>
      </p:sp>
    </p:spTree>
    <p:extLst>
      <p:ext uri="{BB962C8B-B14F-4D97-AF65-F5344CB8AC3E}">
        <p14:creationId xmlns:p14="http://schemas.microsoft.com/office/powerpoint/2010/main" val="31238593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Understanding, Applying &amp; Enforcing NFPA 25</a:t>
            </a:r>
          </a:p>
        </p:txBody>
      </p:sp>
      <p:sp>
        <p:nvSpPr>
          <p:cNvPr id="6" name="Slide Number Placeholder 5"/>
          <p:cNvSpPr>
            <a:spLocks noGrp="1"/>
          </p:cNvSpPr>
          <p:nvPr>
            <p:ph type="sldNum" sz="quarter" idx="12"/>
          </p:nvPr>
        </p:nvSpPr>
        <p:spPr/>
        <p:txBody>
          <a:bodyPr/>
          <a:lstStyle/>
          <a:p>
            <a:fld id="{2C16DB31-AA48-4020-AD0E-BD6BA66349A3}" type="slidenum">
              <a:rPr lang="en-US" smtClean="0"/>
              <a:pPr/>
              <a:t>105</a:t>
            </a:fld>
            <a:endParaRPr lang="en-US" dirty="0"/>
          </a:p>
        </p:txBody>
      </p:sp>
    </p:spTree>
    <p:extLst>
      <p:ext uri="{BB962C8B-B14F-4D97-AF65-F5344CB8AC3E}">
        <p14:creationId xmlns:p14="http://schemas.microsoft.com/office/powerpoint/2010/main" val="1623404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5132" y="3887812"/>
            <a:ext cx="9146751"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5132" y="2059012"/>
            <a:ext cx="9146751" cy="18288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56616" y="2166367"/>
            <a:ext cx="8435340" cy="1739347"/>
          </a:xfrm>
        </p:spPr>
        <p:txBody>
          <a:bodyPr tIns="45720" bIns="45720" anchor="ctr">
            <a:normAutofit/>
          </a:bodyPr>
          <a:lstStyle>
            <a:lvl1pPr algn="ctr">
              <a:lnSpc>
                <a:spcPct val="80000"/>
              </a:lnSpc>
              <a:defRPr sz="3600" b="1" spc="85" baseline="0">
                <a:solidFill>
                  <a:schemeClr val="bg1"/>
                </a:solidFill>
              </a:defRPr>
            </a:lvl1pPr>
          </a:lstStyle>
          <a:p>
            <a:r>
              <a:rPr lang="en-US" noProof="0" dirty="0"/>
              <a:t>Click to edit Master title style</a:t>
            </a:r>
          </a:p>
        </p:txBody>
      </p:sp>
      <p:sp>
        <p:nvSpPr>
          <p:cNvPr id="3" name="Subtitle 2"/>
          <p:cNvSpPr>
            <a:spLocks noGrp="1"/>
          </p:cNvSpPr>
          <p:nvPr>
            <p:ph type="subTitle" idx="1"/>
          </p:nvPr>
        </p:nvSpPr>
        <p:spPr>
          <a:xfrm>
            <a:off x="260604" y="3913632"/>
            <a:ext cx="8629650" cy="457200"/>
          </a:xfrm>
          <a:ln>
            <a:solidFill>
              <a:schemeClr val="bg1"/>
            </a:solidFill>
          </a:ln>
        </p:spPr>
        <p:txBody>
          <a:bodyPr>
            <a:normAutofit/>
          </a:bodyPr>
          <a:lstStyle>
            <a:lvl1pPr marL="0" indent="0" algn="ctr">
              <a:spcBef>
                <a:spcPts val="0"/>
              </a:spcBef>
              <a:spcAft>
                <a:spcPts val="0"/>
              </a:spcAft>
              <a:buNone/>
              <a:defRPr sz="1500">
                <a:solidFill>
                  <a:schemeClr val="tx1"/>
                </a:solidFill>
              </a:defRPr>
            </a:lvl1pPr>
            <a:lvl2pPr marL="257175" indent="0" algn="ctr">
              <a:buNone/>
              <a:defRPr sz="1125"/>
            </a:lvl2pPr>
            <a:lvl3pPr marL="514350" indent="0" algn="ctr">
              <a:buNone/>
              <a:defRPr sz="1125"/>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noProof="0"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8D1FBE-958F-47DB-9317-1F803C473A6F}" type="slidenum">
              <a:rPr lang="en-US" smtClean="0">
                <a:solidFill>
                  <a:prstClr val="white"/>
                </a:solidFill>
              </a:rPr>
              <a:pPr/>
              <a:t>‹#›</a:t>
            </a:fld>
            <a:endParaRPr lang="en-US" dirty="0">
              <a:solidFill>
                <a:prstClr val="white"/>
              </a:solidFill>
            </a:endParaRPr>
          </a:p>
        </p:txBody>
      </p:sp>
      <p:pic>
        <p:nvPicPr>
          <p:cNvPr id="9" name="Picture 8" descr="A drawing of a face&#10;&#10;Description automatically generated">
            <a:extLst>
              <a:ext uri="{FF2B5EF4-FFF2-40B4-BE49-F238E27FC236}">
                <a16:creationId xmlns:a16="http://schemas.microsoft.com/office/drawing/2014/main" id="{892B4C87-43BC-4F0B-8EE3-C5A275971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469" y="325709"/>
            <a:ext cx="4013548" cy="1535898"/>
          </a:xfrm>
          <a:prstGeom prst="rect">
            <a:avLst/>
          </a:prstGeom>
        </p:spPr>
      </p:pic>
    </p:spTree>
    <p:custDataLst>
      <p:tags r:id="rId1"/>
    </p:custDataLst>
    <p:extLst>
      <p:ext uri="{BB962C8B-B14F-4D97-AF65-F5344CB8AC3E}">
        <p14:creationId xmlns:p14="http://schemas.microsoft.com/office/powerpoint/2010/main" val="60463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61257"/>
            <a:ext cx="7772400" cy="622663"/>
          </a:xfrm>
        </p:spPr>
        <p:txBody>
          <a:bodyPr/>
          <a:lstStyle/>
          <a:p>
            <a:r>
              <a:rPr lang="en-US"/>
              <a:t>Click to edit Master title style</a:t>
            </a:r>
          </a:p>
        </p:txBody>
      </p:sp>
      <p:sp>
        <p:nvSpPr>
          <p:cNvPr id="3" name="SmartArt Placeholder 2"/>
          <p:cNvSpPr>
            <a:spLocks noGrp="1"/>
          </p:cNvSpPr>
          <p:nvPr>
            <p:ph type="dgm" idx="1"/>
          </p:nvPr>
        </p:nvSpPr>
        <p:spPr>
          <a:xfrm>
            <a:off x="685800" y="1105990"/>
            <a:ext cx="7772400" cy="4868091"/>
          </a:xfrm>
        </p:spPr>
        <p:txBody>
          <a:bodyPr/>
          <a:lstStyle/>
          <a:p>
            <a:pPr lvl="0"/>
            <a:r>
              <a:rPr lang="en-US" noProof="0"/>
              <a:t>Click icon to add SmartArt graphic</a:t>
            </a:r>
          </a:p>
        </p:txBody>
      </p:sp>
    </p:spTree>
    <p:custDataLst>
      <p:tags r:id="rId1"/>
    </p:custDataLst>
    <p:extLst>
      <p:ext uri="{BB962C8B-B14F-4D97-AF65-F5344CB8AC3E}">
        <p14:creationId xmlns:p14="http://schemas.microsoft.com/office/powerpoint/2010/main" val="81355329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6616" y="2167128"/>
            <a:ext cx="8435340" cy="1737360"/>
          </a:xfrm>
        </p:spPr>
        <p:txBody>
          <a:bodyPr anchor="ctr">
            <a:noAutofit/>
          </a:bodyPr>
          <a:lstStyle>
            <a:lvl1pPr algn="ctr">
              <a:lnSpc>
                <a:spcPct val="80000"/>
              </a:lnSpc>
              <a:defRPr sz="3375" b="1" spc="85"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0604" y="3913212"/>
            <a:ext cx="8627364" cy="457200"/>
          </a:xfrm>
        </p:spPr>
        <p:txBody>
          <a:bodyPr anchor="t">
            <a:normAutofit/>
          </a:bodyPr>
          <a:lstStyle>
            <a:lvl1pPr marL="0" indent="0" algn="ctr">
              <a:buNone/>
              <a:defRPr sz="1125">
                <a:solidFill>
                  <a:srgbClr val="FFFFFF"/>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98D1FBE-958F-47DB-9317-1F803C473A6F}" type="slidenum">
              <a:rPr lang="en-US" smtClean="0"/>
              <a:pPr/>
              <a:t>‹#›</a:t>
            </a:fld>
            <a:endParaRPr lang="en-US" dirty="0"/>
          </a:p>
        </p:txBody>
      </p:sp>
      <p:pic>
        <p:nvPicPr>
          <p:cNvPr id="7" name="Picture 6" descr="A drawing of a face&#10;&#10;Description automatically generated">
            <a:extLst>
              <a:ext uri="{FF2B5EF4-FFF2-40B4-BE49-F238E27FC236}">
                <a16:creationId xmlns:a16="http://schemas.microsoft.com/office/drawing/2014/main" id="{D0E0745B-64B9-4A1D-ABB9-84B065AEF9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092194"/>
            <a:ext cx="1895301" cy="765806"/>
          </a:xfrm>
          <a:prstGeom prst="rect">
            <a:avLst/>
          </a:prstGeom>
        </p:spPr>
      </p:pic>
    </p:spTree>
    <p:custDataLst>
      <p:tags r:id="rId1"/>
    </p:custDataLst>
    <p:extLst>
      <p:ext uri="{BB962C8B-B14F-4D97-AF65-F5344CB8AC3E}">
        <p14:creationId xmlns:p14="http://schemas.microsoft.com/office/powerpoint/2010/main" val="310898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7C6CF7E-54C5-46FB-AF63-5C48051C8B96}"/>
              </a:ext>
            </a:extLst>
          </p:cNvPr>
          <p:cNvSpPr>
            <a:spLocks noGrp="1"/>
          </p:cNvSpPr>
          <p:nvPr>
            <p:ph type="sldNum" sz="quarter" idx="10"/>
          </p:nvPr>
        </p:nvSpPr>
        <p:spPr/>
        <p:txBody>
          <a:bodyPr/>
          <a:lstStyle/>
          <a:p>
            <a:fld id="{F49A50B5-2271-4819-BD03-A7FFAE74DD13}" type="slidenum">
              <a:rPr lang="en-US" smtClean="0"/>
              <a:t>‹#›</a:t>
            </a:fld>
            <a:endParaRPr lang="en-US"/>
          </a:p>
        </p:txBody>
      </p:sp>
    </p:spTree>
    <p:extLst>
      <p:ext uri="{BB962C8B-B14F-4D97-AF65-F5344CB8AC3E}">
        <p14:creationId xmlns:p14="http://schemas.microsoft.com/office/powerpoint/2010/main" val="72504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BE9D073-9EE6-4D57-B69B-9681F7A8FEF7}"/>
              </a:ext>
            </a:extLst>
          </p:cNvPr>
          <p:cNvSpPr>
            <a:spLocks noGrp="1"/>
          </p:cNvSpPr>
          <p:nvPr>
            <p:ph type="sldNum" sz="quarter" idx="10"/>
          </p:nvPr>
        </p:nvSpPr>
        <p:spPr/>
        <p:txBody>
          <a:bodyPr/>
          <a:lstStyle/>
          <a:p>
            <a:fld id="{F49A50B5-2271-4819-BD03-A7FFAE74DD13}" type="slidenum">
              <a:rPr lang="en-US" smtClean="0"/>
              <a:t>‹#›</a:t>
            </a:fld>
            <a:endParaRPr lang="en-US"/>
          </a:p>
        </p:txBody>
      </p:sp>
    </p:spTree>
    <p:extLst>
      <p:ext uri="{BB962C8B-B14F-4D97-AF65-F5344CB8AC3E}">
        <p14:creationId xmlns:p14="http://schemas.microsoft.com/office/powerpoint/2010/main" val="128847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02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AD825CE6-DB0A-41FC-B3A2-83FE41F08179}"/>
              </a:ext>
            </a:extLst>
          </p:cNvPr>
          <p:cNvSpPr>
            <a:spLocks noGrp="1"/>
          </p:cNvSpPr>
          <p:nvPr>
            <p:ph type="sldNum" sz="quarter" idx="10"/>
          </p:nvPr>
        </p:nvSpPr>
        <p:spPr/>
        <p:txBody>
          <a:bodyPr/>
          <a:lstStyle/>
          <a:p>
            <a:fld id="{F49A50B5-2271-4819-BD03-A7FFAE74DD13}" type="slidenum">
              <a:rPr lang="en-US" smtClean="0"/>
              <a:t>‹#›</a:t>
            </a:fld>
            <a:endParaRPr lang="en-US"/>
          </a:p>
        </p:txBody>
      </p:sp>
    </p:spTree>
    <p:extLst>
      <p:ext uri="{BB962C8B-B14F-4D97-AF65-F5344CB8AC3E}">
        <p14:creationId xmlns:p14="http://schemas.microsoft.com/office/powerpoint/2010/main" val="355219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mp; Content-Full">
    <p:spTree>
      <p:nvGrpSpPr>
        <p:cNvPr id="1" name=""/>
        <p:cNvGrpSpPr/>
        <p:nvPr/>
      </p:nvGrpSpPr>
      <p:grpSpPr>
        <a:xfrm>
          <a:off x="0" y="0"/>
          <a:ext cx="0" cy="0"/>
          <a:chOff x="0" y="0"/>
          <a:chExt cx="0" cy="0"/>
        </a:xfrm>
      </p:grpSpPr>
      <p:sp>
        <p:nvSpPr>
          <p:cNvPr id="2" name="Title 1"/>
          <p:cNvSpPr>
            <a:spLocks noGrp="1"/>
          </p:cNvSpPr>
          <p:nvPr>
            <p:ph type="title"/>
          </p:nvPr>
        </p:nvSpPr>
        <p:spPr>
          <a:xfrm>
            <a:off x="457200" y="128452"/>
            <a:ext cx="8229600" cy="91440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102070"/>
            <a:ext cx="8229600" cy="4946033"/>
          </a:xfrm>
        </p:spPr>
        <p:txBody>
          <a:bodyPr/>
          <a:lstStyle>
            <a:lvl1pPr>
              <a:defRPr b="0"/>
            </a:lvl1pPr>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A3D4C15E-8E0E-4C5A-8ADD-8501C714847F}"/>
              </a:ext>
            </a:extLst>
          </p:cNvPr>
          <p:cNvSpPr>
            <a:spLocks noGrp="1"/>
          </p:cNvSpPr>
          <p:nvPr>
            <p:ph type="sldNum" sz="quarter" idx="10"/>
          </p:nvPr>
        </p:nvSpPr>
        <p:spPr/>
        <p:txBody>
          <a:bodyPr/>
          <a:lstStyle/>
          <a:p>
            <a:fld id="{F49A50B5-2271-4819-BD03-A7FFAE74DD13}" type="slidenum">
              <a:rPr lang="en-US" smtClean="0"/>
              <a:t>‹#›</a:t>
            </a:fld>
            <a:endParaRPr lang="en-US"/>
          </a:p>
        </p:txBody>
      </p:sp>
    </p:spTree>
    <p:extLst>
      <p:ext uri="{BB962C8B-B14F-4D97-AF65-F5344CB8AC3E}">
        <p14:creationId xmlns:p14="http://schemas.microsoft.com/office/powerpoint/2010/main" val="356495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BE9D073-9EE6-4D57-B69B-9681F7A8FEF7}"/>
              </a:ext>
            </a:extLst>
          </p:cNvPr>
          <p:cNvSpPr>
            <a:spLocks noGrp="1"/>
          </p:cNvSpPr>
          <p:nvPr>
            <p:ph type="sldNum" sz="quarter" idx="10"/>
          </p:nvPr>
        </p:nvSpPr>
        <p:spPr/>
        <p:txBody>
          <a:bodyPr/>
          <a:lstStyle/>
          <a:p>
            <a:fld id="{F49A50B5-2271-4819-BD03-A7FFAE74DD13}" type="slidenum">
              <a:rPr lang="en-US" smtClean="0"/>
              <a:t>‹#›</a:t>
            </a:fld>
            <a:endParaRPr lang="en-US"/>
          </a:p>
        </p:txBody>
      </p:sp>
    </p:spTree>
    <p:extLst>
      <p:ext uri="{BB962C8B-B14F-4D97-AF65-F5344CB8AC3E}">
        <p14:creationId xmlns:p14="http://schemas.microsoft.com/office/powerpoint/2010/main" val="31012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7C6CF7E-54C5-46FB-AF63-5C48051C8B96}"/>
              </a:ext>
            </a:extLst>
          </p:cNvPr>
          <p:cNvSpPr>
            <a:spLocks noGrp="1"/>
          </p:cNvSpPr>
          <p:nvPr>
            <p:ph type="sldNum" sz="quarter" idx="10"/>
          </p:nvPr>
        </p:nvSpPr>
        <p:spPr/>
        <p:txBody>
          <a:bodyPr/>
          <a:lstStyle/>
          <a:p>
            <a:fld id="{F49A50B5-2271-4819-BD03-A7FFAE74DD13}" type="slidenum">
              <a:rPr lang="en-US" smtClean="0"/>
              <a:t>‹#›</a:t>
            </a:fld>
            <a:endParaRPr lang="en-US"/>
          </a:p>
        </p:txBody>
      </p:sp>
    </p:spTree>
    <p:extLst>
      <p:ext uri="{BB962C8B-B14F-4D97-AF65-F5344CB8AC3E}">
        <p14:creationId xmlns:p14="http://schemas.microsoft.com/office/powerpoint/2010/main" val="382450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2700">
                <a:solidFill>
                  <a:schemeClr val="bg1"/>
                </a:solidFill>
              </a:defRPr>
            </a:lvl1pPr>
          </a:lstStyle>
          <a:p>
            <a:r>
              <a:rPr lang="en-US" noProof="0" dirty="0"/>
              <a:t>Click to edit Master title style</a:t>
            </a:r>
          </a:p>
        </p:txBody>
      </p:sp>
      <p:sp>
        <p:nvSpPr>
          <p:cNvPr id="3" name="Content Placeholder 2"/>
          <p:cNvSpPr>
            <a:spLocks noGrp="1"/>
          </p:cNvSpPr>
          <p:nvPr>
            <p:ph idx="1" hasCustomPrompt="1"/>
          </p:nvPr>
        </p:nvSpPr>
        <p:spPr>
          <a:xfrm>
            <a:off x="902189" y="1358538"/>
            <a:ext cx="7338060" cy="458941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a:spLocks noGrp="1"/>
          </p:cNvSpPr>
          <p:nvPr>
            <p:ph type="sldNum" sz="quarter" idx="4"/>
          </p:nvPr>
        </p:nvSpPr>
        <p:spPr>
          <a:xfrm>
            <a:off x="7994195" y="6422857"/>
            <a:ext cx="709698" cy="365125"/>
          </a:xfrm>
          <a:prstGeom prst="rect">
            <a:avLst/>
          </a:prstGeom>
        </p:spPr>
        <p:txBody>
          <a:bodyPr vert="horz" lIns="45720" tIns="45720" rIns="91440" bIns="45720" rtlCol="0" anchor="ctr"/>
          <a:lstStyle>
            <a:lvl1pPr algn="l">
              <a:defRPr sz="675" b="0">
                <a:solidFill>
                  <a:schemeClr val="tx1"/>
                </a:solidFill>
              </a:defRPr>
            </a:lvl1pPr>
          </a:lstStyle>
          <a:p>
            <a:fld id="{398D1FBE-958F-47DB-9317-1F803C473A6F}" type="slidenum">
              <a:rPr lang="en-US" smtClean="0"/>
              <a:pPr/>
              <a:t>‹#›</a:t>
            </a:fld>
            <a:endParaRPr lang="en-US" dirty="0"/>
          </a:p>
        </p:txBody>
      </p:sp>
    </p:spTree>
    <p:custDataLst>
      <p:tags r:id="rId1"/>
    </p:custDataLst>
    <p:extLst>
      <p:ext uri="{BB962C8B-B14F-4D97-AF65-F5344CB8AC3E}">
        <p14:creationId xmlns:p14="http://schemas.microsoft.com/office/powerpoint/2010/main" val="1378134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chemeClr val="bg1">
                    <a:lumMod val="95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04008" y="1354467"/>
            <a:ext cx="3566160" cy="4602198"/>
          </a:xfrm>
        </p:spPr>
        <p:txBody>
          <a:bodyPr/>
          <a:lstStyle>
            <a:lvl1pPr>
              <a:defRPr sz="1238"/>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72793" y="1354466"/>
            <a:ext cx="3566160" cy="4602199"/>
          </a:xfrm>
        </p:spPr>
        <p:txBody>
          <a:bodyPr/>
          <a:lstStyle>
            <a:lvl1pPr>
              <a:defRPr sz="1238"/>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D1FBE-958F-47DB-9317-1F803C473A6F}" type="slidenum">
              <a:rPr lang="en-US" smtClean="0"/>
              <a:pPr/>
              <a:t>‹#›</a:t>
            </a:fld>
            <a:endParaRPr lang="en-US"/>
          </a:p>
        </p:txBody>
      </p:sp>
    </p:spTree>
    <p:custDataLst>
      <p:tags r:id="rId1"/>
    </p:custDataLst>
    <p:extLst>
      <p:ext uri="{BB962C8B-B14F-4D97-AF65-F5344CB8AC3E}">
        <p14:creationId xmlns:p14="http://schemas.microsoft.com/office/powerpoint/2010/main" val="4131099965"/>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05256" y="1167960"/>
            <a:ext cx="3566160" cy="743094"/>
          </a:xfrm>
        </p:spPr>
        <p:txBody>
          <a:bodyPr anchor="ctr">
            <a:normAutofit/>
          </a:bodyPr>
          <a:lstStyle>
            <a:lvl1pPr marL="0" indent="0">
              <a:buNone/>
              <a:defRPr sz="1181"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905256" y="1911055"/>
            <a:ext cx="3566160" cy="4080445"/>
          </a:xfrm>
        </p:spPr>
        <p:txBody>
          <a:bodyPr/>
          <a:lstStyle>
            <a:lvl1pPr>
              <a:defRPr sz="1238"/>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80844" y="1171837"/>
            <a:ext cx="3566160" cy="743094"/>
          </a:xfrm>
        </p:spPr>
        <p:txBody>
          <a:bodyPr anchor="ctr">
            <a:normAutofit/>
          </a:bodyPr>
          <a:lstStyle>
            <a:lvl1pPr marL="0" indent="0">
              <a:buNone/>
              <a:defRPr sz="1181"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73423" y="1911053"/>
            <a:ext cx="3566160" cy="4080445"/>
          </a:xfrm>
        </p:spPr>
        <p:txBody>
          <a:bodyPr/>
          <a:lstStyle>
            <a:lvl1pPr>
              <a:defRPr sz="1238"/>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98D1FBE-958F-47DB-9317-1F803C473A6F}" type="slidenum">
              <a:rPr lang="en-US" smtClean="0"/>
              <a:pPr/>
              <a:t>‹#›</a:t>
            </a:fld>
            <a:endParaRPr lang="en-US" dirty="0"/>
          </a:p>
        </p:txBody>
      </p:sp>
    </p:spTree>
    <p:custDataLst>
      <p:tags r:id="rId1"/>
    </p:custDataLst>
    <p:extLst>
      <p:ext uri="{BB962C8B-B14F-4D97-AF65-F5344CB8AC3E}">
        <p14:creationId xmlns:p14="http://schemas.microsoft.com/office/powerpoint/2010/main" val="103643038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2800"/>
            </a:lvl1pPr>
          </a:lstStyle>
          <a:p>
            <a:r>
              <a:rPr lang="en-US" dirty="0"/>
              <a:t>Click to edit Master title style</a:t>
            </a:r>
          </a:p>
        </p:txBody>
      </p:sp>
      <p:sp>
        <p:nvSpPr>
          <p:cNvPr id="4" name="Footer Placeholder 3"/>
          <p:cNvSpPr>
            <a:spLocks noGrp="1"/>
          </p:cNvSpPr>
          <p:nvPr>
            <p:ph type="ftr" sz="quarter" idx="11"/>
          </p:nvPr>
        </p:nvSpPr>
        <p:spPr>
          <a:xfrm>
            <a:off x="4288793" y="6422857"/>
            <a:ext cx="3783330" cy="365125"/>
          </a:xfrm>
        </p:spPr>
        <p:txBody>
          <a:bodyPr/>
          <a:lstStyle/>
          <a:p>
            <a:endParaRPr lang="en-US" dirty="0"/>
          </a:p>
        </p:txBody>
      </p:sp>
      <p:sp>
        <p:nvSpPr>
          <p:cNvPr id="5" name="Slide Number Placeholder 4"/>
          <p:cNvSpPr>
            <a:spLocks noGrp="1"/>
          </p:cNvSpPr>
          <p:nvPr>
            <p:ph type="sldNum" sz="quarter" idx="12"/>
          </p:nvPr>
        </p:nvSpPr>
        <p:spPr/>
        <p:txBody>
          <a:bodyPr/>
          <a:lstStyle/>
          <a:p>
            <a:fld id="{398D1FBE-958F-47DB-9317-1F803C473A6F}" type="slidenum">
              <a:rPr lang="en-US" smtClean="0">
                <a:solidFill>
                  <a:prstClr val="white"/>
                </a:solidFill>
              </a:rPr>
              <a:pPr/>
              <a:t>‹#›</a:t>
            </a:fld>
            <a:endParaRPr lang="en-US" dirty="0">
              <a:solidFill>
                <a:prstClr val="white"/>
              </a:solidFill>
            </a:endParaRPr>
          </a:p>
        </p:txBody>
      </p:sp>
      <p:sp>
        <p:nvSpPr>
          <p:cNvPr id="6" name="TextBox 5">
            <a:extLst>
              <a:ext uri="{FF2B5EF4-FFF2-40B4-BE49-F238E27FC236}">
                <a16:creationId xmlns:a16="http://schemas.microsoft.com/office/drawing/2014/main" id="{B349E877-D80B-4ED6-89C4-53C5EC5C78AA}"/>
              </a:ext>
            </a:extLst>
          </p:cNvPr>
          <p:cNvSpPr txBox="1"/>
          <p:nvPr/>
        </p:nvSpPr>
        <p:spPr>
          <a:xfrm>
            <a:off x="7980684" y="6422855"/>
            <a:ext cx="629917" cy="300082"/>
          </a:xfrm>
          <a:prstGeom prst="rect">
            <a:avLst/>
          </a:prstGeom>
          <a:noFill/>
        </p:spPr>
        <p:txBody>
          <a:bodyPr wrap="square" rtlCol="0">
            <a:spAutoFit/>
          </a:bodyPr>
          <a:lstStyle/>
          <a:p>
            <a:fld id="{6D22F896-40B5-4ADD-8801-0D06FADFA095}" type="slidenum">
              <a:rPr lang="en-US" sz="1350" smtClean="0"/>
              <a:pPr/>
              <a:t>‹#›</a:t>
            </a:fld>
            <a:endParaRPr lang="es-419" sz="1350" dirty="0"/>
          </a:p>
        </p:txBody>
      </p:sp>
    </p:spTree>
    <p:custDataLst>
      <p:tags r:id="rId1"/>
    </p:custDataLst>
    <p:extLst>
      <p:ext uri="{BB962C8B-B14F-4D97-AF65-F5344CB8AC3E}">
        <p14:creationId xmlns:p14="http://schemas.microsoft.com/office/powerpoint/2010/main" val="330696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pic>
        <p:nvPicPr>
          <p:cNvPr id="5" name="Picture 4" descr="A drawing of a face&#10;&#10;Description automatically generated">
            <a:extLst>
              <a:ext uri="{FF2B5EF4-FFF2-40B4-BE49-F238E27FC236}">
                <a16:creationId xmlns:a16="http://schemas.microsoft.com/office/drawing/2014/main" id="{A774D6E9-20BF-45E1-9F1F-D28DF25594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092194"/>
            <a:ext cx="1895301" cy="765806"/>
          </a:xfrm>
          <a:prstGeom prst="rect">
            <a:avLst/>
          </a:prstGeom>
        </p:spPr>
      </p:pic>
    </p:spTree>
    <p:custDataLst>
      <p:tags r:id="rId1"/>
    </p:custDataLst>
    <p:extLst>
      <p:ext uri="{BB962C8B-B14F-4D97-AF65-F5344CB8AC3E}">
        <p14:creationId xmlns:p14="http://schemas.microsoft.com/office/powerpoint/2010/main" val="362602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Titl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
        <p:nvSpPr>
          <p:cNvPr id="6" name="Rectangle 5">
            <a:extLst>
              <a:ext uri="{FF2B5EF4-FFF2-40B4-BE49-F238E27FC236}">
                <a16:creationId xmlns:a16="http://schemas.microsoft.com/office/drawing/2014/main" id="{9A0DBC7F-1130-45BE-9130-DF8CD68E04AA}"/>
              </a:ext>
            </a:extLst>
          </p:cNvPr>
          <p:cNvSpPr/>
          <p:nvPr/>
        </p:nvSpPr>
        <p:spPr>
          <a:xfrm>
            <a:off x="-5132" y="3887812"/>
            <a:ext cx="9146751" cy="4572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36898CC3-6C1C-4C54-BCAA-717E8AA1B998}"/>
              </a:ext>
            </a:extLst>
          </p:cNvPr>
          <p:cNvSpPr/>
          <p:nvPr/>
        </p:nvSpPr>
        <p:spPr>
          <a:xfrm>
            <a:off x="-5132" y="2059012"/>
            <a:ext cx="9146751" cy="18288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1">
            <a:extLst>
              <a:ext uri="{FF2B5EF4-FFF2-40B4-BE49-F238E27FC236}">
                <a16:creationId xmlns:a16="http://schemas.microsoft.com/office/drawing/2014/main" id="{AEB1839E-7FF0-4415-950F-C3594E7D3AEE}"/>
              </a:ext>
            </a:extLst>
          </p:cNvPr>
          <p:cNvSpPr>
            <a:spLocks noGrp="1"/>
          </p:cNvSpPr>
          <p:nvPr>
            <p:ph type="ctrTitle"/>
          </p:nvPr>
        </p:nvSpPr>
        <p:spPr>
          <a:xfrm>
            <a:off x="356616" y="2166367"/>
            <a:ext cx="8435340" cy="1739347"/>
          </a:xfrm>
        </p:spPr>
        <p:txBody>
          <a:bodyPr tIns="45720" bIns="45720" anchor="ctr">
            <a:normAutofit/>
          </a:bodyPr>
          <a:lstStyle>
            <a:lvl1pPr algn="ctr">
              <a:lnSpc>
                <a:spcPct val="80000"/>
              </a:lnSpc>
              <a:defRPr sz="3600" b="1" spc="85" baseline="0">
                <a:solidFill>
                  <a:schemeClr val="bg1"/>
                </a:solidFill>
              </a:defRPr>
            </a:lvl1pPr>
          </a:lstStyle>
          <a:p>
            <a:r>
              <a:rPr lang="en-US" noProof="0"/>
              <a:t>Click to edit Master title style</a:t>
            </a:r>
            <a:endParaRPr lang="en-US" noProof="0" dirty="0"/>
          </a:p>
        </p:txBody>
      </p:sp>
      <p:sp>
        <p:nvSpPr>
          <p:cNvPr id="9" name="Subtitle 2">
            <a:extLst>
              <a:ext uri="{FF2B5EF4-FFF2-40B4-BE49-F238E27FC236}">
                <a16:creationId xmlns:a16="http://schemas.microsoft.com/office/drawing/2014/main" id="{35D26E03-FA66-4ADE-83DF-6BD36A177835}"/>
              </a:ext>
            </a:extLst>
          </p:cNvPr>
          <p:cNvSpPr>
            <a:spLocks noGrp="1"/>
          </p:cNvSpPr>
          <p:nvPr>
            <p:ph type="subTitle" idx="1"/>
          </p:nvPr>
        </p:nvSpPr>
        <p:spPr>
          <a:xfrm>
            <a:off x="260604" y="3913632"/>
            <a:ext cx="8629650" cy="457200"/>
          </a:xfrm>
        </p:spPr>
        <p:txBody>
          <a:bodyPr>
            <a:normAutofit/>
          </a:bodyPr>
          <a:lstStyle>
            <a:lvl1pPr marL="0" indent="0" algn="ctr">
              <a:spcBef>
                <a:spcPts val="0"/>
              </a:spcBef>
              <a:spcAft>
                <a:spcPts val="0"/>
              </a:spcAft>
              <a:buNone/>
              <a:defRPr sz="1500">
                <a:solidFill>
                  <a:schemeClr val="tx1"/>
                </a:solidFill>
              </a:defRPr>
            </a:lvl1pPr>
            <a:lvl2pPr marL="257175" indent="0" algn="ctr">
              <a:buNone/>
              <a:defRPr sz="1125"/>
            </a:lvl2pPr>
            <a:lvl3pPr marL="514350" indent="0" algn="ctr">
              <a:buNone/>
              <a:defRPr sz="1125"/>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noProof="0" dirty="0"/>
              <a:t>Click to edit Master subtitle style</a:t>
            </a:r>
          </a:p>
        </p:txBody>
      </p:sp>
      <p:pic>
        <p:nvPicPr>
          <p:cNvPr id="11" name="Picture 10" descr="A drawing of a face&#10;&#10;Description automatically generated">
            <a:extLst>
              <a:ext uri="{FF2B5EF4-FFF2-40B4-BE49-F238E27FC236}">
                <a16:creationId xmlns:a16="http://schemas.microsoft.com/office/drawing/2014/main" id="{9091567B-FFC6-42D9-A7FF-16A129A75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092194"/>
            <a:ext cx="1895301" cy="765806"/>
          </a:xfrm>
          <a:prstGeom prst="rect">
            <a:avLst/>
          </a:prstGeom>
        </p:spPr>
      </p:pic>
    </p:spTree>
    <p:custDataLst>
      <p:tags r:id="rId1"/>
    </p:custDataLst>
    <p:extLst>
      <p:ext uri="{BB962C8B-B14F-4D97-AF65-F5344CB8AC3E}">
        <p14:creationId xmlns:p14="http://schemas.microsoft.com/office/powerpoint/2010/main" val="360850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05256" y="1310924"/>
            <a:ext cx="4594860" cy="4689282"/>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41767" y="1310924"/>
            <a:ext cx="2400300" cy="4689282"/>
          </a:xfrm>
        </p:spPr>
        <p:txBody>
          <a:bodyPr>
            <a:normAutofit/>
          </a:bodyPr>
          <a:lstStyle>
            <a:lvl1pPr marL="0" indent="0">
              <a:lnSpc>
                <a:spcPct val="95000"/>
              </a:lnSpc>
              <a:buNone/>
              <a:defRPr sz="1013"/>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8D1FBE-958F-47DB-9317-1F803C473A6F}" type="slidenum">
              <a:rPr lang="en-US" smtClean="0"/>
              <a:pPr/>
              <a:t>‹#›</a:t>
            </a:fld>
            <a:endParaRPr lang="en-US" dirty="0"/>
          </a:p>
        </p:txBody>
      </p:sp>
    </p:spTree>
    <p:extLst>
      <p:ext uri="{BB962C8B-B14F-4D97-AF65-F5344CB8AC3E}">
        <p14:creationId xmlns:p14="http://schemas.microsoft.com/office/powerpoint/2010/main" val="397489128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960120" y="1319634"/>
            <a:ext cx="4594860" cy="4671866"/>
          </a:xfrm>
          <a:solidFill>
            <a:schemeClr val="tx2">
              <a:lumMod val="60000"/>
              <a:lumOff val="40000"/>
            </a:schemeClr>
          </a:solidFill>
        </p:spPr>
        <p:txBody>
          <a:bodyPr tIns="365760" anchor="t"/>
          <a:lstStyle>
            <a:lvl1pPr marL="0" indent="0" algn="ctr">
              <a:buNone/>
              <a:defRPr sz="1800">
                <a:solidFill>
                  <a:schemeClr val="tx1">
                    <a:lumMod val="50000"/>
                  </a:schemeClr>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5839949" y="1319631"/>
            <a:ext cx="2400300" cy="4671867"/>
          </a:xfrm>
        </p:spPr>
        <p:txBody>
          <a:bodyPr>
            <a:normAutofit/>
          </a:bodyPr>
          <a:lstStyle>
            <a:lvl1pPr marL="0" indent="0">
              <a:lnSpc>
                <a:spcPct val="95000"/>
              </a:lnSpc>
              <a:buNone/>
              <a:defRPr sz="1013"/>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8D1FBE-958F-47DB-9317-1F803C473A6F}" type="slidenum">
              <a:rPr lang="en-US" smtClean="0"/>
              <a:pPr/>
              <a:t>‹#›</a:t>
            </a:fld>
            <a:endParaRPr lang="en-US" dirty="0"/>
          </a:p>
        </p:txBody>
      </p:sp>
    </p:spTree>
    <p:extLst>
      <p:ext uri="{BB962C8B-B14F-4D97-AF65-F5344CB8AC3E}">
        <p14:creationId xmlns:p14="http://schemas.microsoft.com/office/powerpoint/2010/main" val="216963103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emf"/><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176109"/>
            <a:ext cx="9142076" cy="816188"/>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419" sz="1013" dirty="0"/>
          </a:p>
        </p:txBody>
      </p:sp>
      <p:sp>
        <p:nvSpPr>
          <p:cNvPr id="2" name="Title Placeholder 1"/>
          <p:cNvSpPr>
            <a:spLocks noGrp="1"/>
          </p:cNvSpPr>
          <p:nvPr>
            <p:ph type="title"/>
          </p:nvPr>
        </p:nvSpPr>
        <p:spPr>
          <a:xfrm>
            <a:off x="902189" y="284176"/>
            <a:ext cx="7338060" cy="60409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902189" y="1480457"/>
            <a:ext cx="7338060" cy="445733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4197353" y="6422857"/>
            <a:ext cx="3783330" cy="365125"/>
          </a:xfrm>
          <a:prstGeom prst="rect">
            <a:avLst/>
          </a:prstGeom>
        </p:spPr>
        <p:txBody>
          <a:bodyPr vert="horz" lIns="91440" tIns="45720" rIns="91440" bIns="45720" rtlCol="0" anchor="ctr"/>
          <a:lstStyle>
            <a:lvl1pPr algn="r">
              <a:defRPr sz="591">
                <a:solidFill>
                  <a:schemeClr val="tx1"/>
                </a:solidFill>
              </a:defRPr>
            </a:lvl1pPr>
          </a:lstStyle>
          <a:p>
            <a:endParaRPr lang="en-US" dirty="0"/>
          </a:p>
        </p:txBody>
      </p:sp>
      <p:sp>
        <p:nvSpPr>
          <p:cNvPr id="6" name="Slide Number Placeholder 5"/>
          <p:cNvSpPr>
            <a:spLocks noGrp="1"/>
          </p:cNvSpPr>
          <p:nvPr>
            <p:ph type="sldNum" sz="quarter" idx="4"/>
          </p:nvPr>
        </p:nvSpPr>
        <p:spPr>
          <a:xfrm>
            <a:off x="7994195" y="6422857"/>
            <a:ext cx="709698" cy="365125"/>
          </a:xfrm>
          <a:prstGeom prst="rect">
            <a:avLst/>
          </a:prstGeom>
        </p:spPr>
        <p:txBody>
          <a:bodyPr vert="horz" lIns="45720" tIns="45720" rIns="91440" bIns="45720" rtlCol="0" anchor="ctr"/>
          <a:lstStyle>
            <a:lvl1pPr algn="l">
              <a:defRPr sz="675" b="0">
                <a:solidFill>
                  <a:schemeClr val="tx1"/>
                </a:solidFill>
              </a:defRPr>
            </a:lvl1pPr>
          </a:lstStyle>
          <a:p>
            <a:fld id="{398D1FBE-958F-47DB-9317-1F803C473A6F}" type="slidenum">
              <a:rPr lang="en-US" smtClean="0"/>
              <a:pPr/>
              <a:t>‹#›</a:t>
            </a:fld>
            <a:endParaRPr lang="en-US" dirty="0"/>
          </a:p>
        </p:txBody>
      </p:sp>
      <p:pic>
        <p:nvPicPr>
          <p:cNvPr id="10" name="Picture 9" descr="A drawing of a face&#10;&#10;Description automatically generated">
            <a:extLst>
              <a:ext uri="{FF2B5EF4-FFF2-40B4-BE49-F238E27FC236}">
                <a16:creationId xmlns:a16="http://schemas.microsoft.com/office/drawing/2014/main" id="{C70F098C-75A1-41C2-90E4-B84F1E3818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092194"/>
            <a:ext cx="1895301" cy="765806"/>
          </a:xfrm>
          <a:prstGeom prst="rect">
            <a:avLst/>
          </a:prstGeom>
        </p:spPr>
      </p:pic>
    </p:spTree>
    <p:custDataLst>
      <p:tags r:id="rId15"/>
    </p:custDataLst>
    <p:extLst>
      <p:ext uri="{BB962C8B-B14F-4D97-AF65-F5344CB8AC3E}">
        <p14:creationId xmlns:p14="http://schemas.microsoft.com/office/powerpoint/2010/main" val="367115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14350" rtl="0" eaLnBrk="1" latinLnBrk="0" hangingPunct="1">
        <a:lnSpc>
          <a:spcPct val="85000"/>
        </a:lnSpc>
        <a:spcBef>
          <a:spcPct val="0"/>
        </a:spcBef>
        <a:buNone/>
        <a:defRPr sz="2475" b="1" kern="1200" cap="all" baseline="0">
          <a:solidFill>
            <a:schemeClr val="bg1"/>
          </a:solidFill>
          <a:latin typeface="Calibri" panose="020F0502020204030204" pitchFamily="34" charset="0"/>
          <a:ea typeface="+mj-ea"/>
          <a:cs typeface="Calibri" panose="020F0502020204030204" pitchFamily="34" charset="0"/>
        </a:defRPr>
      </a:lvl1pPr>
    </p:titleStyle>
    <p:bodyStyle>
      <a:lvl1pPr marL="102870" indent="-102870" algn="l" defTabSz="514350" rtl="0" eaLnBrk="1" latinLnBrk="0" hangingPunct="1">
        <a:lnSpc>
          <a:spcPct val="90000"/>
        </a:lnSpc>
        <a:spcBef>
          <a:spcPts val="675"/>
        </a:spcBef>
        <a:spcAft>
          <a:spcPts val="113"/>
        </a:spcAft>
        <a:buClr>
          <a:schemeClr val="tx1"/>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1pPr>
      <a:lvl2pPr marL="231458" indent="-102870" algn="l" defTabSz="514350" rtl="0" eaLnBrk="1" latinLnBrk="0" hangingPunct="1">
        <a:lnSpc>
          <a:spcPct val="90000"/>
        </a:lnSpc>
        <a:spcBef>
          <a:spcPts val="113"/>
        </a:spcBef>
        <a:spcAft>
          <a:spcPts val="225"/>
        </a:spcAft>
        <a:buClr>
          <a:schemeClr val="tx1"/>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360045" indent="-102870" algn="l" defTabSz="514350" rtl="0" eaLnBrk="1" latinLnBrk="0" hangingPunct="1">
        <a:lnSpc>
          <a:spcPct val="90000"/>
        </a:lnSpc>
        <a:spcBef>
          <a:spcPts val="113"/>
        </a:spcBef>
        <a:spcAft>
          <a:spcPts val="225"/>
        </a:spcAft>
        <a:buClr>
          <a:schemeClr val="tx1"/>
        </a:buClr>
        <a:buFont typeface="Wingdings" pitchFamily="2" charset="2"/>
        <a:buChar char=""/>
        <a:defRPr sz="1575" kern="1200">
          <a:solidFill>
            <a:schemeClr val="tx1"/>
          </a:solidFill>
          <a:latin typeface="Calibri" panose="020F0502020204030204" pitchFamily="34" charset="0"/>
          <a:ea typeface="+mn-ea"/>
          <a:cs typeface="Calibri" panose="020F0502020204030204" pitchFamily="34" charset="0"/>
        </a:defRPr>
      </a:lvl3pPr>
      <a:lvl4pPr marL="488633" indent="-102870" algn="l" defTabSz="514350" rtl="0" eaLnBrk="1" latinLnBrk="0" hangingPunct="1">
        <a:lnSpc>
          <a:spcPct val="90000"/>
        </a:lnSpc>
        <a:spcBef>
          <a:spcPts val="113"/>
        </a:spcBef>
        <a:spcAft>
          <a:spcPts val="225"/>
        </a:spcAft>
        <a:buClr>
          <a:schemeClr val="tx1"/>
        </a:buClr>
        <a:buFont typeface="Wingdings" pitchFamily="2" charset="2"/>
        <a:buChar char=""/>
        <a:defRPr sz="1350" kern="1200">
          <a:solidFill>
            <a:schemeClr val="tx1"/>
          </a:solidFill>
          <a:latin typeface="Calibri" panose="020F0502020204030204" pitchFamily="34" charset="0"/>
          <a:ea typeface="+mn-ea"/>
          <a:cs typeface="Calibri" panose="020F0502020204030204" pitchFamily="34" charset="0"/>
        </a:defRPr>
      </a:lvl4pPr>
      <a:lvl5pPr marL="617220" indent="-102870" algn="l" defTabSz="514350" rtl="0" eaLnBrk="1" latinLnBrk="0" hangingPunct="1">
        <a:lnSpc>
          <a:spcPct val="90000"/>
        </a:lnSpc>
        <a:spcBef>
          <a:spcPts val="113"/>
        </a:spcBef>
        <a:spcAft>
          <a:spcPts val="225"/>
        </a:spcAft>
        <a:buClr>
          <a:schemeClr val="tx1"/>
        </a:buClr>
        <a:buFont typeface="Wingdings" pitchFamily="2" charset="2"/>
        <a:buChar char=""/>
        <a:defRPr sz="1350" kern="1200">
          <a:solidFill>
            <a:schemeClr val="tx1"/>
          </a:solidFill>
          <a:latin typeface="Calibri" panose="020F0502020204030204" pitchFamily="34" charset="0"/>
          <a:ea typeface="+mn-ea"/>
          <a:cs typeface="Calibri" panose="020F0502020204030204" pitchFamily="34" charset="0"/>
        </a:defRPr>
      </a:lvl5pPr>
      <a:lvl6pPr marL="722588"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6pPr>
      <a:lvl7pPr marL="827888"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7pPr>
      <a:lvl8pPr marL="916313"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8pPr>
      <a:lvl9pPr marL="1015988"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847" y="76200"/>
            <a:ext cx="8229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86228" y="1196088"/>
            <a:ext cx="8198837" cy="4947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6" name="Straight Connector 35"/>
          <p:cNvCxnSpPr/>
          <p:nvPr/>
        </p:nvCxnSpPr>
        <p:spPr>
          <a:xfrm>
            <a:off x="486268" y="990600"/>
            <a:ext cx="8238461" cy="3545"/>
          </a:xfrm>
          <a:prstGeom prst="line">
            <a:avLst/>
          </a:prstGeom>
          <a:ln w="38100">
            <a:solidFill>
              <a:srgbClr val="04C7EE"/>
            </a:solidFill>
          </a:ln>
        </p:spPr>
        <p:style>
          <a:lnRef idx="1">
            <a:schemeClr val="dk1"/>
          </a:lnRef>
          <a:fillRef idx="0">
            <a:schemeClr val="dk1"/>
          </a:fillRef>
          <a:effectRef idx="0">
            <a:schemeClr val="dk1"/>
          </a:effectRef>
          <a:fontRef idx="minor">
            <a:schemeClr val="tx1"/>
          </a:fontRef>
        </p:style>
      </p:cxnSp>
      <p:grpSp>
        <p:nvGrpSpPr>
          <p:cNvPr id="15" name="Group 14"/>
          <p:cNvGrpSpPr/>
          <p:nvPr/>
        </p:nvGrpSpPr>
        <p:grpSpPr>
          <a:xfrm>
            <a:off x="220123" y="6283179"/>
            <a:ext cx="8641411" cy="520555"/>
            <a:chOff x="195548" y="6305905"/>
            <a:chExt cx="8641411" cy="520555"/>
          </a:xfrm>
        </p:grpSpPr>
        <p:pic>
          <p:nvPicPr>
            <p:cNvPr id="9" name="Picture 8"/>
            <p:cNvPicPr/>
            <p:nvPr/>
          </p:nvPicPr>
          <p:blipFill rotWithShape="1">
            <a:blip r:embed="rId6">
              <a:extLst>
                <a:ext uri="{28A0092B-C50C-407E-A947-70E740481C1C}">
                  <a14:useLocalDpi xmlns:a14="http://schemas.microsoft.com/office/drawing/2010/main" val="0"/>
                </a:ext>
              </a:extLst>
            </a:blip>
            <a:srcRect l="46667" b="70225"/>
            <a:stretch/>
          </p:blipFill>
          <p:spPr>
            <a:xfrm>
              <a:off x="1727947" y="6305906"/>
              <a:ext cx="1905000" cy="178366"/>
            </a:xfrm>
            <a:prstGeom prst="rect">
              <a:avLst/>
            </a:prstGeom>
          </p:spPr>
        </p:pic>
        <p:grpSp>
          <p:nvGrpSpPr>
            <p:cNvPr id="8" name="Group 7"/>
            <p:cNvGrpSpPr/>
            <p:nvPr/>
          </p:nvGrpSpPr>
          <p:grpSpPr>
            <a:xfrm>
              <a:off x="195548" y="6305906"/>
              <a:ext cx="1532399" cy="520554"/>
              <a:chOff x="463492" y="5231834"/>
              <a:chExt cx="1532399" cy="520554"/>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510" y="5231834"/>
                <a:ext cx="1423381" cy="520554"/>
              </a:xfrm>
              <a:prstGeom prst="rect">
                <a:avLst/>
              </a:prstGeom>
            </p:spPr>
          </p:pic>
          <p:pic>
            <p:nvPicPr>
              <p:cNvPr id="13" name="Picture 12"/>
              <p:cNvPicPr/>
              <p:nvPr/>
            </p:nvPicPr>
            <p:blipFill rotWithShape="1">
              <a:blip r:embed="rId6">
                <a:extLst>
                  <a:ext uri="{28A0092B-C50C-407E-A947-70E740481C1C}">
                    <a14:useLocalDpi xmlns:a14="http://schemas.microsoft.com/office/drawing/2010/main" val="0"/>
                  </a:ext>
                </a:extLst>
              </a:blip>
              <a:srcRect l="50531" t="601" r="6802" b="69624"/>
              <a:stretch/>
            </p:blipFill>
            <p:spPr>
              <a:xfrm>
                <a:off x="463492" y="5235751"/>
                <a:ext cx="1524000" cy="152400"/>
              </a:xfrm>
              <a:prstGeom prst="rect">
                <a:avLst/>
              </a:prstGeom>
            </p:spPr>
          </p:pic>
        </p:grpSp>
        <p:pic>
          <p:nvPicPr>
            <p:cNvPr id="17" name="Picture 16"/>
            <p:cNvPicPr/>
            <p:nvPr/>
          </p:nvPicPr>
          <p:blipFill rotWithShape="1">
            <a:blip r:embed="rId6">
              <a:extLst>
                <a:ext uri="{28A0092B-C50C-407E-A947-70E740481C1C}">
                  <a14:useLocalDpi xmlns:a14="http://schemas.microsoft.com/office/drawing/2010/main" val="0"/>
                </a:ext>
              </a:extLst>
            </a:blip>
            <a:srcRect l="50934" b="61840"/>
            <a:stretch/>
          </p:blipFill>
          <p:spPr>
            <a:xfrm>
              <a:off x="3619500" y="6305906"/>
              <a:ext cx="1752600" cy="228600"/>
            </a:xfrm>
            <a:prstGeom prst="rect">
              <a:avLst/>
            </a:prstGeom>
          </p:spPr>
        </p:pic>
        <p:pic>
          <p:nvPicPr>
            <p:cNvPr id="20" name="Picture 19"/>
            <p:cNvPicPr/>
            <p:nvPr/>
          </p:nvPicPr>
          <p:blipFill rotWithShape="1">
            <a:blip r:embed="rId6">
              <a:extLst>
                <a:ext uri="{28A0092B-C50C-407E-A947-70E740481C1C}">
                  <a14:useLocalDpi xmlns:a14="http://schemas.microsoft.com/office/drawing/2010/main" val="0"/>
                </a:ext>
              </a:extLst>
            </a:blip>
            <a:srcRect l="50934" b="61840"/>
            <a:stretch/>
          </p:blipFill>
          <p:spPr>
            <a:xfrm>
              <a:off x="7084359" y="6305905"/>
              <a:ext cx="1752600" cy="223701"/>
            </a:xfrm>
            <a:prstGeom prst="rect">
              <a:avLst/>
            </a:prstGeom>
          </p:spPr>
        </p:pic>
        <p:pic>
          <p:nvPicPr>
            <p:cNvPr id="21" name="Picture 20"/>
            <p:cNvPicPr/>
            <p:nvPr/>
          </p:nvPicPr>
          <p:blipFill rotWithShape="1">
            <a:blip r:embed="rId6">
              <a:extLst>
                <a:ext uri="{28A0092B-C50C-407E-A947-70E740481C1C}">
                  <a14:useLocalDpi xmlns:a14="http://schemas.microsoft.com/office/drawing/2010/main" val="0"/>
                </a:ext>
              </a:extLst>
            </a:blip>
            <a:srcRect l="50934" b="61840"/>
            <a:stretch/>
          </p:blipFill>
          <p:spPr>
            <a:xfrm>
              <a:off x="5358653" y="6305906"/>
              <a:ext cx="1752600" cy="228600"/>
            </a:xfrm>
            <a:prstGeom prst="rect">
              <a:avLst/>
            </a:prstGeom>
          </p:spPr>
        </p:pic>
      </p:grpSp>
      <p:cxnSp>
        <p:nvCxnSpPr>
          <p:cNvPr id="10" name="Straight Connector 9"/>
          <p:cNvCxnSpPr>
            <a:cxnSpLocks/>
          </p:cNvCxnSpPr>
          <p:nvPr/>
        </p:nvCxnSpPr>
        <p:spPr>
          <a:xfrm>
            <a:off x="220123" y="6283179"/>
            <a:ext cx="8641411"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6C10C539-FF61-401E-BE6A-6D3E17F80A1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A50B5-2271-4819-BD03-A7FFAE74DD13}" type="slidenum">
              <a:rPr lang="en-US" smtClean="0"/>
              <a:t>‹#›</a:t>
            </a:fld>
            <a:endParaRPr lang="en-US"/>
          </a:p>
        </p:txBody>
      </p:sp>
    </p:spTree>
    <p:extLst>
      <p:ext uri="{BB962C8B-B14F-4D97-AF65-F5344CB8AC3E}">
        <p14:creationId xmlns:p14="http://schemas.microsoft.com/office/powerpoint/2010/main" val="10415574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3.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1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gif"/><Relationship Id="rId7" Type="http://schemas.openxmlformats.org/officeDocument/2006/relationships/image" Target="../media/image74.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gif"/><Relationship Id="rId4" Type="http://schemas.openxmlformats.org/officeDocument/2006/relationships/image" Target="../media/image71.gif"/><Relationship Id="rId9" Type="http://schemas.openxmlformats.org/officeDocument/2006/relationships/image" Target="../media/image7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oleObject" Target="../embeddings/oleObject2.bin"/></Relationships>
</file>

<file path=ppt/slides/_rels/slide1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2.xml"/><Relationship Id="rId1" Type="http://schemas.openxmlformats.org/officeDocument/2006/relationships/slideLayout" Target="../slideLayouts/slideLayout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14.jpeg"/></Relationships>
</file>

<file path=ppt/slides/_rels/slide1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117.jpeg"/></Relationships>
</file>

<file path=ppt/slides/_rels/slide1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2.png"/><Relationship Id="rId4" Type="http://schemas.openxmlformats.org/officeDocument/2006/relationships/oleObject" Target="../embeddings/oleObject3.bin"/></Relationships>
</file>

<file path=ppt/slides/_rels/slide17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www.nfsa.org/" TargetMode="External"/><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hyperlink" Target="http://www.nfsa.org/" TargetMode="External"/><Relationship Id="rId3" Type="http://schemas.openxmlformats.org/officeDocument/2006/relationships/notesSlide" Target="../notesSlides/notesSlide176.xml"/><Relationship Id="rId7" Type="http://schemas.openxmlformats.org/officeDocument/2006/relationships/image" Target="../media/image141.sv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www.google.com/url?sa=i&amp;rct=j&amp;q=&amp;esrc=s&amp;frm=1&amp;source=images&amp;cd=&amp;cad=rja&amp;docid=F-UplMsnFPTgoM&amp;tbnid=B-nHOwKVYlqhHM:&amp;ved=0CAUQjRw&amp;url=http://www.parsons.com/projects/pages/lax-tbit.aspx&amp;ei=fUueUs2aHIjJsQTWs4GICg&amp;bvm=bv.57155469,d.cWc&amp;psig=AFQjCNEQlgu11GNhJzXeV-t1Em91uYc7AA&amp;ust=1386192022615641" TargetMode="External"/><Relationship Id="rId7"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docid=7yqwBxf21vafLM&amp;tbnid=k50sq1cADiXnEM:&amp;ved=0CAUQjRw&amp;url=http://afc-ca.com/products/spray-booths/single-wall-downflo-auto/side-downflo/&amp;ei=s0yeUqfzOvCzsASzmoHwDg&amp;bvm=bv.57155469,d.cWc&amp;psig=AFQjCNELlkvSTURtMTPK1bi6pQ_TShBOow&amp;ust=1386192356208254" TargetMode="External"/><Relationship Id="rId5" Type="http://schemas.microsoft.com/office/2007/relationships/hdphoto" Target="../media/hdphoto3.wdp"/><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6.wdp"/></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271609" y="4159876"/>
            <a:ext cx="6286500" cy="1840874"/>
          </a:xfrm>
        </p:spPr>
        <p:txBody>
          <a:bodyPr>
            <a:normAutofit/>
          </a:bodyPr>
          <a:lstStyle/>
          <a:p>
            <a:r>
              <a:rPr lang="en-US" dirty="0"/>
              <a:t>Inspection, Testing, and Maintenance for Fire Pumps</a:t>
            </a:r>
          </a:p>
        </p:txBody>
      </p:sp>
      <p:sp>
        <p:nvSpPr>
          <p:cNvPr id="6" name="TextBox 5">
            <a:extLst>
              <a:ext uri="{FF2B5EF4-FFF2-40B4-BE49-F238E27FC236}">
                <a16:creationId xmlns:a16="http://schemas.microsoft.com/office/drawing/2014/main" id="{92E1CFE8-6BEC-4AEC-B83A-9696BA04D8D0}"/>
              </a:ext>
            </a:extLst>
          </p:cNvPr>
          <p:cNvSpPr txBox="1"/>
          <p:nvPr/>
        </p:nvSpPr>
        <p:spPr>
          <a:xfrm>
            <a:off x="-396240" y="4159876"/>
            <a:ext cx="9220200" cy="1182631"/>
          </a:xfrm>
          <a:prstGeom prst="rect">
            <a:avLst/>
          </a:prstGeom>
          <a:noFill/>
        </p:spPr>
        <p:txBody>
          <a:bodyPr wrap="square" lIns="91440" tIns="45720" rIns="91440" bIns="45720" anchor="t">
            <a:spAutoFit/>
          </a:bodyPr>
          <a:lstStyle/>
          <a:p>
            <a:pPr>
              <a:lnSpc>
                <a:spcPct val="110000"/>
              </a:lnSpc>
            </a:pPr>
            <a:r>
              <a:rPr lang="en-US" sz="1350" dirty="0">
                <a:latin typeface="Calibri"/>
                <a:cs typeface="Calibri"/>
              </a:rPr>
              <a:t>              </a:t>
            </a:r>
            <a:endParaRPr lang="en-US" sz="2800">
              <a:latin typeface="Calibri"/>
              <a:cs typeface="Calibri"/>
            </a:endParaRPr>
          </a:p>
          <a:p>
            <a:pPr algn="ctr"/>
            <a:endParaRPr lang="en-US" sz="2800" i="1" dirty="0">
              <a:latin typeface="Calibri"/>
              <a:cs typeface="Calibri"/>
            </a:endParaRPr>
          </a:p>
          <a:p>
            <a:pPr algn="ctr"/>
            <a:r>
              <a:rPr lang="en-US" sz="2800" dirty="0">
                <a:latin typeface="Calibri"/>
                <a:cs typeface="Calibri"/>
              </a:rPr>
              <a:t>      National Fire Sprinkler Association</a:t>
            </a:r>
          </a:p>
        </p:txBody>
      </p:sp>
      <p:sp>
        <p:nvSpPr>
          <p:cNvPr id="7" name="TextBox 6">
            <a:extLst>
              <a:ext uri="{FF2B5EF4-FFF2-40B4-BE49-F238E27FC236}">
                <a16:creationId xmlns:a16="http://schemas.microsoft.com/office/drawing/2014/main" id="{9FE171F6-9D03-476C-BCFD-9A7D9EF5C5E6}"/>
              </a:ext>
            </a:extLst>
          </p:cNvPr>
          <p:cNvSpPr txBox="1"/>
          <p:nvPr/>
        </p:nvSpPr>
        <p:spPr>
          <a:xfrm>
            <a:off x="0" y="2105561"/>
            <a:ext cx="9220200" cy="1323439"/>
          </a:xfrm>
          <a:prstGeom prst="rect">
            <a:avLst/>
          </a:prstGeom>
          <a:noFill/>
        </p:spPr>
        <p:txBody>
          <a:bodyPr wrap="square">
            <a:spAutoFit/>
          </a:bodyPr>
          <a:lstStyle/>
          <a:p>
            <a:pPr algn="ctr"/>
            <a:r>
              <a:rPr lang="en-US" sz="4000" b="1" dirty="0">
                <a:solidFill>
                  <a:schemeClr val="bg1"/>
                </a:solidFill>
              </a:rPr>
              <a:t>Understanding, Applying and Enforcing NFPA 25  </a:t>
            </a:r>
          </a:p>
        </p:txBody>
      </p:sp>
    </p:spTree>
    <p:extLst>
      <p:ext uri="{BB962C8B-B14F-4D97-AF65-F5344CB8AC3E}">
        <p14:creationId xmlns:p14="http://schemas.microsoft.com/office/powerpoint/2010/main" val="253053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Sprinklers Are Ineffective</a:t>
            </a:r>
          </a:p>
        </p:txBody>
      </p:sp>
      <p:sp>
        <p:nvSpPr>
          <p:cNvPr id="7" name="Rectangle 6"/>
          <p:cNvSpPr/>
          <p:nvPr/>
        </p:nvSpPr>
        <p:spPr>
          <a:xfrm>
            <a:off x="1698434" y="5656702"/>
            <a:ext cx="6400800" cy="400110"/>
          </a:xfrm>
          <a:prstGeom prst="rect">
            <a:avLst/>
          </a:prstGeom>
        </p:spPr>
        <p:txBody>
          <a:bodyPr wrap="square">
            <a:spAutoFit/>
          </a:bodyPr>
          <a:lstStyle/>
          <a:p>
            <a:r>
              <a:rPr lang="en-US" sz="2000" dirty="0"/>
              <a:t>Source: U.S. Experience With Sprinklers, NFPA report, 2017</a:t>
            </a:r>
          </a:p>
        </p:txBody>
      </p:sp>
      <p:graphicFrame>
        <p:nvGraphicFramePr>
          <p:cNvPr id="3" name="Chart 2"/>
          <p:cNvGraphicFramePr/>
          <p:nvPr/>
        </p:nvGraphicFramePr>
        <p:xfrm>
          <a:off x="609600" y="838200"/>
          <a:ext cx="8093123" cy="4818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714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0940"/>
            <a:ext cx="8229600" cy="965579"/>
          </a:xfrm>
        </p:spPr>
        <p:txBody>
          <a:bodyPr>
            <a:normAutofit/>
          </a:bodyPr>
          <a:lstStyle/>
          <a:p>
            <a:r>
              <a:rPr lang="en-US" sz="4000" dirty="0"/>
              <a:t>Obstruction Investigation</a:t>
            </a:r>
          </a:p>
        </p:txBody>
      </p:sp>
      <p:graphicFrame>
        <p:nvGraphicFramePr>
          <p:cNvPr id="6" name="Table 5"/>
          <p:cNvGraphicFramePr>
            <a:graphicFrameLocks noGrp="1"/>
          </p:cNvGraphicFramePr>
          <p:nvPr/>
        </p:nvGraphicFramePr>
        <p:xfrm>
          <a:off x="259304" y="905672"/>
          <a:ext cx="8734568" cy="6007055"/>
        </p:xfrm>
        <a:graphic>
          <a:graphicData uri="http://schemas.openxmlformats.org/drawingml/2006/table">
            <a:tbl>
              <a:tblPr firstRow="1" bandRow="1">
                <a:tableStyleId>{5C22544A-7EE6-4342-B048-85BDC9FD1C3A}</a:tableStyleId>
              </a:tblPr>
              <a:tblGrid>
                <a:gridCol w="4367284">
                  <a:extLst>
                    <a:ext uri="{9D8B030D-6E8A-4147-A177-3AD203B41FA5}">
                      <a16:colId xmlns:a16="http://schemas.microsoft.com/office/drawing/2014/main" val="20000"/>
                    </a:ext>
                  </a:extLst>
                </a:gridCol>
                <a:gridCol w="4367284">
                  <a:extLst>
                    <a:ext uri="{9D8B030D-6E8A-4147-A177-3AD203B41FA5}">
                      <a16:colId xmlns:a16="http://schemas.microsoft.com/office/drawing/2014/main" val="20001"/>
                    </a:ext>
                  </a:extLst>
                </a:gridCol>
              </a:tblGrid>
              <a:tr h="652771">
                <a:tc>
                  <a:txBody>
                    <a:bodyPr/>
                    <a:lstStyle/>
                    <a:p>
                      <a:r>
                        <a:rPr lang="en-US" sz="1800" dirty="0"/>
                        <a:t>1. Defective fire pump intake  for pumps taking suction from open body of water</a:t>
                      </a:r>
                      <a:endParaRPr lang="en-US" sz="1800" dirty="0">
                        <a:solidFill>
                          <a:schemeClr val="tx1"/>
                        </a:solidFill>
                      </a:endParaRPr>
                    </a:p>
                  </a:txBody>
                  <a:tcPr/>
                </a:tc>
                <a:tc>
                  <a:txBody>
                    <a:bodyPr/>
                    <a:lstStyle/>
                    <a:p>
                      <a:r>
                        <a:rPr lang="en-US" sz="1800" dirty="0"/>
                        <a:t>9. A record of broken mains in the vicinity</a:t>
                      </a:r>
                      <a:endParaRPr lang="en-US" sz="1800" dirty="0">
                        <a:solidFill>
                          <a:schemeClr val="tx1"/>
                        </a:solidFill>
                      </a:endParaRPr>
                    </a:p>
                  </a:txBody>
                  <a:tcPr/>
                </a:tc>
                <a:extLst>
                  <a:ext uri="{0D108BD9-81ED-4DB2-BD59-A6C34878D82A}">
                    <a16:rowId xmlns:a16="http://schemas.microsoft.com/office/drawing/2014/main" val="10000"/>
                  </a:ext>
                </a:extLst>
              </a:tr>
              <a:tr h="652771">
                <a:tc>
                  <a:txBody>
                    <a:bodyPr/>
                    <a:lstStyle/>
                    <a:p>
                      <a:r>
                        <a:rPr lang="en-US" sz="1800" dirty="0"/>
                        <a:t>2. Discharge obstructive material during routine water tests</a:t>
                      </a:r>
                      <a:endParaRPr lang="en-US" sz="1800" dirty="0">
                        <a:solidFill>
                          <a:schemeClr val="tx1"/>
                        </a:solidFill>
                      </a:endParaRPr>
                    </a:p>
                  </a:txBody>
                  <a:tcPr/>
                </a:tc>
                <a:tc>
                  <a:txBody>
                    <a:bodyPr/>
                    <a:lstStyle/>
                    <a:p>
                      <a:r>
                        <a:rPr lang="en-US" sz="1800" dirty="0"/>
                        <a:t>10. Abnormally false tripping of dry pipe valves</a:t>
                      </a:r>
                      <a:endParaRPr lang="en-US" sz="1800" dirty="0">
                        <a:solidFill>
                          <a:schemeClr val="tx1"/>
                        </a:solidFill>
                      </a:endParaRPr>
                    </a:p>
                  </a:txBody>
                  <a:tcPr/>
                </a:tc>
                <a:extLst>
                  <a:ext uri="{0D108BD9-81ED-4DB2-BD59-A6C34878D82A}">
                    <a16:rowId xmlns:a16="http://schemas.microsoft.com/office/drawing/2014/main" val="10001"/>
                  </a:ext>
                </a:extLst>
              </a:tr>
              <a:tr h="652771">
                <a:tc>
                  <a:txBody>
                    <a:bodyPr/>
                    <a:lstStyle/>
                    <a:p>
                      <a:r>
                        <a:rPr lang="en-US" sz="1800" dirty="0"/>
                        <a:t>3. Foreign material in fire pumps, dry valves or in check valves</a:t>
                      </a:r>
                      <a:endParaRPr lang="en-US" sz="1800" dirty="0">
                        <a:solidFill>
                          <a:schemeClr val="tx1"/>
                        </a:solidFill>
                      </a:endParaRPr>
                    </a:p>
                  </a:txBody>
                  <a:tcPr/>
                </a:tc>
                <a:tc>
                  <a:txBody>
                    <a:bodyPr/>
                    <a:lstStyle/>
                    <a:p>
                      <a:r>
                        <a:rPr lang="en-US" sz="1800" dirty="0"/>
                        <a:t>11. System returned</a:t>
                      </a:r>
                      <a:r>
                        <a:rPr lang="en-US" sz="1800" baseline="0" dirty="0"/>
                        <a:t> to service after extended shutdown (&gt; 1 year)</a:t>
                      </a:r>
                      <a:endParaRPr lang="en-US" sz="1800" dirty="0">
                        <a:solidFill>
                          <a:schemeClr val="tx1"/>
                        </a:solidFill>
                      </a:endParaRPr>
                    </a:p>
                  </a:txBody>
                  <a:tcPr/>
                </a:tc>
                <a:extLst>
                  <a:ext uri="{0D108BD9-81ED-4DB2-BD59-A6C34878D82A}">
                    <a16:rowId xmlns:a16="http://schemas.microsoft.com/office/drawing/2014/main" val="10002"/>
                  </a:ext>
                </a:extLst>
              </a:tr>
              <a:tr h="652771">
                <a:tc>
                  <a:txBody>
                    <a:bodyPr/>
                    <a:lstStyle/>
                    <a:p>
                      <a:r>
                        <a:rPr lang="en-US" sz="1800" dirty="0"/>
                        <a:t>4.</a:t>
                      </a:r>
                      <a:r>
                        <a:rPr lang="en-US" sz="1800" baseline="0" dirty="0"/>
                        <a:t> Foreign material in water during drain tests or plugging inspector’s test connection</a:t>
                      </a:r>
                      <a:endParaRPr lang="en-US" sz="1800" baseline="0" dirty="0">
                        <a:solidFill>
                          <a:schemeClr val="tx1"/>
                        </a:solidFill>
                      </a:endParaRPr>
                    </a:p>
                  </a:txBody>
                  <a:tcPr/>
                </a:tc>
                <a:tc>
                  <a:txBody>
                    <a:bodyPr/>
                    <a:lstStyle/>
                    <a:p>
                      <a:r>
                        <a:rPr lang="en-US" sz="1800" dirty="0"/>
                        <a:t>12. Reason to believe a system contains sodium silicate or highly corrosive fluxes in copper pipe systems</a:t>
                      </a:r>
                      <a:endParaRPr lang="en-US" sz="1800" dirty="0">
                        <a:solidFill>
                          <a:schemeClr val="tx1"/>
                        </a:solidFill>
                      </a:endParaRPr>
                    </a:p>
                  </a:txBody>
                  <a:tcPr/>
                </a:tc>
                <a:extLst>
                  <a:ext uri="{0D108BD9-81ED-4DB2-BD59-A6C34878D82A}">
                    <a16:rowId xmlns:a16="http://schemas.microsoft.com/office/drawing/2014/main" val="10003"/>
                  </a:ext>
                </a:extLst>
              </a:tr>
              <a:tr h="652771">
                <a:tc>
                  <a:txBody>
                    <a:bodyPr/>
                    <a:lstStyle/>
                    <a:p>
                      <a:r>
                        <a:rPr lang="en-US" sz="1800" dirty="0"/>
                        <a:t>5. Unknown materials heard in system piping during draining, refilling or otherwise flowing water through the system</a:t>
                      </a:r>
                      <a:endParaRPr lang="en-US" sz="1800" dirty="0">
                        <a:solidFill>
                          <a:schemeClr val="tx1"/>
                        </a:solidFill>
                      </a:endParaRPr>
                    </a:p>
                  </a:txBody>
                  <a:tcPr/>
                </a:tc>
                <a:tc>
                  <a:txBody>
                    <a:bodyPr/>
                    <a:lstStyle/>
                    <a:p>
                      <a:r>
                        <a:rPr lang="en-US" sz="1800" dirty="0"/>
                        <a:t>13. System supplied with raw water via FDC</a:t>
                      </a:r>
                      <a:endParaRPr lang="en-US" sz="1800" dirty="0">
                        <a:solidFill>
                          <a:schemeClr val="tx1"/>
                        </a:solidFill>
                      </a:endParaRPr>
                    </a:p>
                  </a:txBody>
                  <a:tcPr/>
                </a:tc>
                <a:extLst>
                  <a:ext uri="{0D108BD9-81ED-4DB2-BD59-A6C34878D82A}">
                    <a16:rowId xmlns:a16="http://schemas.microsoft.com/office/drawing/2014/main" val="10004"/>
                  </a:ext>
                </a:extLst>
              </a:tr>
              <a:tr h="6527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6. Plugged sprinklers</a:t>
                      </a:r>
                      <a:endParaRPr lang="en-US" sz="1800" dirty="0">
                        <a:solidFill>
                          <a:schemeClr val="tx1"/>
                        </a:solidFill>
                      </a:endParaRPr>
                    </a:p>
                  </a:txBody>
                  <a:tcPr/>
                </a:tc>
                <a:tc>
                  <a:txBody>
                    <a:bodyPr/>
                    <a:lstStyle/>
                    <a:p>
                      <a:r>
                        <a:rPr lang="en-US" sz="1800" dirty="0"/>
                        <a:t>14. Pinhole leaks</a:t>
                      </a:r>
                      <a:endParaRPr lang="en-US" sz="1800" dirty="0">
                        <a:solidFill>
                          <a:schemeClr val="tx1"/>
                        </a:solidFill>
                      </a:endParaRPr>
                    </a:p>
                  </a:txBody>
                  <a:tcPr/>
                </a:tc>
                <a:extLst>
                  <a:ext uri="{0D108BD9-81ED-4DB2-BD59-A6C34878D82A}">
                    <a16:rowId xmlns:a16="http://schemas.microsoft.com/office/drawing/2014/main" val="10005"/>
                  </a:ext>
                </a:extLst>
              </a:tr>
              <a:tr h="652771">
                <a:tc>
                  <a:txBody>
                    <a:bodyPr/>
                    <a:lstStyle/>
                    <a:p>
                      <a:r>
                        <a:rPr lang="en-US" sz="1800" dirty="0"/>
                        <a:t>7. The presence of sufficient organic/non</a:t>
                      </a:r>
                      <a:r>
                        <a:rPr lang="en-US" sz="1800" baseline="0" dirty="0"/>
                        <a:t> organic material found in the pipe</a:t>
                      </a:r>
                      <a:endParaRPr lang="en-US" sz="1800" dirty="0">
                        <a:solidFill>
                          <a:schemeClr val="tx1"/>
                        </a:solidFill>
                      </a:endParaRPr>
                    </a:p>
                  </a:txBody>
                  <a:tcPr/>
                </a:tc>
                <a:tc>
                  <a:txBody>
                    <a:bodyPr/>
                    <a:lstStyle/>
                    <a:p>
                      <a:r>
                        <a:rPr lang="en-US" sz="1800" dirty="0"/>
                        <a:t>15. A 50% increase in the travel time of the water from a dry valve</a:t>
                      </a:r>
                      <a:r>
                        <a:rPr lang="en-US" sz="1800" baseline="0" dirty="0"/>
                        <a:t> trip to the inspector’s test</a:t>
                      </a:r>
                      <a:endParaRPr lang="en-US" sz="1800" dirty="0">
                        <a:solidFill>
                          <a:schemeClr val="tx1"/>
                        </a:solidFill>
                      </a:endParaRPr>
                    </a:p>
                  </a:txBody>
                  <a:tcPr/>
                </a:tc>
                <a:extLst>
                  <a:ext uri="{0D108BD9-81ED-4DB2-BD59-A6C34878D82A}">
                    <a16:rowId xmlns:a16="http://schemas.microsoft.com/office/drawing/2014/main" val="10006"/>
                  </a:ext>
                </a:extLst>
              </a:tr>
              <a:tr h="652771">
                <a:tc>
                  <a:txBody>
                    <a:bodyPr/>
                    <a:lstStyle/>
                    <a:p>
                      <a:r>
                        <a:rPr lang="en-US" sz="1800" dirty="0"/>
                        <a:t>8. Failure to flush yard piping or public mains after new installations</a:t>
                      </a:r>
                      <a:endParaRPr lang="en-US" sz="1800" dirty="0">
                        <a:solidFill>
                          <a:schemeClr val="tx1"/>
                        </a:solidFill>
                      </a:endParaRPr>
                    </a:p>
                  </a:txBody>
                  <a:tcPr/>
                </a:tc>
                <a:tc>
                  <a:txBody>
                    <a:bodyPr/>
                    <a:lstStyle/>
                    <a:p>
                      <a:endParaRPr lang="en-US" sz="1800"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907131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Obstruction Investigation</a:t>
            </a:r>
          </a:p>
        </p:txBody>
      </p:sp>
      <p:sp>
        <p:nvSpPr>
          <p:cNvPr id="3" name="Content Placeholder 2"/>
          <p:cNvSpPr>
            <a:spLocks noGrp="1"/>
          </p:cNvSpPr>
          <p:nvPr>
            <p:ph idx="1"/>
          </p:nvPr>
        </p:nvSpPr>
        <p:spPr>
          <a:xfrm>
            <a:off x="174171" y="1254728"/>
            <a:ext cx="8795658" cy="5227092"/>
          </a:xfrm>
        </p:spPr>
        <p:txBody>
          <a:bodyPr>
            <a:normAutofit/>
          </a:bodyPr>
          <a:lstStyle/>
          <a:p>
            <a:r>
              <a:rPr lang="en-US" sz="2800" dirty="0"/>
              <a:t>Requires an internal inspection of the piping at 4 points</a:t>
            </a:r>
          </a:p>
          <a:p>
            <a:pPr lvl="1"/>
            <a:r>
              <a:rPr lang="en-US" sz="2400" dirty="0"/>
              <a:t>System valve</a:t>
            </a:r>
          </a:p>
          <a:p>
            <a:pPr lvl="1"/>
            <a:endParaRPr lang="en-US" sz="2400" dirty="0"/>
          </a:p>
          <a:p>
            <a:pPr lvl="1"/>
            <a:r>
              <a:rPr lang="en-US" sz="2400" dirty="0"/>
              <a:t>Riser</a:t>
            </a:r>
          </a:p>
          <a:p>
            <a:pPr lvl="1"/>
            <a:endParaRPr lang="en-US" sz="2400" dirty="0"/>
          </a:p>
          <a:p>
            <a:pPr lvl="1"/>
            <a:r>
              <a:rPr lang="en-US" sz="2400" dirty="0"/>
              <a:t>Cross main</a:t>
            </a:r>
          </a:p>
          <a:p>
            <a:pPr lvl="1"/>
            <a:endParaRPr lang="en-US" sz="2400" dirty="0"/>
          </a:p>
          <a:p>
            <a:pPr lvl="1"/>
            <a:r>
              <a:rPr lang="en-US" sz="2400" dirty="0"/>
              <a:t>Branch line</a:t>
            </a:r>
          </a:p>
          <a:p>
            <a:pPr lvl="1"/>
            <a:endParaRPr lang="en-US" dirty="0"/>
          </a:p>
          <a:p>
            <a:r>
              <a:rPr lang="en-US" sz="2800" dirty="0"/>
              <a:t>Non-destructive methods are allowed</a:t>
            </a:r>
            <a:endParaRPr lang="en-US" sz="3000" dirty="0"/>
          </a:p>
        </p:txBody>
      </p:sp>
    </p:spTree>
    <p:extLst>
      <p:ext uri="{BB962C8B-B14F-4D97-AF65-F5344CB8AC3E}">
        <p14:creationId xmlns:p14="http://schemas.microsoft.com/office/powerpoint/2010/main" val="312201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Obstruction Investigation</a:t>
            </a:r>
          </a:p>
        </p:txBody>
      </p:sp>
      <p:sp>
        <p:nvSpPr>
          <p:cNvPr id="3" name="Content Placeholder 2"/>
          <p:cNvSpPr>
            <a:spLocks noGrp="1"/>
          </p:cNvSpPr>
          <p:nvPr>
            <p:ph idx="1"/>
          </p:nvPr>
        </p:nvSpPr>
        <p:spPr>
          <a:xfrm>
            <a:off x="174171" y="1254728"/>
            <a:ext cx="8795658" cy="5227092"/>
          </a:xfrm>
        </p:spPr>
        <p:txBody>
          <a:bodyPr>
            <a:normAutofit/>
          </a:bodyPr>
          <a:lstStyle/>
          <a:p>
            <a:r>
              <a:rPr lang="en-US" sz="2800" dirty="0"/>
              <a:t>If an obstruction investigation indicates the presence of sufficient material to obstruct piping or sprinklers, a complete flushing program shall be conducted</a:t>
            </a:r>
          </a:p>
          <a:p>
            <a:pPr lvl="1"/>
            <a:r>
              <a:rPr lang="en-US" sz="2400" dirty="0"/>
              <a:t>Must be done by qualified personnel</a:t>
            </a:r>
          </a:p>
          <a:p>
            <a:pPr lvl="1"/>
            <a:endParaRPr lang="en-US" dirty="0"/>
          </a:p>
          <a:p>
            <a:r>
              <a:rPr lang="en-US" sz="2800" dirty="0"/>
              <a:t>If the condition has not been corrected, or if it is such that it could result in obstruction despite prior flushing</a:t>
            </a:r>
          </a:p>
          <a:p>
            <a:pPr lvl="1"/>
            <a:r>
              <a:rPr lang="en-US" sz="2400" dirty="0"/>
              <a:t>Must be re examined every 5 years</a:t>
            </a:r>
          </a:p>
        </p:txBody>
      </p:sp>
    </p:spTree>
    <p:extLst>
      <p:ext uri="{BB962C8B-B14F-4D97-AF65-F5344CB8AC3E}">
        <p14:creationId xmlns:p14="http://schemas.microsoft.com/office/powerpoint/2010/main" val="30976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Obstruction</a:t>
            </a:r>
          </a:p>
        </p:txBody>
      </p:sp>
      <p:sp>
        <p:nvSpPr>
          <p:cNvPr id="7" name="TextBox 6"/>
          <p:cNvSpPr txBox="1"/>
          <p:nvPr/>
        </p:nvSpPr>
        <p:spPr>
          <a:xfrm>
            <a:off x="6277971" y="6196084"/>
            <a:ext cx="1972015" cy="230832"/>
          </a:xfrm>
          <a:prstGeom prst="rect">
            <a:avLst/>
          </a:prstGeom>
          <a:noFill/>
        </p:spPr>
        <p:txBody>
          <a:bodyPr wrap="none" rtlCol="0">
            <a:spAutoFit/>
          </a:bodyPr>
          <a:lstStyle/>
          <a:p>
            <a:r>
              <a:rPr lang="en-US" sz="900" dirty="0">
                <a:solidFill>
                  <a:schemeClr val="bg1"/>
                </a:solidFill>
              </a:rPr>
              <a:t>Courtesy of Green Mountain Sprinkler</a:t>
            </a:r>
          </a:p>
        </p:txBody>
      </p:sp>
      <p:pic>
        <p:nvPicPr>
          <p:cNvPr id="4" name="Picture 3" descr="A picture containing ground, dirty, old, broken&#10;&#10;Description automatically generated">
            <a:extLst>
              <a:ext uri="{FF2B5EF4-FFF2-40B4-BE49-F238E27FC236}">
                <a16:creationId xmlns:a16="http://schemas.microsoft.com/office/drawing/2014/main" id="{7FFE318E-E8D1-42AF-9E7F-FD7840B91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383" y="1145312"/>
            <a:ext cx="3711233" cy="4948311"/>
          </a:xfrm>
          <a:prstGeom prst="rect">
            <a:avLst/>
          </a:prstGeom>
        </p:spPr>
      </p:pic>
    </p:spTree>
    <p:extLst>
      <p:ext uri="{BB962C8B-B14F-4D97-AF65-F5344CB8AC3E}">
        <p14:creationId xmlns:p14="http://schemas.microsoft.com/office/powerpoint/2010/main" val="11822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Obstruction Investigation</a:t>
            </a:r>
          </a:p>
        </p:txBody>
      </p:sp>
      <p:sp>
        <p:nvSpPr>
          <p:cNvPr id="3" name="Content Placeholder 2"/>
          <p:cNvSpPr>
            <a:spLocks noGrp="1"/>
          </p:cNvSpPr>
          <p:nvPr>
            <p:ph idx="1"/>
          </p:nvPr>
        </p:nvSpPr>
        <p:spPr>
          <a:xfrm>
            <a:off x="413657" y="1269242"/>
            <a:ext cx="8425543" cy="5227092"/>
          </a:xfrm>
        </p:spPr>
        <p:txBody>
          <a:bodyPr/>
          <a:lstStyle/>
          <a:p>
            <a:r>
              <a:rPr lang="en-US" sz="2800" dirty="0"/>
              <a:t>Special rules for dry and preaction system piping that protects or passes through freezers or cold storage rooms below 32°F (0°C)</a:t>
            </a:r>
          </a:p>
          <a:p>
            <a:pPr lvl="1"/>
            <a:r>
              <a:rPr lang="en-US" sz="2400" dirty="0"/>
              <a:t>Piping shall be inspected internally every year where it enters the refrigerated area</a:t>
            </a:r>
          </a:p>
          <a:p>
            <a:pPr lvl="1"/>
            <a:endParaRPr lang="en-US" sz="2400" dirty="0"/>
          </a:p>
          <a:p>
            <a:pPr lvl="1"/>
            <a:r>
              <a:rPr lang="en-US" sz="2400" dirty="0"/>
              <a:t>Non destructive methods are allowed</a:t>
            </a:r>
          </a:p>
          <a:p>
            <a:pPr lvl="1"/>
            <a:endParaRPr lang="en-US" sz="2400" dirty="0"/>
          </a:p>
          <a:p>
            <a:pPr lvl="1"/>
            <a:r>
              <a:rPr lang="en-US" sz="2400" dirty="0"/>
              <a:t>If any blockage exists, additional piping shall be inspected to insure all blockage is removed</a:t>
            </a:r>
          </a:p>
        </p:txBody>
      </p:sp>
    </p:spTree>
    <p:extLst>
      <p:ext uri="{BB962C8B-B14F-4D97-AF65-F5344CB8AC3E}">
        <p14:creationId xmlns:p14="http://schemas.microsoft.com/office/powerpoint/2010/main" val="333742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Module 6</a:t>
            </a:r>
          </a:p>
        </p:txBody>
      </p:sp>
      <p:sp>
        <p:nvSpPr>
          <p:cNvPr id="7" name="Content Placeholder 6"/>
          <p:cNvSpPr>
            <a:spLocks noGrp="1"/>
          </p:cNvSpPr>
          <p:nvPr>
            <p:ph idx="1"/>
          </p:nvPr>
        </p:nvSpPr>
        <p:spPr>
          <a:xfrm>
            <a:off x="457200" y="2634018"/>
            <a:ext cx="8229600" cy="1678675"/>
          </a:xfrm>
        </p:spPr>
        <p:txBody>
          <a:bodyPr>
            <a:normAutofit/>
          </a:bodyPr>
          <a:lstStyle/>
          <a:p>
            <a:pPr algn="ctr">
              <a:buNone/>
            </a:pPr>
            <a:r>
              <a:rPr lang="en-US" sz="4400" b="1" dirty="0"/>
              <a:t>Impairments</a:t>
            </a:r>
          </a:p>
        </p:txBody>
      </p:sp>
    </p:spTree>
    <p:extLst>
      <p:ext uri="{BB962C8B-B14F-4D97-AF65-F5344CB8AC3E}">
        <p14:creationId xmlns:p14="http://schemas.microsoft.com/office/powerpoint/2010/main" val="1914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Impairments</a:t>
            </a:r>
          </a:p>
        </p:txBody>
      </p:sp>
      <p:pic>
        <p:nvPicPr>
          <p:cNvPr id="8" name="Content Placeholder 7" descr="DSC01465.JPG"/>
          <p:cNvPicPr>
            <a:picLocks noGrp="1" noChangeAspect="1"/>
          </p:cNvPicPr>
          <p:nvPr>
            <p:ph idx="1"/>
          </p:nvPr>
        </p:nvPicPr>
        <p:blipFill>
          <a:blip r:embed="rId3" cstate="print"/>
          <a:stretch>
            <a:fillRect/>
          </a:stretch>
        </p:blipFill>
        <p:spPr>
          <a:xfrm>
            <a:off x="1124635" y="1096381"/>
            <a:ext cx="6894729" cy="4836514"/>
          </a:xfrm>
        </p:spPr>
      </p:pic>
    </p:spTree>
    <p:extLst>
      <p:ext uri="{BB962C8B-B14F-4D97-AF65-F5344CB8AC3E}">
        <p14:creationId xmlns:p14="http://schemas.microsoft.com/office/powerpoint/2010/main" val="123551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Impairment</a:t>
            </a:r>
          </a:p>
        </p:txBody>
      </p:sp>
      <p:sp>
        <p:nvSpPr>
          <p:cNvPr id="9" name="Slide Number Placeholder 3">
            <a:extLst>
              <a:ext uri="{FF2B5EF4-FFF2-40B4-BE49-F238E27FC236}">
                <a16:creationId xmlns:a16="http://schemas.microsoft.com/office/drawing/2014/main" id="{083DEB47-5E24-4151-AD81-9F14EAD886F7}"/>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107</a:t>
            </a:fld>
            <a:endParaRPr lang="en-US"/>
          </a:p>
        </p:txBody>
      </p:sp>
      <p:graphicFrame>
        <p:nvGraphicFramePr>
          <p:cNvPr id="5" name="Content Placeholder 2">
            <a:extLst>
              <a:ext uri="{FF2B5EF4-FFF2-40B4-BE49-F238E27FC236}">
                <a16:creationId xmlns:a16="http://schemas.microsoft.com/office/drawing/2014/main" id="{8E4C63AE-EB68-4574-A54E-69F9C4D91046}"/>
              </a:ext>
            </a:extLst>
          </p:cNvPr>
          <p:cNvGraphicFramePr>
            <a:graphicFrameLocks noGrp="1"/>
          </p:cNvGraphicFramePr>
          <p:nvPr>
            <p:ph idx="1"/>
            <p:extLst>
              <p:ext uri="{D42A27DB-BD31-4B8C-83A1-F6EECF244321}">
                <p14:modId xmlns:p14="http://schemas.microsoft.com/office/powerpoint/2010/main" val="2588716994"/>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553823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Chapter 15 - Impairments</a:t>
            </a:r>
          </a:p>
        </p:txBody>
      </p:sp>
      <p:sp>
        <p:nvSpPr>
          <p:cNvPr id="14" name="Slide Number Placeholder 3">
            <a:extLst>
              <a:ext uri="{FF2B5EF4-FFF2-40B4-BE49-F238E27FC236}">
                <a16:creationId xmlns:a16="http://schemas.microsoft.com/office/drawing/2014/main" id="{2EF76D3C-9A13-4650-B2E5-D3C1F222D839}"/>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108</a:t>
            </a:fld>
            <a:endParaRPr lang="en-US"/>
          </a:p>
        </p:txBody>
      </p:sp>
      <p:graphicFrame>
        <p:nvGraphicFramePr>
          <p:cNvPr id="15" name="Content Placeholder 2">
            <a:extLst>
              <a:ext uri="{FF2B5EF4-FFF2-40B4-BE49-F238E27FC236}">
                <a16:creationId xmlns:a16="http://schemas.microsoft.com/office/drawing/2014/main" id="{BDC67882-4591-4F0A-9E82-F0F1A64BDF96}"/>
              </a:ext>
            </a:extLst>
          </p:cNvPr>
          <p:cNvGraphicFramePr>
            <a:graphicFrameLocks noGrp="1"/>
          </p:cNvGraphicFramePr>
          <p:nvPr>
            <p:ph idx="1"/>
            <p:extLst>
              <p:ext uri="{D42A27DB-BD31-4B8C-83A1-F6EECF244321}">
                <p14:modId xmlns:p14="http://schemas.microsoft.com/office/powerpoint/2010/main" val="2208431093"/>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901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1257"/>
            <a:ext cx="7772400" cy="622663"/>
          </a:xfrm>
        </p:spPr>
        <p:txBody>
          <a:bodyPr anchor="ctr">
            <a:normAutofit/>
          </a:bodyPr>
          <a:lstStyle/>
          <a:p>
            <a:r>
              <a:rPr lang="en-US" dirty="0"/>
              <a:t>Impairment Coordinator</a:t>
            </a:r>
          </a:p>
        </p:txBody>
      </p:sp>
      <p:graphicFrame>
        <p:nvGraphicFramePr>
          <p:cNvPr id="5" name="Content Placeholder 2">
            <a:extLst>
              <a:ext uri="{FF2B5EF4-FFF2-40B4-BE49-F238E27FC236}">
                <a16:creationId xmlns:a16="http://schemas.microsoft.com/office/drawing/2014/main" id="{EE2C01CF-08B4-46A4-BF9F-29B46014FB97}"/>
              </a:ext>
            </a:extLst>
          </p:cNvPr>
          <p:cNvGraphicFramePr>
            <a:graphicFrameLocks noGrp="1"/>
          </p:cNvGraphicFramePr>
          <p:nvPr>
            <p:ph type="dgm" idx="1"/>
            <p:extLst>
              <p:ext uri="{D42A27DB-BD31-4B8C-83A1-F6EECF244321}">
                <p14:modId xmlns:p14="http://schemas.microsoft.com/office/powerpoint/2010/main" val="1465267301"/>
              </p:ext>
            </p:extLst>
          </p:nvPr>
        </p:nvGraphicFramePr>
        <p:xfrm>
          <a:off x="685800" y="1105990"/>
          <a:ext cx="7772400" cy="4868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119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Sprinklers Fail to Operate</a:t>
            </a:r>
          </a:p>
        </p:txBody>
      </p:sp>
      <p:graphicFrame>
        <p:nvGraphicFramePr>
          <p:cNvPr id="3" name="Chart 2"/>
          <p:cNvGraphicFramePr/>
          <p:nvPr/>
        </p:nvGraphicFramePr>
        <p:xfrm>
          <a:off x="573207" y="1329731"/>
          <a:ext cx="8093122" cy="438527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9F2952B1-4C81-4367-9BAE-FF6BC2068278}"/>
              </a:ext>
            </a:extLst>
          </p:cNvPr>
          <p:cNvSpPr/>
          <p:nvPr/>
        </p:nvSpPr>
        <p:spPr>
          <a:xfrm>
            <a:off x="1419368" y="5646147"/>
            <a:ext cx="6400800" cy="400110"/>
          </a:xfrm>
          <a:prstGeom prst="rect">
            <a:avLst/>
          </a:prstGeom>
        </p:spPr>
        <p:txBody>
          <a:bodyPr wrap="square">
            <a:spAutoFit/>
          </a:bodyPr>
          <a:lstStyle/>
          <a:p>
            <a:r>
              <a:rPr lang="en-US" sz="2000" dirty="0"/>
              <a:t>Source: U.S. Experience With Sprinklers, NFPA report, 2017</a:t>
            </a:r>
          </a:p>
        </p:txBody>
      </p:sp>
    </p:spTree>
    <p:extLst>
      <p:ext uri="{BB962C8B-B14F-4D97-AF65-F5344CB8AC3E}">
        <p14:creationId xmlns:p14="http://schemas.microsoft.com/office/powerpoint/2010/main" val="51867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Tag Impairment System</a:t>
            </a:r>
          </a:p>
        </p:txBody>
      </p:sp>
      <p:grpSp>
        <p:nvGrpSpPr>
          <p:cNvPr id="3" name="Group 9"/>
          <p:cNvGrpSpPr/>
          <p:nvPr/>
        </p:nvGrpSpPr>
        <p:grpSpPr>
          <a:xfrm>
            <a:off x="297132" y="1003024"/>
            <a:ext cx="2632311" cy="3448050"/>
            <a:chOff x="2511189" y="1255594"/>
            <a:chExt cx="4080681" cy="5307738"/>
          </a:xfrm>
        </p:grpSpPr>
        <p:pic>
          <p:nvPicPr>
            <p:cNvPr id="12289" name="Picture 1"/>
            <p:cNvPicPr>
              <a:picLocks noChangeAspect="1" noChangeArrowheads="1"/>
            </p:cNvPicPr>
            <p:nvPr/>
          </p:nvPicPr>
          <p:blipFill>
            <a:blip r:embed="rId3" cstate="print">
              <a:duotone>
                <a:prstClr val="black"/>
                <a:schemeClr val="accent2">
                  <a:tint val="45000"/>
                  <a:satMod val="400000"/>
                </a:schemeClr>
              </a:duotone>
              <a:lum bright="-6000"/>
            </a:blip>
            <a:srcRect l="815" t="649" b="1318"/>
            <a:stretch>
              <a:fillRect/>
            </a:stretch>
          </p:blipFill>
          <p:spPr bwMode="auto">
            <a:xfrm>
              <a:off x="2511189" y="1255594"/>
              <a:ext cx="4080681" cy="5307738"/>
            </a:xfrm>
            <a:prstGeom prst="rect">
              <a:avLst/>
            </a:prstGeom>
            <a:solidFill>
              <a:srgbClr val="FF0000"/>
            </a:solidFill>
            <a:ln w="9525">
              <a:noFill/>
              <a:miter lim="800000"/>
              <a:headEnd/>
              <a:tailEnd/>
            </a:ln>
          </p:spPr>
        </p:pic>
        <p:sp>
          <p:nvSpPr>
            <p:cNvPr id="9" name="Oval 8"/>
            <p:cNvSpPr/>
            <p:nvPr/>
          </p:nvSpPr>
          <p:spPr>
            <a:xfrm>
              <a:off x="4394579" y="1419367"/>
              <a:ext cx="286603" cy="27295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pic>
        <p:nvPicPr>
          <p:cNvPr id="6" name="Picture 5" descr="P2240034.JPG">
            <a:extLst>
              <a:ext uri="{FF2B5EF4-FFF2-40B4-BE49-F238E27FC236}">
                <a16:creationId xmlns:a16="http://schemas.microsoft.com/office/drawing/2014/main" id="{E223B3E2-1B79-455D-9830-E7283ADD54B6}"/>
              </a:ext>
            </a:extLst>
          </p:cNvPr>
          <p:cNvPicPr>
            <a:picLocks noChangeAspect="1"/>
          </p:cNvPicPr>
          <p:nvPr/>
        </p:nvPicPr>
        <p:blipFill>
          <a:blip r:embed="rId4" cstate="print">
            <a:lum bright="-3000" contrast="13000"/>
          </a:blip>
          <a:srcRect l="8404" r="18761"/>
          <a:stretch>
            <a:fillRect/>
          </a:stretch>
        </p:blipFill>
        <p:spPr>
          <a:xfrm>
            <a:off x="5556802" y="3869349"/>
            <a:ext cx="2838450" cy="2922809"/>
          </a:xfrm>
          <a:prstGeom prst="rect">
            <a:avLst/>
          </a:prstGeom>
        </p:spPr>
      </p:pic>
      <p:pic>
        <p:nvPicPr>
          <p:cNvPr id="7" name="Picture 6" descr="Red tag sm2.jpg">
            <a:extLst>
              <a:ext uri="{FF2B5EF4-FFF2-40B4-BE49-F238E27FC236}">
                <a16:creationId xmlns:a16="http://schemas.microsoft.com/office/drawing/2014/main" id="{1CA92611-0FF4-403D-A064-C25FE30AD4CB}"/>
              </a:ext>
            </a:extLst>
          </p:cNvPr>
          <p:cNvPicPr>
            <a:picLocks noChangeAspect="1"/>
          </p:cNvPicPr>
          <p:nvPr/>
        </p:nvPicPr>
        <p:blipFill>
          <a:blip r:embed="rId5" cstate="print"/>
          <a:srcRect t="8293" b="13729"/>
          <a:stretch>
            <a:fillRect/>
          </a:stretch>
        </p:blipFill>
        <p:spPr>
          <a:xfrm>
            <a:off x="6214559" y="1069601"/>
            <a:ext cx="2589376" cy="2647645"/>
          </a:xfrm>
          <a:prstGeom prst="rect">
            <a:avLst/>
          </a:prstGeom>
        </p:spPr>
      </p:pic>
      <p:pic>
        <p:nvPicPr>
          <p:cNvPr id="8" name="Picture 3" descr="F:\DISK3\S2PG393B.JPG">
            <a:extLst>
              <a:ext uri="{FF2B5EF4-FFF2-40B4-BE49-F238E27FC236}">
                <a16:creationId xmlns:a16="http://schemas.microsoft.com/office/drawing/2014/main" id="{E4C10C59-92FE-4C57-8608-06544C1E487F}"/>
              </a:ext>
            </a:extLst>
          </p:cNvPr>
          <p:cNvPicPr>
            <a:picLocks noChangeAspect="1" noChangeArrowheads="1"/>
          </p:cNvPicPr>
          <p:nvPr/>
        </p:nvPicPr>
        <p:blipFill>
          <a:blip r:embed="rId6" cstate="print"/>
          <a:srcRect/>
          <a:stretch>
            <a:fillRect/>
          </a:stretch>
        </p:blipFill>
        <p:spPr bwMode="auto">
          <a:xfrm>
            <a:off x="3271483" y="1701700"/>
            <a:ext cx="2843568" cy="1986322"/>
          </a:xfrm>
          <a:prstGeom prst="rect">
            <a:avLst/>
          </a:prstGeom>
          <a:noFill/>
        </p:spPr>
      </p:pic>
      <p:sp>
        <p:nvSpPr>
          <p:cNvPr id="4" name="TextBox 3">
            <a:extLst>
              <a:ext uri="{FF2B5EF4-FFF2-40B4-BE49-F238E27FC236}">
                <a16:creationId xmlns:a16="http://schemas.microsoft.com/office/drawing/2014/main" id="{FC1DEEF9-19B5-441D-A15C-83B2132EEE49}"/>
              </a:ext>
            </a:extLst>
          </p:cNvPr>
          <p:cNvSpPr txBox="1"/>
          <p:nvPr/>
        </p:nvSpPr>
        <p:spPr>
          <a:xfrm>
            <a:off x="203752" y="4451074"/>
            <a:ext cx="5353050" cy="1631216"/>
          </a:xfrm>
          <a:prstGeom prst="rect">
            <a:avLst/>
          </a:prstGeom>
          <a:noFill/>
        </p:spPr>
        <p:txBody>
          <a:bodyPr wrap="square" rtlCol="0">
            <a:spAutoFit/>
          </a:bodyPr>
          <a:lstStyle/>
          <a:p>
            <a:r>
              <a:rPr lang="en-US" sz="2800" dirty="0"/>
              <a:t>Required</a:t>
            </a:r>
          </a:p>
          <a:p>
            <a:pPr marL="285750" indent="-285750">
              <a:buFont typeface="Arial" panose="020B0604020202020204" pitchFamily="34" charset="0"/>
              <a:buChar char="•"/>
            </a:pPr>
            <a:r>
              <a:rPr lang="en-US" sz="2400" dirty="0"/>
              <a:t>At the system control valve</a:t>
            </a:r>
          </a:p>
          <a:p>
            <a:pPr marL="285750" indent="-285750">
              <a:buFont typeface="Arial" panose="020B0604020202020204" pitchFamily="34" charset="0"/>
              <a:buChar char="•"/>
            </a:pPr>
            <a:r>
              <a:rPr lang="en-US" sz="2400" dirty="0"/>
              <a:t>FDC</a:t>
            </a:r>
          </a:p>
          <a:p>
            <a:pPr marL="285750" indent="-285750">
              <a:buFont typeface="Arial" panose="020B0604020202020204" pitchFamily="34" charset="0"/>
              <a:buChar char="•"/>
            </a:pPr>
            <a:r>
              <a:rPr lang="en-US" sz="2400" dirty="0"/>
              <a:t>Other locations required by AHJ</a:t>
            </a:r>
          </a:p>
        </p:txBody>
      </p:sp>
    </p:spTree>
    <p:extLst>
      <p:ext uri="{BB962C8B-B14F-4D97-AF65-F5344CB8AC3E}">
        <p14:creationId xmlns:p14="http://schemas.microsoft.com/office/powerpoint/2010/main" val="135351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Impaired Equipment</a:t>
            </a:r>
          </a:p>
        </p:txBody>
      </p:sp>
      <p:sp>
        <p:nvSpPr>
          <p:cNvPr id="3" name="Content Placeholder 2"/>
          <p:cNvSpPr>
            <a:spLocks noGrp="1"/>
          </p:cNvSpPr>
          <p:nvPr>
            <p:ph idx="1"/>
          </p:nvPr>
        </p:nvSpPr>
        <p:spPr>
          <a:xfrm>
            <a:off x="457200" y="1102070"/>
            <a:ext cx="4038600" cy="4946033"/>
          </a:xfrm>
        </p:spPr>
        <p:txBody>
          <a:bodyPr>
            <a:normAutofit/>
          </a:bodyPr>
          <a:lstStyle/>
          <a:p>
            <a:r>
              <a:rPr lang="en-US" sz="2400" dirty="0"/>
              <a:t>Sprinkler Systems</a:t>
            </a:r>
          </a:p>
          <a:p>
            <a:endParaRPr lang="en-US" sz="2400" dirty="0"/>
          </a:p>
          <a:p>
            <a:r>
              <a:rPr lang="en-US" sz="2400" dirty="0"/>
              <a:t>Standpipe Systems</a:t>
            </a:r>
          </a:p>
          <a:p>
            <a:endParaRPr lang="en-US" sz="2400" dirty="0"/>
          </a:p>
          <a:p>
            <a:r>
              <a:rPr lang="en-US" sz="2400" dirty="0"/>
              <a:t>Fire Hose Systems</a:t>
            </a:r>
          </a:p>
          <a:p>
            <a:endParaRPr lang="en-US" sz="2400" dirty="0"/>
          </a:p>
          <a:p>
            <a:r>
              <a:rPr lang="en-US" sz="2400" dirty="0"/>
              <a:t>Underground Fire Service Mains</a:t>
            </a:r>
          </a:p>
          <a:p>
            <a:endParaRPr lang="en-US" sz="2400" dirty="0"/>
          </a:p>
          <a:p>
            <a:r>
              <a:rPr lang="en-US" sz="2400" dirty="0"/>
              <a:t>Fire Pumps</a:t>
            </a:r>
          </a:p>
        </p:txBody>
      </p:sp>
      <p:sp>
        <p:nvSpPr>
          <p:cNvPr id="4" name="Content Placeholder 2">
            <a:extLst>
              <a:ext uri="{FF2B5EF4-FFF2-40B4-BE49-F238E27FC236}">
                <a16:creationId xmlns:a16="http://schemas.microsoft.com/office/drawing/2014/main" id="{BEE767EC-48EA-4858-8ADE-F7D159CE93D8}"/>
              </a:ext>
            </a:extLst>
          </p:cNvPr>
          <p:cNvSpPr txBox="1">
            <a:spLocks/>
          </p:cNvSpPr>
          <p:nvPr/>
        </p:nvSpPr>
        <p:spPr>
          <a:xfrm>
            <a:off x="4648200" y="1102070"/>
            <a:ext cx="4038600" cy="49460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Water Storage Tanks</a:t>
            </a:r>
          </a:p>
          <a:p>
            <a:endParaRPr lang="en-US" sz="2400" dirty="0"/>
          </a:p>
          <a:p>
            <a:r>
              <a:rPr lang="en-US" sz="2400" dirty="0"/>
              <a:t>Water Spray Fixed Systems</a:t>
            </a:r>
          </a:p>
          <a:p>
            <a:endParaRPr lang="en-US" sz="2400" dirty="0"/>
          </a:p>
          <a:p>
            <a:r>
              <a:rPr lang="en-US" sz="2400" dirty="0"/>
              <a:t>Foam-Water Systems</a:t>
            </a:r>
          </a:p>
          <a:p>
            <a:endParaRPr lang="en-US" sz="2400" dirty="0"/>
          </a:p>
          <a:p>
            <a:r>
              <a:rPr lang="en-US" sz="2400" dirty="0"/>
              <a:t>Water mist systems</a:t>
            </a:r>
          </a:p>
          <a:p>
            <a:endParaRPr lang="en-US" sz="2400" dirty="0"/>
          </a:p>
          <a:p>
            <a:r>
              <a:rPr lang="en-US" sz="2400" dirty="0"/>
              <a:t>Fire Service Control Valves</a:t>
            </a:r>
          </a:p>
          <a:p>
            <a:endParaRPr lang="en-US" sz="2400" dirty="0"/>
          </a:p>
          <a:p>
            <a:r>
              <a:rPr lang="en-US" sz="2400" dirty="0"/>
              <a:t>Water Supply</a:t>
            </a:r>
          </a:p>
        </p:txBody>
      </p:sp>
    </p:spTree>
    <p:extLst>
      <p:ext uri="{BB962C8B-B14F-4D97-AF65-F5344CB8AC3E}">
        <p14:creationId xmlns:p14="http://schemas.microsoft.com/office/powerpoint/2010/main" val="13955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Impairments</a:t>
            </a:r>
          </a:p>
        </p:txBody>
      </p:sp>
      <p:sp>
        <p:nvSpPr>
          <p:cNvPr id="3" name="Content Placeholder 2"/>
          <p:cNvSpPr>
            <a:spLocks noGrp="1"/>
          </p:cNvSpPr>
          <p:nvPr>
            <p:ph idx="1"/>
          </p:nvPr>
        </p:nvSpPr>
        <p:spPr/>
        <p:txBody>
          <a:bodyPr>
            <a:normAutofit/>
          </a:bodyPr>
          <a:lstStyle/>
          <a:p>
            <a:r>
              <a:rPr lang="en-US" sz="2800" dirty="0"/>
              <a:t>Extent and Duration </a:t>
            </a:r>
          </a:p>
          <a:p>
            <a:pPr>
              <a:lnSpc>
                <a:spcPct val="150000"/>
              </a:lnSpc>
            </a:pPr>
            <a:r>
              <a:rPr lang="en-US" sz="2800" dirty="0"/>
              <a:t>Determination of Increased Risk</a:t>
            </a:r>
          </a:p>
          <a:p>
            <a:pPr>
              <a:lnSpc>
                <a:spcPct val="150000"/>
              </a:lnSpc>
            </a:pPr>
            <a:r>
              <a:rPr lang="en-US" sz="2800" dirty="0"/>
              <a:t>Stakeholders Notified</a:t>
            </a:r>
          </a:p>
          <a:p>
            <a:pPr>
              <a:lnSpc>
                <a:spcPct val="150000"/>
              </a:lnSpc>
            </a:pPr>
            <a:r>
              <a:rPr lang="en-US" sz="2800" dirty="0"/>
              <a:t>Tag Impairment System Implemented</a:t>
            </a:r>
          </a:p>
          <a:p>
            <a:pPr>
              <a:lnSpc>
                <a:spcPct val="150000"/>
              </a:lnSpc>
            </a:pPr>
            <a:r>
              <a:rPr lang="en-US" sz="2800" dirty="0"/>
              <a:t>Tools and Materials Provided</a:t>
            </a:r>
          </a:p>
          <a:p>
            <a:endParaRPr lang="en-US" sz="2800" dirty="0"/>
          </a:p>
        </p:txBody>
      </p:sp>
    </p:spTree>
    <p:extLst>
      <p:ext uri="{BB962C8B-B14F-4D97-AF65-F5344CB8AC3E}">
        <p14:creationId xmlns:p14="http://schemas.microsoft.com/office/powerpoint/2010/main" val="15755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Determination of Increased Risk</a:t>
            </a:r>
          </a:p>
        </p:txBody>
      </p:sp>
      <p:sp>
        <p:nvSpPr>
          <p:cNvPr id="3" name="Content Placeholder 2"/>
          <p:cNvSpPr>
            <a:spLocks noGrp="1"/>
          </p:cNvSpPr>
          <p:nvPr>
            <p:ph idx="1"/>
          </p:nvPr>
        </p:nvSpPr>
        <p:spPr/>
        <p:txBody>
          <a:bodyPr/>
          <a:lstStyle/>
          <a:p>
            <a:r>
              <a:rPr lang="en-US" sz="2800" dirty="0"/>
              <a:t>Duration of System Impairment</a:t>
            </a:r>
          </a:p>
          <a:p>
            <a:endParaRPr lang="en-US" sz="2800" dirty="0"/>
          </a:p>
          <a:p>
            <a:r>
              <a:rPr lang="en-US" sz="2800" dirty="0"/>
              <a:t>Greater than 10 hours in 24-hour period?</a:t>
            </a:r>
          </a:p>
          <a:p>
            <a:pPr lvl="1"/>
            <a:r>
              <a:rPr lang="en-US" sz="2400" dirty="0"/>
              <a:t>Evacuation of Building</a:t>
            </a:r>
          </a:p>
          <a:p>
            <a:pPr lvl="1"/>
            <a:r>
              <a:rPr lang="en-US" sz="2400" dirty="0"/>
              <a:t>Establish an approved fire watch</a:t>
            </a:r>
          </a:p>
          <a:p>
            <a:pPr lvl="1"/>
            <a:r>
              <a:rPr lang="en-US" sz="2400" dirty="0"/>
              <a:t>Establish a temporary water supply</a:t>
            </a:r>
          </a:p>
          <a:p>
            <a:pPr lvl="1"/>
            <a:r>
              <a:rPr lang="en-US" sz="2400" dirty="0"/>
              <a:t>Eliminate potential ignition sources</a:t>
            </a:r>
          </a:p>
        </p:txBody>
      </p:sp>
    </p:spTree>
    <p:extLst>
      <p:ext uri="{BB962C8B-B14F-4D97-AF65-F5344CB8AC3E}">
        <p14:creationId xmlns:p14="http://schemas.microsoft.com/office/powerpoint/2010/main" val="56568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Watch</a:t>
            </a:r>
          </a:p>
        </p:txBody>
      </p:sp>
      <p:pic>
        <p:nvPicPr>
          <p:cNvPr id="6" name="Content Placeholder 5" descr="DSC00988.JPG"/>
          <p:cNvPicPr>
            <a:picLocks noGrp="1" noChangeAspect="1"/>
          </p:cNvPicPr>
          <p:nvPr>
            <p:ph idx="1"/>
          </p:nvPr>
        </p:nvPicPr>
        <p:blipFill>
          <a:blip r:embed="rId3" cstate="print"/>
          <a:srcRect t="14316" r="16990" b="3647"/>
          <a:stretch>
            <a:fillRect/>
          </a:stretch>
        </p:blipFill>
        <p:spPr>
          <a:xfrm>
            <a:off x="1061098" y="1053870"/>
            <a:ext cx="7021803" cy="4974508"/>
          </a:xfrm>
        </p:spPr>
      </p:pic>
    </p:spTree>
    <p:extLst>
      <p:ext uri="{BB962C8B-B14F-4D97-AF65-F5344CB8AC3E}">
        <p14:creationId xmlns:p14="http://schemas.microsoft.com/office/powerpoint/2010/main" val="365033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902189" y="284176"/>
            <a:ext cx="7338060" cy="604098"/>
          </a:xfrm>
        </p:spPr>
        <p:txBody>
          <a:bodyPr anchor="ctr">
            <a:normAutofit/>
          </a:bodyPr>
          <a:lstStyle/>
          <a:p>
            <a:r>
              <a:rPr lang="en-US" dirty="0"/>
              <a:t>Temporary Water Supply</a:t>
            </a:r>
          </a:p>
        </p:txBody>
      </p:sp>
      <p:pic>
        <p:nvPicPr>
          <p:cNvPr id="100355" name="Content Placeholder 5" descr="Waterbags.JPG"/>
          <p:cNvPicPr>
            <a:picLocks noGrp="1" noChangeAspect="1"/>
          </p:cNvPicPr>
          <p:nvPr>
            <p:ph sz="half" idx="1"/>
          </p:nvPr>
        </p:nvPicPr>
        <p:blipFill rotWithShape="1">
          <a:blip r:embed="rId3" cstate="print"/>
          <a:srcRect l="19466" r="22419" b="2"/>
          <a:stretch/>
        </p:blipFill>
        <p:spPr>
          <a:xfrm>
            <a:off x="904008" y="1354467"/>
            <a:ext cx="3566160" cy="4602198"/>
          </a:xfrm>
          <a:noFill/>
        </p:spPr>
      </p:pic>
      <p:pic>
        <p:nvPicPr>
          <p:cNvPr id="6" name="Picture 6"/>
          <p:cNvPicPr>
            <a:picLocks noChangeAspect="1" noChangeArrowheads="1"/>
          </p:cNvPicPr>
          <p:nvPr/>
        </p:nvPicPr>
        <p:blipFill rotWithShape="1">
          <a:blip r:embed="rId4" cstate="print"/>
          <a:srcRect l="12196" r="34530" b="-2"/>
          <a:stretch/>
        </p:blipFill>
        <p:spPr bwMode="auto">
          <a:xfrm>
            <a:off x="4672793" y="1354466"/>
            <a:ext cx="3566160" cy="4602199"/>
          </a:xfrm>
          <a:prstGeom prst="rect">
            <a:avLst/>
          </a:prstGeom>
          <a:noFill/>
          <a:ln w="9525">
            <a:noFill/>
            <a:miter lim="800000"/>
            <a:headEnd/>
            <a:tailEnd/>
          </a:ln>
        </p:spPr>
      </p:pic>
      <p:sp>
        <p:nvSpPr>
          <p:cNvPr id="72" name="Slide Number Placeholder 4">
            <a:extLst>
              <a:ext uri="{FF2B5EF4-FFF2-40B4-BE49-F238E27FC236}">
                <a16:creationId xmlns:a16="http://schemas.microsoft.com/office/drawing/2014/main" id="{2AFCF92F-E3D6-47CF-9261-15D4F4E00022}"/>
              </a:ext>
            </a:extLst>
          </p:cNvPr>
          <p:cNvSpPr>
            <a:spLocks noGrp="1"/>
          </p:cNvSpPr>
          <p:nvPr>
            <p:ph type="sldNum" sz="quarter" idx="12"/>
          </p:nvPr>
        </p:nvSpPr>
        <p:spPr>
          <a:xfrm>
            <a:off x="7994195" y="6422857"/>
            <a:ext cx="709698" cy="365125"/>
          </a:xfrm>
        </p:spPr>
        <p:txBody>
          <a:bodyPr/>
          <a:lstStyle/>
          <a:p>
            <a:pPr>
              <a:spcAft>
                <a:spcPts val="600"/>
              </a:spcAft>
            </a:pPr>
            <a:fld id="{398D1FBE-958F-47DB-9317-1F803C473A6F}" type="slidenum">
              <a:rPr lang="en-US" smtClean="0"/>
              <a:pPr>
                <a:spcAft>
                  <a:spcPts val="600"/>
                </a:spcAft>
              </a:pPr>
              <a:t>115</a:t>
            </a:fld>
            <a:endParaRPr lang="en-US"/>
          </a:p>
        </p:txBody>
      </p:sp>
    </p:spTree>
    <p:extLst>
      <p:ext uri="{BB962C8B-B14F-4D97-AF65-F5344CB8AC3E}">
        <p14:creationId xmlns:p14="http://schemas.microsoft.com/office/powerpoint/2010/main" val="419743333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Emergency Impairment</a:t>
            </a:r>
          </a:p>
        </p:txBody>
      </p:sp>
      <p:pic>
        <p:nvPicPr>
          <p:cNvPr id="6148" name="Picture 4" descr="Nursing Home sprinkler head"/>
          <p:cNvPicPr>
            <a:picLocks noChangeAspect="1" noChangeArrowheads="1"/>
          </p:cNvPicPr>
          <p:nvPr/>
        </p:nvPicPr>
        <p:blipFill rotWithShape="1">
          <a:blip r:embed="rId3" cstate="print"/>
          <a:srcRect l="30567" r="11318" b="2"/>
          <a:stretch/>
        </p:blipFill>
        <p:spPr bwMode="auto">
          <a:xfrm>
            <a:off x="904008" y="1354467"/>
            <a:ext cx="3566160" cy="4602198"/>
          </a:xfrm>
          <a:prstGeom prst="rect">
            <a:avLst/>
          </a:prstGeom>
          <a:noFill/>
        </p:spPr>
      </p:pic>
      <p:pic>
        <p:nvPicPr>
          <p:cNvPr id="7" name="Content Placeholder 6" descr="213_1335.JPG">
            <a:extLst>
              <a:ext uri="{FF2B5EF4-FFF2-40B4-BE49-F238E27FC236}">
                <a16:creationId xmlns:a16="http://schemas.microsoft.com/office/drawing/2014/main" id="{F3A34F7B-4DBF-4856-B942-B6AE59026BB1}"/>
              </a:ext>
            </a:extLst>
          </p:cNvPr>
          <p:cNvPicPr>
            <a:picLocks noGrp="1" noChangeAspect="1"/>
          </p:cNvPicPr>
          <p:nvPr>
            <p:ph sz="half" idx="2"/>
          </p:nvPr>
        </p:nvPicPr>
        <p:blipFill rotWithShape="1">
          <a:blip r:embed="rId4" cstate="print"/>
          <a:srcRect l="18385" r="23501" b="2"/>
          <a:stretch/>
        </p:blipFill>
        <p:spPr>
          <a:xfrm>
            <a:off x="4672793" y="1354466"/>
            <a:ext cx="3566160" cy="4602199"/>
          </a:xfrm>
          <a:prstGeom prst="rect">
            <a:avLst/>
          </a:prstGeom>
          <a:noFill/>
        </p:spPr>
      </p:pic>
      <p:sp>
        <p:nvSpPr>
          <p:cNvPr id="73" name="Slide Number Placeholder 4">
            <a:extLst>
              <a:ext uri="{FF2B5EF4-FFF2-40B4-BE49-F238E27FC236}">
                <a16:creationId xmlns:a16="http://schemas.microsoft.com/office/drawing/2014/main" id="{11EC5485-83AA-4163-BA53-11FCA67FA041}"/>
              </a:ext>
            </a:extLst>
          </p:cNvPr>
          <p:cNvSpPr>
            <a:spLocks noGrp="1"/>
          </p:cNvSpPr>
          <p:nvPr>
            <p:ph type="sldNum" sz="quarter" idx="12"/>
          </p:nvPr>
        </p:nvSpPr>
        <p:spPr>
          <a:xfrm>
            <a:off x="7994195" y="6422857"/>
            <a:ext cx="709698" cy="365125"/>
          </a:xfrm>
        </p:spPr>
        <p:txBody>
          <a:bodyPr/>
          <a:lstStyle/>
          <a:p>
            <a:pPr>
              <a:spcAft>
                <a:spcPts val="600"/>
              </a:spcAft>
            </a:pPr>
            <a:fld id="{398D1FBE-958F-47DB-9317-1F803C473A6F}" type="slidenum">
              <a:rPr lang="en-US" smtClean="0"/>
              <a:pPr>
                <a:spcAft>
                  <a:spcPts val="600"/>
                </a:spcAft>
              </a:pPr>
              <a:t>116</a:t>
            </a:fld>
            <a:endParaRPr lang="en-US"/>
          </a:p>
        </p:txBody>
      </p:sp>
    </p:spTree>
    <p:extLst>
      <p:ext uri="{BB962C8B-B14F-4D97-AF65-F5344CB8AC3E}">
        <p14:creationId xmlns:p14="http://schemas.microsoft.com/office/powerpoint/2010/main" val="16654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Notifications</a:t>
            </a:r>
          </a:p>
        </p:txBody>
      </p:sp>
      <p:sp>
        <p:nvSpPr>
          <p:cNvPr id="9" name="Slide Number Placeholder 3">
            <a:extLst>
              <a:ext uri="{FF2B5EF4-FFF2-40B4-BE49-F238E27FC236}">
                <a16:creationId xmlns:a16="http://schemas.microsoft.com/office/drawing/2014/main" id="{5FFFC50E-9A51-4CD4-A6E3-43A39F797434}"/>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117</a:t>
            </a:fld>
            <a:endParaRPr lang="en-US"/>
          </a:p>
        </p:txBody>
      </p:sp>
      <p:graphicFrame>
        <p:nvGraphicFramePr>
          <p:cNvPr id="5" name="Content Placeholder 2">
            <a:extLst>
              <a:ext uri="{FF2B5EF4-FFF2-40B4-BE49-F238E27FC236}">
                <a16:creationId xmlns:a16="http://schemas.microsoft.com/office/drawing/2014/main" id="{61544BD0-F0F9-4FAF-A255-0E7FB92A2360}"/>
              </a:ext>
            </a:extLst>
          </p:cNvPr>
          <p:cNvGraphicFramePr>
            <a:graphicFrameLocks noGrp="1"/>
          </p:cNvGraphicFramePr>
          <p:nvPr>
            <p:ph idx="1"/>
            <p:extLst>
              <p:ext uri="{D42A27DB-BD31-4B8C-83A1-F6EECF244321}">
                <p14:modId xmlns:p14="http://schemas.microsoft.com/office/powerpoint/2010/main" val="1623904833"/>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824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Restoring System to Service </a:t>
            </a:r>
          </a:p>
        </p:txBody>
      </p:sp>
      <p:sp>
        <p:nvSpPr>
          <p:cNvPr id="9" name="Slide Number Placeholder 3">
            <a:extLst>
              <a:ext uri="{FF2B5EF4-FFF2-40B4-BE49-F238E27FC236}">
                <a16:creationId xmlns:a16="http://schemas.microsoft.com/office/drawing/2014/main" id="{0B5E3847-ACA1-4855-9B60-24E40128029A}"/>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118</a:t>
            </a:fld>
            <a:endParaRPr lang="en-US"/>
          </a:p>
        </p:txBody>
      </p:sp>
      <p:graphicFrame>
        <p:nvGraphicFramePr>
          <p:cNvPr id="5" name="Content Placeholder 2">
            <a:extLst>
              <a:ext uri="{FF2B5EF4-FFF2-40B4-BE49-F238E27FC236}">
                <a16:creationId xmlns:a16="http://schemas.microsoft.com/office/drawing/2014/main" id="{B70AD821-B6EB-43E4-9EB8-32FC11D43FD1}"/>
              </a:ext>
            </a:extLst>
          </p:cNvPr>
          <p:cNvGraphicFramePr>
            <a:graphicFrameLocks noGrp="1"/>
          </p:cNvGraphicFramePr>
          <p:nvPr>
            <p:ph idx="1"/>
            <p:extLst>
              <p:ext uri="{D42A27DB-BD31-4B8C-83A1-F6EECF244321}">
                <p14:modId xmlns:p14="http://schemas.microsoft.com/office/powerpoint/2010/main" val="3714063581"/>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82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Tagging</a:t>
            </a:r>
          </a:p>
        </p:txBody>
      </p:sp>
      <p:grpSp>
        <p:nvGrpSpPr>
          <p:cNvPr id="3" name="Group 14"/>
          <p:cNvGrpSpPr/>
          <p:nvPr/>
        </p:nvGrpSpPr>
        <p:grpSpPr>
          <a:xfrm>
            <a:off x="586855" y="1327045"/>
            <a:ext cx="7915700" cy="4629500"/>
            <a:chOff x="586855" y="1542198"/>
            <a:chExt cx="7239635" cy="4629500"/>
          </a:xfrm>
        </p:grpSpPr>
        <p:pic>
          <p:nvPicPr>
            <p:cNvPr id="7" name="Picture 6" descr="GeorgiaTagsRed.gif"/>
            <p:cNvPicPr>
              <a:picLocks noChangeAspect="1"/>
            </p:cNvPicPr>
            <p:nvPr/>
          </p:nvPicPr>
          <p:blipFill>
            <a:blip r:embed="rId3" cstate="print"/>
            <a:stretch>
              <a:fillRect/>
            </a:stretch>
          </p:blipFill>
          <p:spPr>
            <a:xfrm>
              <a:off x="1385777" y="2298872"/>
              <a:ext cx="1475894" cy="3778225"/>
            </a:xfrm>
            <a:prstGeom prst="rect">
              <a:avLst/>
            </a:prstGeom>
          </p:spPr>
        </p:pic>
        <p:pic>
          <p:nvPicPr>
            <p:cNvPr id="8" name="Picture 7" descr="GeorgiaTagsYellow.gif"/>
            <p:cNvPicPr>
              <a:picLocks noChangeAspect="1"/>
            </p:cNvPicPr>
            <p:nvPr/>
          </p:nvPicPr>
          <p:blipFill>
            <a:blip r:embed="rId4" cstate="print"/>
            <a:stretch>
              <a:fillRect/>
            </a:stretch>
          </p:blipFill>
          <p:spPr>
            <a:xfrm>
              <a:off x="986094" y="1930479"/>
              <a:ext cx="1475894" cy="3778225"/>
            </a:xfrm>
            <a:prstGeom prst="rect">
              <a:avLst/>
            </a:prstGeom>
          </p:spPr>
        </p:pic>
        <p:pic>
          <p:nvPicPr>
            <p:cNvPr id="9" name="Picture 8" descr="FloridaTagsRed.jpg"/>
            <p:cNvPicPr>
              <a:picLocks noChangeAspect="1"/>
            </p:cNvPicPr>
            <p:nvPr/>
          </p:nvPicPr>
          <p:blipFill>
            <a:blip r:embed="rId5" cstate="print"/>
            <a:stretch>
              <a:fillRect/>
            </a:stretch>
          </p:blipFill>
          <p:spPr>
            <a:xfrm>
              <a:off x="3557895" y="2843546"/>
              <a:ext cx="1666491" cy="3276041"/>
            </a:xfrm>
            <a:prstGeom prst="rect">
              <a:avLst/>
            </a:prstGeom>
          </p:spPr>
        </p:pic>
        <p:pic>
          <p:nvPicPr>
            <p:cNvPr id="10" name="Picture 9" descr="TexasTagsRed.jpg"/>
            <p:cNvPicPr>
              <a:picLocks noChangeAspect="1"/>
            </p:cNvPicPr>
            <p:nvPr/>
          </p:nvPicPr>
          <p:blipFill>
            <a:blip r:embed="rId6" cstate="print"/>
            <a:stretch>
              <a:fillRect/>
            </a:stretch>
          </p:blipFill>
          <p:spPr>
            <a:xfrm>
              <a:off x="6319791" y="2314612"/>
              <a:ext cx="1506699" cy="3857086"/>
            </a:xfrm>
            <a:prstGeom prst="rect">
              <a:avLst/>
            </a:prstGeom>
          </p:spPr>
        </p:pic>
        <p:pic>
          <p:nvPicPr>
            <p:cNvPr id="11" name="Picture 10" descr="TexasTagsYellow.jpg"/>
            <p:cNvPicPr>
              <a:picLocks noChangeAspect="1"/>
            </p:cNvPicPr>
            <p:nvPr/>
          </p:nvPicPr>
          <p:blipFill>
            <a:blip r:embed="rId7" cstate="print"/>
            <a:stretch>
              <a:fillRect/>
            </a:stretch>
          </p:blipFill>
          <p:spPr>
            <a:xfrm>
              <a:off x="5817578" y="1891665"/>
              <a:ext cx="1506699" cy="3857086"/>
            </a:xfrm>
            <a:prstGeom prst="rect">
              <a:avLst/>
            </a:prstGeom>
          </p:spPr>
        </p:pic>
        <p:pic>
          <p:nvPicPr>
            <p:cNvPr id="12" name="Picture 11" descr="FloridaTagsGreen.jpg"/>
            <p:cNvPicPr>
              <a:picLocks noChangeAspect="1"/>
            </p:cNvPicPr>
            <p:nvPr/>
          </p:nvPicPr>
          <p:blipFill>
            <a:blip r:embed="rId8" cstate="print"/>
            <a:stretch>
              <a:fillRect/>
            </a:stretch>
          </p:blipFill>
          <p:spPr>
            <a:xfrm>
              <a:off x="3004789" y="1598773"/>
              <a:ext cx="1701424" cy="3266681"/>
            </a:xfrm>
            <a:prstGeom prst="rect">
              <a:avLst/>
            </a:prstGeom>
          </p:spPr>
        </p:pic>
        <p:pic>
          <p:nvPicPr>
            <p:cNvPr id="13" name="Picture 12" descr="TexasTagsBlue.jpg"/>
            <p:cNvPicPr>
              <a:picLocks noChangeAspect="1"/>
            </p:cNvPicPr>
            <p:nvPr/>
          </p:nvPicPr>
          <p:blipFill>
            <a:blip r:embed="rId9" cstate="print">
              <a:lum bright="-4000" contrast="7000"/>
            </a:blip>
            <a:stretch>
              <a:fillRect/>
            </a:stretch>
          </p:blipFill>
          <p:spPr>
            <a:xfrm>
              <a:off x="5380946" y="1585252"/>
              <a:ext cx="1529188" cy="3784314"/>
            </a:xfrm>
            <a:prstGeom prst="rect">
              <a:avLst/>
            </a:prstGeom>
          </p:spPr>
        </p:pic>
        <p:pic>
          <p:nvPicPr>
            <p:cNvPr id="6" name="Picture 5" descr="GeorgiaTagsGreen.gif"/>
            <p:cNvPicPr>
              <a:picLocks noChangeAspect="1"/>
            </p:cNvPicPr>
            <p:nvPr/>
          </p:nvPicPr>
          <p:blipFill>
            <a:blip r:embed="rId10" cstate="print"/>
            <a:stretch>
              <a:fillRect/>
            </a:stretch>
          </p:blipFill>
          <p:spPr>
            <a:xfrm>
              <a:off x="586855" y="1542198"/>
              <a:ext cx="1475894" cy="3778225"/>
            </a:xfrm>
            <a:prstGeom prst="rect">
              <a:avLst/>
            </a:prstGeom>
          </p:spPr>
        </p:pic>
      </p:grpSp>
    </p:spTree>
    <p:extLst>
      <p:ext uri="{BB962C8B-B14F-4D97-AF65-F5344CB8AC3E}">
        <p14:creationId xmlns:p14="http://schemas.microsoft.com/office/powerpoint/2010/main" val="29884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Know?</a:t>
            </a:r>
          </a:p>
        </p:txBody>
      </p:sp>
      <p:sp>
        <p:nvSpPr>
          <p:cNvPr id="3" name="Content Placeholder 2"/>
          <p:cNvSpPr>
            <a:spLocks noGrp="1"/>
          </p:cNvSpPr>
          <p:nvPr>
            <p:ph idx="1"/>
          </p:nvPr>
        </p:nvSpPr>
        <p:spPr/>
        <p:txBody>
          <a:bodyPr>
            <a:normAutofit/>
          </a:bodyPr>
          <a:lstStyle/>
          <a:p>
            <a:pPr>
              <a:lnSpc>
                <a:spcPct val="150000"/>
              </a:lnSpc>
            </a:pPr>
            <a:r>
              <a:rPr lang="en-US" sz="2800" dirty="0"/>
              <a:t>Inspection </a:t>
            </a:r>
          </a:p>
          <a:p>
            <a:pPr>
              <a:lnSpc>
                <a:spcPct val="150000"/>
              </a:lnSpc>
            </a:pPr>
            <a:r>
              <a:rPr lang="en-US" sz="2800" dirty="0"/>
              <a:t>Testing </a:t>
            </a:r>
          </a:p>
          <a:p>
            <a:pPr>
              <a:lnSpc>
                <a:spcPct val="150000"/>
              </a:lnSpc>
            </a:pPr>
            <a:r>
              <a:rPr lang="en-US" sz="2800" dirty="0"/>
              <a:t>Maintenance</a:t>
            </a:r>
          </a:p>
          <a:p>
            <a:pPr>
              <a:lnSpc>
                <a:spcPct val="150000"/>
              </a:lnSpc>
            </a:pPr>
            <a:r>
              <a:rPr lang="en-US" sz="2800" dirty="0"/>
              <a:t>Records</a:t>
            </a:r>
          </a:p>
          <a:p>
            <a:endParaRPr lang="en-US" sz="2800" dirty="0"/>
          </a:p>
        </p:txBody>
      </p:sp>
    </p:spTree>
    <p:extLst>
      <p:ext uri="{BB962C8B-B14F-4D97-AF65-F5344CB8AC3E}">
        <p14:creationId xmlns:p14="http://schemas.microsoft.com/office/powerpoint/2010/main" val="167145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Annex G</a:t>
            </a:r>
          </a:p>
        </p:txBody>
      </p:sp>
      <p:sp>
        <p:nvSpPr>
          <p:cNvPr id="2" name="Content Placeholder 1"/>
          <p:cNvSpPr>
            <a:spLocks noGrp="1"/>
          </p:cNvSpPr>
          <p:nvPr>
            <p:ph idx="1"/>
          </p:nvPr>
        </p:nvSpPr>
        <p:spPr/>
        <p:txBody>
          <a:bodyPr>
            <a:normAutofit/>
          </a:bodyPr>
          <a:lstStyle/>
          <a:p>
            <a:r>
              <a:rPr lang="en-US" sz="2800" dirty="0"/>
              <a:t>Color-coded tagging guidance</a:t>
            </a:r>
          </a:p>
          <a:p>
            <a:endParaRPr lang="en-US" sz="2800" dirty="0"/>
          </a:p>
          <a:p>
            <a:r>
              <a:rPr lang="en-US" sz="2800" dirty="0"/>
              <a:t>Intended to bring consistency</a:t>
            </a:r>
          </a:p>
          <a:p>
            <a:endParaRPr lang="en-US" sz="2800" dirty="0"/>
          </a:p>
          <a:p>
            <a:r>
              <a:rPr lang="en-US" sz="2800" dirty="0"/>
              <a:t>4-color system with “repair tags”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962">
            <a:off x="6116914" y="1676207"/>
            <a:ext cx="2502446" cy="4533326"/>
          </a:xfrm>
          <a:prstGeom prst="rect">
            <a:avLst/>
          </a:prstGeom>
        </p:spPr>
      </p:pic>
      <p:pic>
        <p:nvPicPr>
          <p:cNvPr id="6" name="Picture 5"/>
          <p:cNvPicPr>
            <a:picLocks noChangeAspect="1"/>
          </p:cNvPicPr>
          <p:nvPr/>
        </p:nvPicPr>
        <p:blipFill>
          <a:blip r:embed="rId4"/>
          <a:stretch>
            <a:fillRect/>
          </a:stretch>
        </p:blipFill>
        <p:spPr>
          <a:xfrm>
            <a:off x="407503" y="4144617"/>
            <a:ext cx="7320815" cy="91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41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Module 7</a:t>
            </a:r>
          </a:p>
        </p:txBody>
      </p:sp>
      <p:sp>
        <p:nvSpPr>
          <p:cNvPr id="7" name="Content Placeholder 6"/>
          <p:cNvSpPr>
            <a:spLocks noGrp="1"/>
          </p:cNvSpPr>
          <p:nvPr>
            <p:ph idx="1"/>
          </p:nvPr>
        </p:nvSpPr>
        <p:spPr>
          <a:xfrm>
            <a:off x="457200" y="2634018"/>
            <a:ext cx="8229600" cy="1678675"/>
          </a:xfrm>
        </p:spPr>
        <p:txBody>
          <a:bodyPr>
            <a:normAutofit/>
          </a:bodyPr>
          <a:lstStyle/>
          <a:p>
            <a:pPr algn="ctr">
              <a:buNone/>
            </a:pPr>
            <a:r>
              <a:rPr lang="en-US" sz="4400" b="1" dirty="0"/>
              <a:t>Small Requirements From Other NFPA Documents </a:t>
            </a:r>
          </a:p>
        </p:txBody>
      </p:sp>
    </p:spTree>
    <p:extLst>
      <p:ext uri="{BB962C8B-B14F-4D97-AF65-F5344CB8AC3E}">
        <p14:creationId xmlns:p14="http://schemas.microsoft.com/office/powerpoint/2010/main" val="48688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t>Chapter 16 – Special Requirements</a:t>
            </a:r>
          </a:p>
        </p:txBody>
      </p:sp>
      <p:pic>
        <p:nvPicPr>
          <p:cNvPr id="4098" name="Picture 2" descr="http://calseniorcare.com/images/carehome_outside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104" y="1256341"/>
            <a:ext cx="7315496" cy="516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4790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Residential Board &amp; Care</a:t>
            </a:r>
          </a:p>
        </p:txBody>
      </p:sp>
      <p:sp>
        <p:nvSpPr>
          <p:cNvPr id="3" name="Content Placeholder 2"/>
          <p:cNvSpPr>
            <a:spLocks noGrp="1"/>
          </p:cNvSpPr>
          <p:nvPr>
            <p:ph idx="1"/>
          </p:nvPr>
        </p:nvSpPr>
        <p:spPr>
          <a:xfrm>
            <a:off x="457200" y="1255594"/>
            <a:ext cx="8261131" cy="4870569"/>
          </a:xfrm>
        </p:spPr>
        <p:txBody>
          <a:bodyPr>
            <a:normAutofit/>
          </a:bodyPr>
          <a:lstStyle/>
          <a:p>
            <a:r>
              <a:rPr lang="en-US" sz="2800" dirty="0"/>
              <a:t>Chapter 16 was added to bring in ITM requirements from other NFPA standards</a:t>
            </a:r>
          </a:p>
          <a:p>
            <a:endParaRPr lang="en-US" sz="2800" dirty="0"/>
          </a:p>
          <a:p>
            <a:r>
              <a:rPr lang="en-US" sz="2800" dirty="0"/>
              <a:t>ITM requirements from NFPA 101 dealing with 13D systems in Small Res. Board and Care facilities are included</a:t>
            </a:r>
          </a:p>
          <a:p>
            <a:pPr lvl="1"/>
            <a:r>
              <a:rPr lang="en-US" sz="2400" dirty="0"/>
              <a:t>Basically serves as an “exception” to the scope</a:t>
            </a:r>
          </a:p>
          <a:p>
            <a:endParaRPr lang="en-US" sz="2800" dirty="0"/>
          </a:p>
        </p:txBody>
      </p:sp>
    </p:spTree>
    <p:extLst>
      <p:ext uri="{BB962C8B-B14F-4D97-AF65-F5344CB8AC3E}">
        <p14:creationId xmlns:p14="http://schemas.microsoft.com/office/powerpoint/2010/main" val="243619695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Module 8</a:t>
            </a:r>
          </a:p>
        </p:txBody>
      </p:sp>
      <p:sp>
        <p:nvSpPr>
          <p:cNvPr id="7" name="Content Placeholder 6"/>
          <p:cNvSpPr>
            <a:spLocks noGrp="1"/>
          </p:cNvSpPr>
          <p:nvPr>
            <p:ph idx="1"/>
          </p:nvPr>
        </p:nvSpPr>
        <p:spPr>
          <a:xfrm>
            <a:off x="457200" y="2634018"/>
            <a:ext cx="8229600" cy="1678675"/>
          </a:xfrm>
        </p:spPr>
        <p:txBody>
          <a:bodyPr>
            <a:normAutofit/>
          </a:bodyPr>
          <a:lstStyle/>
          <a:p>
            <a:pPr algn="ctr">
              <a:buNone/>
            </a:pPr>
            <a:r>
              <a:rPr lang="en-US" sz="4400" b="1" dirty="0"/>
              <a:t>Other Administrative Issues</a:t>
            </a:r>
          </a:p>
        </p:txBody>
      </p:sp>
    </p:spTree>
    <p:extLst>
      <p:ext uri="{BB962C8B-B14F-4D97-AF65-F5344CB8AC3E}">
        <p14:creationId xmlns:p14="http://schemas.microsoft.com/office/powerpoint/2010/main" val="17446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2"/>
          <p:cNvSpPr>
            <a:spLocks noGrp="1"/>
          </p:cNvSpPr>
          <p:nvPr>
            <p:ph type="title"/>
          </p:nvPr>
        </p:nvSpPr>
        <p:spPr>
          <a:xfrm>
            <a:off x="429905" y="0"/>
            <a:ext cx="8229600" cy="1143000"/>
          </a:xfrm>
        </p:spPr>
        <p:txBody>
          <a:bodyPr>
            <a:normAutofit/>
          </a:bodyPr>
          <a:lstStyle/>
          <a:p>
            <a:pPr algn="ctr">
              <a:buNone/>
            </a:pPr>
            <a:r>
              <a:rPr lang="en-US" sz="4400" b="1" dirty="0">
                <a:solidFill>
                  <a:schemeClr val="tx1"/>
                </a:solidFill>
              </a:rPr>
              <a:t>Administrative Issues</a:t>
            </a:r>
          </a:p>
        </p:txBody>
      </p:sp>
      <p:sp>
        <p:nvSpPr>
          <p:cNvPr id="7" name="TextBox 6"/>
          <p:cNvSpPr txBox="1"/>
          <p:nvPr/>
        </p:nvSpPr>
        <p:spPr>
          <a:xfrm>
            <a:off x="409434" y="3169496"/>
            <a:ext cx="1965278" cy="954107"/>
          </a:xfrm>
          <a:prstGeom prst="rect">
            <a:avLst/>
          </a:prstGeom>
          <a:noFill/>
        </p:spPr>
        <p:txBody>
          <a:bodyPr wrap="square" rtlCol="0">
            <a:spAutoFit/>
          </a:bodyPr>
          <a:lstStyle/>
          <a:p>
            <a:pPr algn="ctr"/>
            <a:r>
              <a:rPr lang="en-US" sz="2800" dirty="0">
                <a:ln>
                  <a:solidFill>
                    <a:schemeClr val="tx1"/>
                  </a:solidFill>
                </a:ln>
              </a:rPr>
              <a:t>Information</a:t>
            </a:r>
          </a:p>
          <a:p>
            <a:pPr algn="ctr"/>
            <a:r>
              <a:rPr lang="en-US" sz="2800" dirty="0">
                <a:ln>
                  <a:solidFill>
                    <a:schemeClr val="tx1"/>
                  </a:solidFill>
                </a:ln>
              </a:rPr>
              <a:t>“the facts”</a:t>
            </a:r>
          </a:p>
        </p:txBody>
      </p:sp>
      <p:sp>
        <p:nvSpPr>
          <p:cNvPr id="8" name="Rectangle 7"/>
          <p:cNvSpPr/>
          <p:nvPr/>
        </p:nvSpPr>
        <p:spPr>
          <a:xfrm>
            <a:off x="177420" y="3046666"/>
            <a:ext cx="2511188" cy="12692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5" name="TextBox 14"/>
          <p:cNvSpPr txBox="1"/>
          <p:nvPr/>
        </p:nvSpPr>
        <p:spPr>
          <a:xfrm>
            <a:off x="6621505" y="3417431"/>
            <a:ext cx="1965278" cy="523220"/>
          </a:xfrm>
          <a:prstGeom prst="rect">
            <a:avLst/>
          </a:prstGeom>
          <a:noFill/>
        </p:spPr>
        <p:txBody>
          <a:bodyPr wrap="square" rtlCol="0">
            <a:spAutoFit/>
          </a:bodyPr>
          <a:lstStyle/>
          <a:p>
            <a:pPr algn="ctr"/>
            <a:r>
              <a:rPr lang="en-US" sz="2800" dirty="0">
                <a:ln>
                  <a:solidFill>
                    <a:schemeClr val="tx1"/>
                  </a:solidFill>
                </a:ln>
              </a:rPr>
              <a:t>Owner</a:t>
            </a:r>
          </a:p>
        </p:txBody>
      </p:sp>
      <p:sp>
        <p:nvSpPr>
          <p:cNvPr id="16" name="Rectangle 15"/>
          <p:cNvSpPr/>
          <p:nvPr/>
        </p:nvSpPr>
        <p:spPr>
          <a:xfrm>
            <a:off x="6334900" y="3048941"/>
            <a:ext cx="2511188" cy="12692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7" name="TextBox 16"/>
          <p:cNvSpPr txBox="1"/>
          <p:nvPr/>
        </p:nvSpPr>
        <p:spPr>
          <a:xfrm>
            <a:off x="3564055" y="5068808"/>
            <a:ext cx="2690971" cy="954107"/>
          </a:xfrm>
          <a:prstGeom prst="rect">
            <a:avLst/>
          </a:prstGeom>
          <a:noFill/>
        </p:spPr>
        <p:txBody>
          <a:bodyPr wrap="square" rtlCol="0">
            <a:spAutoFit/>
          </a:bodyPr>
          <a:lstStyle/>
          <a:p>
            <a:pPr algn="ctr"/>
            <a:r>
              <a:rPr lang="en-US" sz="2800" dirty="0">
                <a:ln>
                  <a:solidFill>
                    <a:schemeClr val="tx1"/>
                  </a:solidFill>
                </a:ln>
              </a:rPr>
              <a:t>Outside the scope of NFPA 25</a:t>
            </a:r>
          </a:p>
        </p:txBody>
      </p:sp>
      <p:sp>
        <p:nvSpPr>
          <p:cNvPr id="18" name="Rectangle 17"/>
          <p:cNvSpPr/>
          <p:nvPr/>
        </p:nvSpPr>
        <p:spPr>
          <a:xfrm>
            <a:off x="3578087" y="5041514"/>
            <a:ext cx="2690192" cy="12692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9" name="TextBox 18"/>
          <p:cNvSpPr txBox="1"/>
          <p:nvPr/>
        </p:nvSpPr>
        <p:spPr>
          <a:xfrm>
            <a:off x="3769058" y="1056313"/>
            <a:ext cx="1965278" cy="1384995"/>
          </a:xfrm>
          <a:prstGeom prst="rect">
            <a:avLst/>
          </a:prstGeom>
          <a:noFill/>
        </p:spPr>
        <p:txBody>
          <a:bodyPr wrap="square" rtlCol="0">
            <a:spAutoFit/>
          </a:bodyPr>
          <a:lstStyle/>
          <a:p>
            <a:pPr algn="ctr"/>
            <a:r>
              <a:rPr lang="en-US" sz="2800" dirty="0">
                <a:ln>
                  <a:solidFill>
                    <a:schemeClr val="tx1"/>
                  </a:solidFill>
                </a:ln>
              </a:rPr>
              <a:t>Cite specific references in NFPA 25</a:t>
            </a:r>
          </a:p>
        </p:txBody>
      </p:sp>
      <p:sp>
        <p:nvSpPr>
          <p:cNvPr id="20" name="Rectangle 19"/>
          <p:cNvSpPr/>
          <p:nvPr/>
        </p:nvSpPr>
        <p:spPr>
          <a:xfrm>
            <a:off x="3537044" y="1029019"/>
            <a:ext cx="2511188" cy="1462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cxnSp>
        <p:nvCxnSpPr>
          <p:cNvPr id="25" name="Straight Connector 24"/>
          <p:cNvCxnSpPr/>
          <p:nvPr/>
        </p:nvCxnSpPr>
        <p:spPr>
          <a:xfrm flipH="1">
            <a:off x="6032311" y="1600004"/>
            <a:ext cx="15831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460310" y="5721628"/>
            <a:ext cx="2060814" cy="13648"/>
          </a:xfrm>
          <a:prstGeom prst="straightConnector1">
            <a:avLst/>
          </a:prstGeom>
          <a:ln w="571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631376" y="4277277"/>
            <a:ext cx="38666" cy="1457999"/>
          </a:xfrm>
          <a:prstGeom prst="straightConnector1">
            <a:avLst/>
          </a:prstGeom>
          <a:ln w="571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19367" y="1600004"/>
            <a:ext cx="2142627" cy="136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615451" y="1613652"/>
            <a:ext cx="6825" cy="143983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19367" y="1586356"/>
            <a:ext cx="2274" cy="14489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37565" y="4293187"/>
            <a:ext cx="9098" cy="145573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052798" y="5707996"/>
            <a:ext cx="1589963" cy="6826"/>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EB8EF3-2800-4C0C-BD2B-933418DED9F8}"/>
              </a:ext>
            </a:extLst>
          </p:cNvPr>
          <p:cNvSpPr>
            <a:spLocks noGrp="1"/>
          </p:cNvSpPr>
          <p:nvPr>
            <p:ph type="title"/>
          </p:nvPr>
        </p:nvSpPr>
        <p:spPr/>
        <p:txBody>
          <a:bodyPr/>
          <a:lstStyle/>
          <a:p>
            <a:r>
              <a:rPr lang="en-US" dirty="0"/>
              <a:t>Observation Report</a:t>
            </a:r>
          </a:p>
        </p:txBody>
      </p:sp>
      <p:sp>
        <p:nvSpPr>
          <p:cNvPr id="6" name="Content Placeholder 5">
            <a:extLst>
              <a:ext uri="{FF2B5EF4-FFF2-40B4-BE49-F238E27FC236}">
                <a16:creationId xmlns:a16="http://schemas.microsoft.com/office/drawing/2014/main" id="{4A4E752F-2913-4926-AC79-899EE40A17C9}"/>
              </a:ext>
            </a:extLst>
          </p:cNvPr>
          <p:cNvSpPr>
            <a:spLocks noGrp="1"/>
          </p:cNvSpPr>
          <p:nvPr>
            <p:ph idx="1"/>
          </p:nvPr>
        </p:nvSpPr>
        <p:spPr>
          <a:xfrm>
            <a:off x="483703" y="1314105"/>
            <a:ext cx="8315739" cy="4662626"/>
          </a:xfrm>
        </p:spPr>
        <p:txBody>
          <a:bodyPr>
            <a:normAutofit/>
          </a:bodyPr>
          <a:lstStyle/>
          <a:p>
            <a:pPr marL="0" indent="0">
              <a:buNone/>
            </a:pPr>
            <a:r>
              <a:rPr lang="en-US" sz="2800" dirty="0"/>
              <a:t>Items listed below are not part of an NFPA 25 Inspection and are outside of the scope of the Inspection Agreement with the Company. The identification of these items does not constitute a design review or engineering analysis of your system. These items were noticed during an inspection of your fire protection system performed in accordance with NFPA 25 but are not part of the NFPA 25 inspection. XXXXXX Sprinkler Corporation makes no guarantee or assurance that any or all design or engineering defects or deficiencies have been detected.</a:t>
            </a:r>
          </a:p>
        </p:txBody>
      </p:sp>
      <p:sp>
        <p:nvSpPr>
          <p:cNvPr id="4" name="Slide Number Placeholder 3">
            <a:extLst>
              <a:ext uri="{FF2B5EF4-FFF2-40B4-BE49-F238E27FC236}">
                <a16:creationId xmlns:a16="http://schemas.microsoft.com/office/drawing/2014/main" id="{44CA3269-0C63-48D2-A26E-DDA8A349578B}"/>
              </a:ext>
            </a:extLst>
          </p:cNvPr>
          <p:cNvSpPr>
            <a:spLocks noGrp="1"/>
          </p:cNvSpPr>
          <p:nvPr>
            <p:ph type="sldNum" sz="quarter" idx="10"/>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9A50B5-2271-4819-BD03-A7FFAE74DD13}" type="slidenum">
              <a:rPr lang="en-US" smtClean="0"/>
              <a:pPr/>
              <a:t>126</a:t>
            </a:fld>
            <a:endParaRPr lang="en-US"/>
          </a:p>
        </p:txBody>
      </p:sp>
    </p:spTree>
    <p:extLst>
      <p:ext uri="{BB962C8B-B14F-4D97-AF65-F5344CB8AC3E}">
        <p14:creationId xmlns:p14="http://schemas.microsoft.com/office/powerpoint/2010/main" val="155116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Module 9</a:t>
            </a:r>
          </a:p>
        </p:txBody>
      </p:sp>
      <p:sp>
        <p:nvSpPr>
          <p:cNvPr id="7" name="Content Placeholder 6"/>
          <p:cNvSpPr>
            <a:spLocks noGrp="1"/>
          </p:cNvSpPr>
          <p:nvPr>
            <p:ph idx="1"/>
          </p:nvPr>
        </p:nvSpPr>
        <p:spPr>
          <a:xfrm>
            <a:off x="457200" y="2634018"/>
            <a:ext cx="8229600" cy="1678675"/>
          </a:xfrm>
        </p:spPr>
        <p:txBody>
          <a:bodyPr>
            <a:normAutofit/>
          </a:bodyPr>
          <a:lstStyle/>
          <a:p>
            <a:pPr algn="ctr">
              <a:buNone/>
            </a:pPr>
            <a:r>
              <a:rPr lang="en-US" sz="4400" b="1" dirty="0"/>
              <a:t>Try a Few</a:t>
            </a:r>
          </a:p>
        </p:txBody>
      </p:sp>
    </p:spTree>
    <p:extLst>
      <p:ext uri="{BB962C8B-B14F-4D97-AF65-F5344CB8AC3E}">
        <p14:creationId xmlns:p14="http://schemas.microsoft.com/office/powerpoint/2010/main" val="24734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902189" y="284176"/>
            <a:ext cx="7338060" cy="604098"/>
          </a:xfrm>
        </p:spPr>
        <p:txBody>
          <a:bodyPr anchor="ctr">
            <a:normAutofit/>
          </a:bodyPr>
          <a:lstStyle/>
          <a:p>
            <a:r>
              <a:rPr lang="en-US" sz="1900"/>
              <a:t>Storage</a:t>
            </a:r>
            <a:br>
              <a:rPr lang="en-US" sz="1900"/>
            </a:br>
            <a:r>
              <a:rPr lang="en-US" sz="1900"/>
              <a:t>within 18” of deflector</a:t>
            </a:r>
          </a:p>
        </p:txBody>
      </p:sp>
      <p:pic>
        <p:nvPicPr>
          <p:cNvPr id="59395" name="Content Placeholder 5" descr="DSC00881.JPG"/>
          <p:cNvPicPr>
            <a:picLocks noGrp="1" noChangeAspect="1"/>
          </p:cNvPicPr>
          <p:nvPr>
            <p:ph idx="1"/>
          </p:nvPr>
        </p:nvPicPr>
        <p:blipFill rotWithShape="1">
          <a:blip r:embed="rId3" cstate="print"/>
          <a:srcRect r="-1" b="16609"/>
          <a:stretch/>
        </p:blipFill>
        <p:spPr>
          <a:xfrm>
            <a:off x="902189" y="1358538"/>
            <a:ext cx="7338060" cy="4589419"/>
          </a:xfrm>
          <a:noFill/>
        </p:spPr>
      </p:pic>
      <p:sp>
        <p:nvSpPr>
          <p:cNvPr id="72" name="Slide Number Placeholder 3">
            <a:extLst>
              <a:ext uri="{FF2B5EF4-FFF2-40B4-BE49-F238E27FC236}">
                <a16:creationId xmlns:a16="http://schemas.microsoft.com/office/drawing/2014/main" id="{04130021-96CC-4065-8581-9BE9809F109C}"/>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128</a:t>
            </a:fld>
            <a:endParaRPr lang="en-US"/>
          </a:p>
        </p:txBody>
      </p:sp>
    </p:spTree>
    <p:extLst>
      <p:ext uri="{BB962C8B-B14F-4D97-AF65-F5344CB8AC3E}">
        <p14:creationId xmlns:p14="http://schemas.microsoft.com/office/powerpoint/2010/main" val="56141568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902189" y="284176"/>
            <a:ext cx="7338060" cy="604098"/>
          </a:xfrm>
        </p:spPr>
        <p:txBody>
          <a:bodyPr anchor="ctr">
            <a:normAutofit/>
          </a:bodyPr>
          <a:lstStyle/>
          <a:p>
            <a:r>
              <a:rPr lang="en-US"/>
              <a:t>No Sprinklers in Corridor</a:t>
            </a:r>
          </a:p>
        </p:txBody>
      </p:sp>
      <p:pic>
        <p:nvPicPr>
          <p:cNvPr id="9" name="Content Placeholder 8" descr="DSC00855.JPG"/>
          <p:cNvPicPr>
            <a:picLocks noGrp="1" noChangeAspect="1"/>
          </p:cNvPicPr>
          <p:nvPr>
            <p:ph idx="1"/>
          </p:nvPr>
        </p:nvPicPr>
        <p:blipFill rotWithShape="1">
          <a:blip r:embed="rId3" cstate="print"/>
          <a:srcRect t="11601" r="-1" b="-1"/>
          <a:stretch/>
        </p:blipFill>
        <p:spPr>
          <a:xfrm>
            <a:off x="902189" y="1358538"/>
            <a:ext cx="7338060" cy="4589419"/>
          </a:xfrm>
          <a:noFill/>
        </p:spPr>
      </p:pic>
      <p:sp>
        <p:nvSpPr>
          <p:cNvPr id="72" name="Slide Number Placeholder 3">
            <a:extLst>
              <a:ext uri="{FF2B5EF4-FFF2-40B4-BE49-F238E27FC236}">
                <a16:creationId xmlns:a16="http://schemas.microsoft.com/office/drawing/2014/main" id="{5C8441FA-DE9F-424C-A478-F64B0A3699AD}"/>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129</a:t>
            </a:fld>
            <a:endParaRPr lang="en-US"/>
          </a:p>
        </p:txBody>
      </p:sp>
    </p:spTree>
    <p:extLst>
      <p:ext uri="{BB962C8B-B14F-4D97-AF65-F5344CB8AC3E}">
        <p14:creationId xmlns:p14="http://schemas.microsoft.com/office/powerpoint/2010/main" val="27801055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NFPA 25</a:t>
            </a:r>
          </a:p>
        </p:txBody>
      </p:sp>
      <p:pic>
        <p:nvPicPr>
          <p:cNvPr id="12" name="Picture 11" descr="NFPA 25 2011 Cover.jpg"/>
          <p:cNvPicPr>
            <a:picLocks noChangeAspect="1"/>
          </p:cNvPicPr>
          <p:nvPr/>
        </p:nvPicPr>
        <p:blipFill>
          <a:blip r:embed="rId3" cstate="print">
            <a:lum bright="-20000"/>
          </a:blip>
          <a:srcRect/>
          <a:stretch>
            <a:fillRect/>
          </a:stretch>
        </p:blipFill>
        <p:spPr>
          <a:xfrm rot="20542849">
            <a:off x="623247" y="1592014"/>
            <a:ext cx="2487541" cy="3240129"/>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21135">
            <a:off x="2469593" y="1706409"/>
            <a:ext cx="2437962" cy="320753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2500" r="16666" b="1141"/>
          <a:stretch/>
        </p:blipFill>
        <p:spPr>
          <a:xfrm rot="15849095">
            <a:off x="4018668" y="2646575"/>
            <a:ext cx="2990575" cy="2347775"/>
          </a:xfrm>
          <a:prstGeom prst="rect">
            <a:avLst/>
          </a:prstGeom>
          <a:ln>
            <a:noFill/>
          </a:ln>
          <a:effectLst>
            <a:outerShdw blurRad="292100" dist="139700" dir="2700000" algn="tl" rotWithShape="0">
              <a:srgbClr val="333333">
                <a:alpha val="65000"/>
              </a:srgbClr>
            </a:outerShdw>
          </a:effectLst>
        </p:spPr>
      </p:pic>
      <p:pic>
        <p:nvPicPr>
          <p:cNvPr id="7" name="e0110c52-64bc-4136-bb4e-8e109642aa04" descr="Image">
            <a:extLst>
              <a:ext uri="{FF2B5EF4-FFF2-40B4-BE49-F238E27FC236}">
                <a16:creationId xmlns:a16="http://schemas.microsoft.com/office/drawing/2014/main" id="{8B60C181-FCE0-48D0-95A6-8214DB4823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13051">
            <a:off x="6122449" y="1911492"/>
            <a:ext cx="2302895" cy="303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20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02189" y="284176"/>
            <a:ext cx="7338060" cy="604098"/>
          </a:xfrm>
        </p:spPr>
        <p:txBody>
          <a:bodyPr anchor="ctr">
            <a:normAutofit/>
          </a:bodyPr>
          <a:lstStyle/>
          <a:p>
            <a:r>
              <a:rPr lang="en-US"/>
              <a:t>Paint on Link</a:t>
            </a:r>
          </a:p>
        </p:txBody>
      </p:sp>
      <p:pic>
        <p:nvPicPr>
          <p:cNvPr id="6" name="Picture 5" descr="DSC00851.JPG"/>
          <p:cNvPicPr>
            <a:picLocks noChangeAspect="1"/>
          </p:cNvPicPr>
          <p:nvPr/>
        </p:nvPicPr>
        <p:blipFill rotWithShape="1">
          <a:blip r:embed="rId3" cstate="print"/>
          <a:srcRect r="-1" b="11286"/>
          <a:stretch/>
        </p:blipFill>
        <p:spPr>
          <a:xfrm>
            <a:off x="902189" y="1358538"/>
            <a:ext cx="7338060" cy="4589419"/>
          </a:xfrm>
          <a:prstGeom prst="rect">
            <a:avLst/>
          </a:prstGeom>
          <a:noFill/>
        </p:spPr>
      </p:pic>
      <p:sp>
        <p:nvSpPr>
          <p:cNvPr id="71" name="Slide Number Placeholder 3">
            <a:extLst>
              <a:ext uri="{FF2B5EF4-FFF2-40B4-BE49-F238E27FC236}">
                <a16:creationId xmlns:a16="http://schemas.microsoft.com/office/drawing/2014/main" id="{AF938D16-8FB4-470A-863C-AA5E3909CE2A}"/>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130</a:t>
            </a:fld>
            <a:endParaRPr lang="en-US"/>
          </a:p>
        </p:txBody>
      </p:sp>
    </p:spTree>
    <p:extLst>
      <p:ext uri="{BB962C8B-B14F-4D97-AF65-F5344CB8AC3E}">
        <p14:creationId xmlns:p14="http://schemas.microsoft.com/office/powerpoint/2010/main" val="151552814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02189" y="284176"/>
            <a:ext cx="7338060" cy="604098"/>
          </a:xfrm>
        </p:spPr>
        <p:txBody>
          <a:bodyPr anchor="ctr">
            <a:normAutofit/>
          </a:bodyPr>
          <a:lstStyle/>
          <a:p>
            <a:r>
              <a:rPr lang="en-US"/>
              <a:t>Loaded Sprinkler</a:t>
            </a:r>
          </a:p>
        </p:txBody>
      </p:sp>
      <p:pic>
        <p:nvPicPr>
          <p:cNvPr id="43011" name="Content Placeholder 5" descr="sys 21 head loading above 5 pm, replaced.JPG"/>
          <p:cNvPicPr>
            <a:picLocks noGrp="1" noChangeAspect="1"/>
          </p:cNvPicPr>
          <p:nvPr>
            <p:ph idx="1"/>
          </p:nvPr>
        </p:nvPicPr>
        <p:blipFill rotWithShape="1">
          <a:blip r:embed="rId3" cstate="print"/>
          <a:srcRect t="14797" r="-1" b="1812"/>
          <a:stretch/>
        </p:blipFill>
        <p:spPr>
          <a:xfrm>
            <a:off x="902189" y="1358538"/>
            <a:ext cx="7338060" cy="4589419"/>
          </a:xfrm>
          <a:noFill/>
        </p:spPr>
      </p:pic>
      <p:sp>
        <p:nvSpPr>
          <p:cNvPr id="72" name="Slide Number Placeholder 3">
            <a:extLst>
              <a:ext uri="{FF2B5EF4-FFF2-40B4-BE49-F238E27FC236}">
                <a16:creationId xmlns:a16="http://schemas.microsoft.com/office/drawing/2014/main" id="{3FD08AF5-494B-4EC5-A01C-CB33ECBB8F19}"/>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131</a:t>
            </a:fld>
            <a:endParaRPr lang="en-US"/>
          </a:p>
        </p:txBody>
      </p:sp>
    </p:spTree>
    <p:extLst>
      <p:ext uri="{BB962C8B-B14F-4D97-AF65-F5344CB8AC3E}">
        <p14:creationId xmlns:p14="http://schemas.microsoft.com/office/powerpoint/2010/main" val="116778923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902189" y="284176"/>
            <a:ext cx="7338060" cy="604098"/>
          </a:xfrm>
        </p:spPr>
        <p:txBody>
          <a:bodyPr anchor="ctr">
            <a:normAutofit/>
          </a:bodyPr>
          <a:lstStyle/>
          <a:p>
            <a:r>
              <a:rPr lang="en-US"/>
              <a:t>Damaged Concealer Plate</a:t>
            </a:r>
          </a:p>
        </p:txBody>
      </p:sp>
      <p:pic>
        <p:nvPicPr>
          <p:cNvPr id="61445" name="Picture 5" descr="IMG00073.jpg"/>
          <p:cNvPicPr>
            <a:picLocks noChangeAspect="1"/>
          </p:cNvPicPr>
          <p:nvPr/>
        </p:nvPicPr>
        <p:blipFill rotWithShape="1">
          <a:blip r:embed="rId3" cstate="print"/>
          <a:srcRect t="7467" r="-1" b="9142"/>
          <a:stretch/>
        </p:blipFill>
        <p:spPr bwMode="auto">
          <a:xfrm>
            <a:off x="902189" y="1358538"/>
            <a:ext cx="7338060" cy="4589419"/>
          </a:xfrm>
          <a:prstGeom prst="rect">
            <a:avLst/>
          </a:prstGeom>
          <a:noFill/>
          <a:ln w="9525">
            <a:noFill/>
            <a:miter lim="800000"/>
            <a:headEnd/>
            <a:tailEnd/>
          </a:ln>
        </p:spPr>
      </p:pic>
      <p:sp>
        <p:nvSpPr>
          <p:cNvPr id="74" name="Slide Number Placeholder 3">
            <a:extLst>
              <a:ext uri="{FF2B5EF4-FFF2-40B4-BE49-F238E27FC236}">
                <a16:creationId xmlns:a16="http://schemas.microsoft.com/office/drawing/2014/main" id="{90D3CDAA-0799-4300-A426-621E000F131F}"/>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132</a:t>
            </a:fld>
            <a:endParaRPr lang="en-US"/>
          </a:p>
        </p:txBody>
      </p:sp>
    </p:spTree>
    <p:extLst>
      <p:ext uri="{BB962C8B-B14F-4D97-AF65-F5344CB8AC3E}">
        <p14:creationId xmlns:p14="http://schemas.microsoft.com/office/powerpoint/2010/main" val="239699919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902189" y="284176"/>
            <a:ext cx="7338060" cy="604098"/>
          </a:xfrm>
        </p:spPr>
        <p:txBody>
          <a:bodyPr anchor="ctr">
            <a:normAutofit/>
          </a:bodyPr>
          <a:lstStyle/>
          <a:p>
            <a:r>
              <a:rPr lang="en-US" dirty="0"/>
              <a:t>Ceiling Has dropped</a:t>
            </a:r>
          </a:p>
        </p:txBody>
      </p:sp>
      <p:pic>
        <p:nvPicPr>
          <p:cNvPr id="11" name="Content Placeholder 10" descr="A close up of a camera lens&#10;&#10;Description automatically generated with medium confidence">
            <a:extLst>
              <a:ext uri="{FF2B5EF4-FFF2-40B4-BE49-F238E27FC236}">
                <a16:creationId xmlns:a16="http://schemas.microsoft.com/office/drawing/2014/main" id="{E7C4262E-63C6-4E49-AC9B-5FF7E325BAB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835" r="1" b="42985"/>
          <a:stretch/>
        </p:blipFill>
        <p:spPr>
          <a:xfrm>
            <a:off x="902189" y="1358538"/>
            <a:ext cx="7338060" cy="4589419"/>
          </a:xfrm>
          <a:noFill/>
        </p:spPr>
      </p:pic>
      <p:sp>
        <p:nvSpPr>
          <p:cNvPr id="71" name="Slide Number Placeholder 3">
            <a:extLst>
              <a:ext uri="{FF2B5EF4-FFF2-40B4-BE49-F238E27FC236}">
                <a16:creationId xmlns:a16="http://schemas.microsoft.com/office/drawing/2014/main" id="{667B12E6-F6A3-4EED-AB5C-6C4B0D5A283B}"/>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133</a:t>
            </a:fld>
            <a:endParaRPr lang="en-US"/>
          </a:p>
        </p:txBody>
      </p:sp>
    </p:spTree>
    <p:extLst>
      <p:ext uri="{BB962C8B-B14F-4D97-AF65-F5344CB8AC3E}">
        <p14:creationId xmlns:p14="http://schemas.microsoft.com/office/powerpoint/2010/main" val="105866761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902189" y="284176"/>
            <a:ext cx="7338060" cy="604098"/>
          </a:xfrm>
        </p:spPr>
        <p:txBody>
          <a:bodyPr anchor="ctr">
            <a:normAutofit/>
          </a:bodyPr>
          <a:lstStyle/>
          <a:p>
            <a:r>
              <a:rPr lang="en-US"/>
              <a:t>Control Valve (90” above grade) </a:t>
            </a:r>
          </a:p>
        </p:txBody>
      </p:sp>
      <p:pic>
        <p:nvPicPr>
          <p:cNvPr id="565250" name="Picture 2"/>
          <p:cNvPicPr>
            <a:picLocks noGrp="1" noChangeAspect="1" noChangeArrowheads="1"/>
          </p:cNvPicPr>
          <p:nvPr>
            <p:ph idx="1"/>
          </p:nvPr>
        </p:nvPicPr>
        <p:blipFill>
          <a:blip r:embed="rId3" cstate="print"/>
          <a:stretch>
            <a:fillRect/>
          </a:stretch>
        </p:blipFill>
        <p:spPr bwMode="auto">
          <a:xfrm>
            <a:off x="1511607" y="1358538"/>
            <a:ext cx="6119224" cy="4589419"/>
          </a:xfrm>
          <a:prstGeom prst="rect">
            <a:avLst/>
          </a:prstGeom>
          <a:noFill/>
          <a:ln w="9525">
            <a:noFill/>
            <a:miter lim="800000"/>
            <a:headEnd/>
            <a:tailEnd/>
          </a:ln>
          <a:effectLst/>
        </p:spPr>
      </p:pic>
      <p:sp>
        <p:nvSpPr>
          <p:cNvPr id="135" name="Slide Number Placeholder 3">
            <a:extLst>
              <a:ext uri="{FF2B5EF4-FFF2-40B4-BE49-F238E27FC236}">
                <a16:creationId xmlns:a16="http://schemas.microsoft.com/office/drawing/2014/main" id="{52A04EE7-0206-4D14-8EB9-B88A71066533}"/>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134</a:t>
            </a:fld>
            <a:endParaRPr lang="en-US"/>
          </a:p>
        </p:txBody>
      </p:sp>
    </p:spTree>
    <p:extLst>
      <p:ext uri="{BB962C8B-B14F-4D97-AF65-F5344CB8AC3E}">
        <p14:creationId xmlns:p14="http://schemas.microsoft.com/office/powerpoint/2010/main" val="375945856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902189" y="284176"/>
            <a:ext cx="7338060" cy="604098"/>
          </a:xfrm>
        </p:spPr>
        <p:txBody>
          <a:bodyPr anchor="ctr">
            <a:normAutofit/>
          </a:bodyPr>
          <a:lstStyle/>
          <a:p>
            <a:r>
              <a:rPr lang="en-US" dirty="0"/>
              <a:t>Auxiliary Drain- No Identification </a:t>
            </a:r>
          </a:p>
        </p:txBody>
      </p:sp>
      <p:pic>
        <p:nvPicPr>
          <p:cNvPr id="566274" name="Picture 2" descr="F:\Photos\Plymouth\DSC00844.JPG"/>
          <p:cNvPicPr>
            <a:picLocks noGrp="1" noChangeAspect="1" noChangeArrowheads="1"/>
          </p:cNvPicPr>
          <p:nvPr>
            <p:ph idx="1"/>
          </p:nvPr>
        </p:nvPicPr>
        <p:blipFill rotWithShape="1">
          <a:blip r:embed="rId3" cstate="print"/>
          <a:srcRect t="11601" r="-1" b="-1"/>
          <a:stretch/>
        </p:blipFill>
        <p:spPr bwMode="auto">
          <a:xfrm>
            <a:off x="902189" y="1358538"/>
            <a:ext cx="7338060" cy="4589419"/>
          </a:xfrm>
          <a:prstGeom prst="rect">
            <a:avLst/>
          </a:prstGeom>
          <a:noFill/>
        </p:spPr>
      </p:pic>
      <p:sp>
        <p:nvSpPr>
          <p:cNvPr id="72" name="Slide Number Placeholder 3">
            <a:extLst>
              <a:ext uri="{FF2B5EF4-FFF2-40B4-BE49-F238E27FC236}">
                <a16:creationId xmlns:a16="http://schemas.microsoft.com/office/drawing/2014/main" id="{7838C636-02E0-417F-A705-7258C3EC62FE}"/>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135</a:t>
            </a:fld>
            <a:endParaRPr lang="en-US"/>
          </a:p>
        </p:txBody>
      </p:sp>
    </p:spTree>
    <p:extLst>
      <p:ext uri="{BB962C8B-B14F-4D97-AF65-F5344CB8AC3E}">
        <p14:creationId xmlns:p14="http://schemas.microsoft.com/office/powerpoint/2010/main" val="1853155227"/>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Barrel Hydrant </a:t>
            </a:r>
          </a:p>
        </p:txBody>
      </p:sp>
      <p:pic>
        <p:nvPicPr>
          <p:cNvPr id="471042" name="Picture 2" descr="http://t2.gstatic.com/images?q=tbn:ANd9GcTSRKiZkBMmFiDMSsL27FecBKphtxqpGGMd3uwzf29u5vzrPvqS8w"/>
          <p:cNvPicPr>
            <a:picLocks noChangeAspect="1" noChangeArrowheads="1"/>
          </p:cNvPicPr>
          <p:nvPr/>
        </p:nvPicPr>
        <p:blipFill>
          <a:blip r:embed="rId3" cstate="print"/>
          <a:srcRect/>
          <a:stretch>
            <a:fillRect/>
          </a:stretch>
        </p:blipFill>
        <p:spPr bwMode="auto">
          <a:xfrm>
            <a:off x="1067458" y="1086579"/>
            <a:ext cx="7007521" cy="4970740"/>
          </a:xfrm>
          <a:prstGeom prst="rect">
            <a:avLst/>
          </a:prstGeom>
          <a:noFill/>
        </p:spPr>
      </p:pic>
    </p:spTree>
    <p:extLst>
      <p:ext uri="{BB962C8B-B14F-4D97-AF65-F5344CB8AC3E}">
        <p14:creationId xmlns:p14="http://schemas.microsoft.com/office/powerpoint/2010/main" val="189487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8</a:t>
            </a:r>
          </a:p>
        </p:txBody>
      </p:sp>
      <p:sp>
        <p:nvSpPr>
          <p:cNvPr id="5" name="Content Placeholder 4"/>
          <p:cNvSpPr>
            <a:spLocks noGrp="1"/>
          </p:cNvSpPr>
          <p:nvPr>
            <p:ph idx="1"/>
          </p:nvPr>
        </p:nvSpPr>
        <p:spPr>
          <a:xfrm>
            <a:off x="533400" y="2743200"/>
            <a:ext cx="8229600" cy="1321558"/>
          </a:xfrm>
        </p:spPr>
        <p:txBody>
          <a:bodyPr>
            <a:normAutofit/>
          </a:bodyPr>
          <a:lstStyle/>
          <a:p>
            <a:pPr algn="ctr">
              <a:buNone/>
            </a:pPr>
            <a:r>
              <a:rPr lang="en-US" sz="4400" b="1" dirty="0"/>
              <a:t>Exercises</a:t>
            </a:r>
          </a:p>
        </p:txBody>
      </p:sp>
    </p:spTree>
    <p:extLst>
      <p:ext uri="{BB962C8B-B14F-4D97-AF65-F5344CB8AC3E}">
        <p14:creationId xmlns:p14="http://schemas.microsoft.com/office/powerpoint/2010/main" val="362672766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risers</a:t>
            </a:r>
          </a:p>
        </p:txBody>
      </p:sp>
      <p:pic>
        <p:nvPicPr>
          <p:cNvPr id="1026" name="Picture 2"/>
          <p:cNvPicPr>
            <a:picLocks noChangeAspect="1" noChangeArrowheads="1"/>
          </p:cNvPicPr>
          <p:nvPr/>
        </p:nvPicPr>
        <p:blipFill>
          <a:blip r:embed="rId3" cstate="print"/>
          <a:srcRect/>
          <a:stretch>
            <a:fillRect/>
          </a:stretch>
        </p:blipFill>
        <p:spPr bwMode="auto">
          <a:xfrm>
            <a:off x="2686336" y="1371600"/>
            <a:ext cx="6371250" cy="4267200"/>
          </a:xfrm>
          <a:prstGeom prst="rect">
            <a:avLst/>
          </a:prstGeom>
          <a:noFill/>
          <a:ln w="9525">
            <a:noFill/>
            <a:miter lim="800000"/>
            <a:headEnd/>
            <a:tailEnd/>
          </a:ln>
          <a:effectLst/>
        </p:spPr>
      </p:pic>
      <p:sp>
        <p:nvSpPr>
          <p:cNvPr id="6" name="TextBox 5"/>
          <p:cNvSpPr txBox="1"/>
          <p:nvPr/>
        </p:nvSpPr>
        <p:spPr>
          <a:xfrm>
            <a:off x="13649" y="1219200"/>
            <a:ext cx="2674960" cy="3970318"/>
          </a:xfrm>
          <a:prstGeom prst="rect">
            <a:avLst/>
          </a:prstGeom>
          <a:noFill/>
        </p:spPr>
        <p:txBody>
          <a:bodyPr wrap="square" rtlCol="0">
            <a:spAutoFit/>
          </a:bodyPr>
          <a:lstStyle/>
          <a:p>
            <a:r>
              <a:rPr lang="en-US" sz="2800" dirty="0"/>
              <a:t>I have a warehouse with 4 wet systems &amp; 2 dry systems. How many internal pipe  assessments are required every 5 years?</a:t>
            </a:r>
          </a:p>
        </p:txBody>
      </p:sp>
    </p:spTree>
    <p:extLst>
      <p:ext uri="{BB962C8B-B14F-4D97-AF65-F5344CB8AC3E}">
        <p14:creationId xmlns:p14="http://schemas.microsoft.com/office/powerpoint/2010/main" val="283555765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dirty="0"/>
              <a:t>Painted Sprinklers</a:t>
            </a:r>
          </a:p>
        </p:txBody>
      </p:sp>
      <p:pic>
        <p:nvPicPr>
          <p:cNvPr id="222211" name="Picture 3" descr="PICT0045"/>
          <p:cNvPicPr>
            <a:picLocks noChangeAspect="1" noChangeArrowheads="1"/>
          </p:cNvPicPr>
          <p:nvPr/>
        </p:nvPicPr>
        <p:blipFill>
          <a:blip r:embed="rId3" cstate="print"/>
          <a:srcRect/>
          <a:stretch>
            <a:fillRect/>
          </a:stretch>
        </p:blipFill>
        <p:spPr bwMode="auto">
          <a:xfrm>
            <a:off x="5638799" y="3811343"/>
            <a:ext cx="3147373" cy="2465869"/>
          </a:xfrm>
          <a:prstGeom prst="rect">
            <a:avLst/>
          </a:prstGeom>
          <a:noFill/>
        </p:spPr>
      </p:pic>
      <p:pic>
        <p:nvPicPr>
          <p:cNvPr id="6" name="Picture 3" descr="PICT0045"/>
          <p:cNvPicPr>
            <a:picLocks noChangeAspect="1" noChangeArrowheads="1"/>
          </p:cNvPicPr>
          <p:nvPr/>
        </p:nvPicPr>
        <p:blipFill>
          <a:blip r:embed="rId3" cstate="print"/>
          <a:srcRect/>
          <a:stretch>
            <a:fillRect/>
          </a:stretch>
        </p:blipFill>
        <p:spPr bwMode="auto">
          <a:xfrm>
            <a:off x="5638799" y="1116874"/>
            <a:ext cx="3147373" cy="2465869"/>
          </a:xfrm>
          <a:prstGeom prst="rect">
            <a:avLst/>
          </a:prstGeom>
          <a:noFill/>
        </p:spPr>
      </p:pic>
      <p:pic>
        <p:nvPicPr>
          <p:cNvPr id="7" name="Picture 3" descr="PICT0045"/>
          <p:cNvPicPr>
            <a:picLocks noChangeAspect="1" noChangeArrowheads="1"/>
          </p:cNvPicPr>
          <p:nvPr/>
        </p:nvPicPr>
        <p:blipFill>
          <a:blip r:embed="rId3" cstate="print"/>
          <a:srcRect/>
          <a:stretch>
            <a:fillRect/>
          </a:stretch>
        </p:blipFill>
        <p:spPr bwMode="auto">
          <a:xfrm>
            <a:off x="692226" y="1154302"/>
            <a:ext cx="3147373" cy="2465869"/>
          </a:xfrm>
          <a:prstGeom prst="rect">
            <a:avLst/>
          </a:prstGeom>
          <a:noFill/>
        </p:spPr>
      </p:pic>
      <p:sp>
        <p:nvSpPr>
          <p:cNvPr id="8" name="TextBox 7"/>
          <p:cNvSpPr txBox="1"/>
          <p:nvPr/>
        </p:nvSpPr>
        <p:spPr>
          <a:xfrm>
            <a:off x="304800" y="3886200"/>
            <a:ext cx="5181600" cy="1815882"/>
          </a:xfrm>
          <a:prstGeom prst="rect">
            <a:avLst/>
          </a:prstGeom>
          <a:noFill/>
        </p:spPr>
        <p:txBody>
          <a:bodyPr wrap="square" rtlCol="0">
            <a:spAutoFit/>
          </a:bodyPr>
          <a:lstStyle/>
          <a:p>
            <a:r>
              <a:rPr lang="en-US" sz="2800" dirty="0"/>
              <a:t>I had to replace 24 sprinklers due to paint on the sprinklers. </a:t>
            </a:r>
          </a:p>
          <a:p>
            <a:r>
              <a:rPr lang="en-US" sz="2800" dirty="0"/>
              <a:t>What tests and/or inspections are required?</a:t>
            </a:r>
          </a:p>
        </p:txBody>
      </p:sp>
    </p:spTree>
    <p:extLst>
      <p:ext uri="{BB962C8B-B14F-4D97-AF65-F5344CB8AC3E}">
        <p14:creationId xmlns:p14="http://schemas.microsoft.com/office/powerpoint/2010/main" val="34486167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a:xfrm>
            <a:off x="457200" y="1296537"/>
            <a:ext cx="8229600" cy="5104263"/>
          </a:xfrm>
        </p:spPr>
        <p:txBody>
          <a:bodyPr>
            <a:normAutofit/>
          </a:bodyPr>
          <a:lstStyle/>
          <a:p>
            <a:pPr marL="514350" indent="-514350">
              <a:buFont typeface="+mj-lt"/>
              <a:buAutoNum type="arabicPeriod"/>
            </a:pPr>
            <a:r>
              <a:rPr lang="en-US" sz="2800" dirty="0">
                <a:solidFill>
                  <a:srgbClr val="FF0000"/>
                </a:solidFill>
              </a:rPr>
              <a:t>Administration</a:t>
            </a:r>
          </a:p>
          <a:p>
            <a:pPr marL="514350" indent="-514350">
              <a:buFont typeface="+mj-lt"/>
              <a:buAutoNum type="arabicPeriod"/>
            </a:pPr>
            <a:r>
              <a:rPr lang="en-US" sz="2800" dirty="0">
                <a:solidFill>
                  <a:srgbClr val="FF0000"/>
                </a:solidFill>
              </a:rPr>
              <a:t>Referenced Publications</a:t>
            </a:r>
          </a:p>
          <a:p>
            <a:pPr marL="514350" indent="-514350">
              <a:buFont typeface="+mj-lt"/>
              <a:buAutoNum type="arabicPeriod"/>
            </a:pPr>
            <a:r>
              <a:rPr lang="en-US" sz="2800" dirty="0">
                <a:solidFill>
                  <a:srgbClr val="FF0000"/>
                </a:solidFill>
              </a:rPr>
              <a:t>Definitions</a:t>
            </a:r>
          </a:p>
          <a:p>
            <a:pPr marL="514350" indent="-514350">
              <a:buFont typeface="+mj-lt"/>
              <a:buAutoNum type="arabicPeriod"/>
            </a:pPr>
            <a:r>
              <a:rPr lang="en-US" sz="2800" dirty="0">
                <a:solidFill>
                  <a:srgbClr val="FF0000"/>
                </a:solidFill>
              </a:rPr>
              <a:t>General Requirements</a:t>
            </a:r>
          </a:p>
          <a:p>
            <a:pPr marL="514350" indent="-514350">
              <a:buFont typeface="+mj-lt"/>
              <a:buAutoNum type="arabicPeriod"/>
            </a:pPr>
            <a:r>
              <a:rPr lang="en-US" sz="2800" dirty="0"/>
              <a:t>Sprinkler Systems</a:t>
            </a:r>
          </a:p>
          <a:p>
            <a:pPr marL="514350" indent="-514350">
              <a:buFont typeface="+mj-lt"/>
              <a:buAutoNum type="arabicPeriod"/>
            </a:pPr>
            <a:r>
              <a:rPr lang="en-US" sz="2800" dirty="0"/>
              <a:t>Standpipe &amp; Hose Systems</a:t>
            </a:r>
          </a:p>
          <a:p>
            <a:pPr marL="514350" indent="-514350">
              <a:buFont typeface="+mj-lt"/>
              <a:buAutoNum type="arabicPeriod"/>
            </a:pPr>
            <a:r>
              <a:rPr lang="en-US" sz="2800" dirty="0"/>
              <a:t>Private Fire Service Mains</a:t>
            </a:r>
          </a:p>
          <a:p>
            <a:pPr marL="514350" indent="-514350">
              <a:buFont typeface="+mj-lt"/>
              <a:buAutoNum type="arabicPeriod"/>
            </a:pPr>
            <a:r>
              <a:rPr lang="en-US" sz="2800" dirty="0"/>
              <a:t>Fire Pumps</a:t>
            </a:r>
          </a:p>
        </p:txBody>
      </p:sp>
    </p:spTree>
    <p:extLst>
      <p:ext uri="{BB962C8B-B14F-4D97-AF65-F5344CB8AC3E}">
        <p14:creationId xmlns:p14="http://schemas.microsoft.com/office/powerpoint/2010/main" val="258826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oncord Place Main Drain"/>
          <p:cNvPicPr>
            <a:picLocks noChangeAspect="1" noChangeArrowheads="1"/>
          </p:cNvPicPr>
          <p:nvPr/>
        </p:nvPicPr>
        <p:blipFill>
          <a:blip r:embed="rId3" cstate="print"/>
          <a:srcRect/>
          <a:stretch>
            <a:fillRect/>
          </a:stretch>
        </p:blipFill>
        <p:spPr bwMode="auto">
          <a:xfrm>
            <a:off x="4214590" y="1132538"/>
            <a:ext cx="4131535" cy="5507014"/>
          </a:xfrm>
          <a:prstGeom prst="rect">
            <a:avLst/>
          </a:prstGeom>
          <a:noFill/>
          <a:ln w="9525">
            <a:noFill/>
            <a:miter lim="800000"/>
            <a:headEnd/>
            <a:tailEnd/>
          </a:ln>
        </p:spPr>
      </p:pic>
      <p:sp>
        <p:nvSpPr>
          <p:cNvPr id="38915" name="Text Box 4"/>
          <p:cNvSpPr txBox="1">
            <a:spLocks noChangeArrowheads="1"/>
          </p:cNvSpPr>
          <p:nvPr/>
        </p:nvSpPr>
        <p:spPr bwMode="auto">
          <a:xfrm>
            <a:off x="697161" y="286744"/>
            <a:ext cx="7749678" cy="646331"/>
          </a:xfrm>
          <a:prstGeom prst="rect">
            <a:avLst/>
          </a:prstGeom>
          <a:noFill/>
          <a:ln w="9525">
            <a:noFill/>
            <a:miter lim="800000"/>
            <a:headEnd/>
            <a:tailEnd/>
          </a:ln>
        </p:spPr>
        <p:txBody>
          <a:bodyPr wrap="square">
            <a:spAutoFit/>
          </a:bodyPr>
          <a:lstStyle/>
          <a:p>
            <a:pPr algn="ctr">
              <a:spcBef>
                <a:spcPct val="50000"/>
              </a:spcBef>
            </a:pPr>
            <a:r>
              <a:rPr lang="en-US" sz="3600" b="1" dirty="0">
                <a:solidFill>
                  <a:schemeClr val="bg1"/>
                </a:solidFill>
              </a:rPr>
              <a:t>Main drain with no means of drainage</a:t>
            </a:r>
          </a:p>
        </p:txBody>
      </p:sp>
      <p:sp>
        <p:nvSpPr>
          <p:cNvPr id="4" name="Oval 3"/>
          <p:cNvSpPr/>
          <p:nvPr/>
        </p:nvSpPr>
        <p:spPr>
          <a:xfrm>
            <a:off x="5943600" y="4724400"/>
            <a:ext cx="673516" cy="10010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1524000"/>
            <a:ext cx="3962400" cy="4401205"/>
          </a:xfrm>
          <a:prstGeom prst="rect">
            <a:avLst/>
          </a:prstGeom>
          <a:noFill/>
        </p:spPr>
        <p:txBody>
          <a:bodyPr wrap="square" rtlCol="0">
            <a:spAutoFit/>
          </a:bodyPr>
          <a:lstStyle/>
          <a:p>
            <a:r>
              <a:rPr lang="en-US" sz="2800" dirty="0"/>
              <a:t>The main drain for a system is piped into a storage room with no apparent drain. Am I required to do a main drain test?</a:t>
            </a:r>
          </a:p>
          <a:p>
            <a:r>
              <a:rPr lang="en-US" sz="2800" dirty="0"/>
              <a:t>Can I?</a:t>
            </a:r>
          </a:p>
          <a:p>
            <a:r>
              <a:rPr lang="en-US" sz="2800" dirty="0"/>
              <a:t>Should I?</a:t>
            </a:r>
          </a:p>
          <a:p>
            <a:r>
              <a:rPr lang="en-US" sz="2800" dirty="0"/>
              <a:t>Where is this covered in NFPA 25?</a:t>
            </a:r>
          </a:p>
        </p:txBody>
      </p:sp>
    </p:spTree>
    <p:extLst>
      <p:ext uri="{BB962C8B-B14F-4D97-AF65-F5344CB8AC3E}">
        <p14:creationId xmlns:p14="http://schemas.microsoft.com/office/powerpoint/2010/main" val="3995885790"/>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pump in service</a:t>
            </a:r>
          </a:p>
        </p:txBody>
      </p:sp>
      <p:pic>
        <p:nvPicPr>
          <p:cNvPr id="6" name="Picture 2" descr="E:\IMG_1416.JPG"/>
          <p:cNvPicPr>
            <a:picLocks noChangeAspect="1" noChangeArrowheads="1"/>
          </p:cNvPicPr>
          <p:nvPr/>
        </p:nvPicPr>
        <p:blipFill>
          <a:blip r:embed="rId3" cstate="print"/>
          <a:srcRect/>
          <a:stretch>
            <a:fillRect/>
          </a:stretch>
        </p:blipFill>
        <p:spPr bwMode="auto">
          <a:xfrm>
            <a:off x="3041735" y="1524000"/>
            <a:ext cx="5929513" cy="4191000"/>
          </a:xfrm>
          <a:prstGeom prst="rect">
            <a:avLst/>
          </a:prstGeom>
          <a:noFill/>
        </p:spPr>
      </p:pic>
      <p:sp>
        <p:nvSpPr>
          <p:cNvPr id="8" name="TextBox 7"/>
          <p:cNvSpPr txBox="1"/>
          <p:nvPr/>
        </p:nvSpPr>
        <p:spPr>
          <a:xfrm>
            <a:off x="228600" y="2362200"/>
            <a:ext cx="2743200" cy="1384995"/>
          </a:xfrm>
          <a:prstGeom prst="rect">
            <a:avLst/>
          </a:prstGeom>
          <a:noFill/>
        </p:spPr>
        <p:txBody>
          <a:bodyPr wrap="square" rtlCol="0">
            <a:spAutoFit/>
          </a:bodyPr>
          <a:lstStyle/>
          <a:p>
            <a:pPr lvl="0"/>
            <a:r>
              <a:rPr lang="en-US" sz="2800" dirty="0"/>
              <a:t>Should the pump remain on during all tests?</a:t>
            </a:r>
          </a:p>
        </p:txBody>
      </p:sp>
    </p:spTree>
    <p:extLst>
      <p:ext uri="{BB962C8B-B14F-4D97-AF65-F5344CB8AC3E}">
        <p14:creationId xmlns:p14="http://schemas.microsoft.com/office/powerpoint/2010/main" val="215236082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a:t>
            </a:r>
          </a:p>
        </p:txBody>
      </p:sp>
      <p:pic>
        <p:nvPicPr>
          <p:cNvPr id="186370" name="Picture 2"/>
          <p:cNvPicPr>
            <a:picLocks noChangeAspect="1" noChangeArrowheads="1"/>
          </p:cNvPicPr>
          <p:nvPr/>
        </p:nvPicPr>
        <p:blipFill>
          <a:blip r:embed="rId3" cstate="print"/>
          <a:srcRect/>
          <a:stretch>
            <a:fillRect/>
          </a:stretch>
        </p:blipFill>
        <p:spPr bwMode="auto">
          <a:xfrm>
            <a:off x="2615933" y="1295400"/>
            <a:ext cx="6528068" cy="4038600"/>
          </a:xfrm>
          <a:prstGeom prst="rect">
            <a:avLst/>
          </a:prstGeom>
          <a:noFill/>
          <a:ln w="9525">
            <a:noFill/>
            <a:miter lim="800000"/>
            <a:headEnd/>
            <a:tailEnd/>
          </a:ln>
        </p:spPr>
      </p:pic>
      <p:sp>
        <p:nvSpPr>
          <p:cNvPr id="11" name="TextBox 10"/>
          <p:cNvSpPr txBox="1"/>
          <p:nvPr/>
        </p:nvSpPr>
        <p:spPr>
          <a:xfrm>
            <a:off x="228600" y="1600200"/>
            <a:ext cx="2362200" cy="2246769"/>
          </a:xfrm>
          <a:prstGeom prst="rect">
            <a:avLst/>
          </a:prstGeom>
          <a:noFill/>
        </p:spPr>
        <p:txBody>
          <a:bodyPr wrap="square" rtlCol="0">
            <a:spAutoFit/>
          </a:bodyPr>
          <a:lstStyle/>
          <a:p>
            <a:pPr lvl="0"/>
            <a:r>
              <a:rPr lang="en-US" sz="2800" dirty="0"/>
              <a:t>How many sets of records are required to be maintained?</a:t>
            </a:r>
          </a:p>
        </p:txBody>
      </p:sp>
    </p:spTree>
    <p:extLst>
      <p:ext uri="{BB962C8B-B14F-4D97-AF65-F5344CB8AC3E}">
        <p14:creationId xmlns:p14="http://schemas.microsoft.com/office/powerpoint/2010/main" val="111395134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a:t>
            </a:r>
          </a:p>
        </p:txBody>
      </p:sp>
      <p:pic>
        <p:nvPicPr>
          <p:cNvPr id="186370" name="Picture 2"/>
          <p:cNvPicPr>
            <a:picLocks noChangeAspect="1" noChangeArrowheads="1"/>
          </p:cNvPicPr>
          <p:nvPr/>
        </p:nvPicPr>
        <p:blipFill>
          <a:blip r:embed="rId3" cstate="print"/>
          <a:srcRect/>
          <a:stretch>
            <a:fillRect/>
          </a:stretch>
        </p:blipFill>
        <p:spPr bwMode="auto">
          <a:xfrm>
            <a:off x="2615933" y="1295400"/>
            <a:ext cx="6528068" cy="4038600"/>
          </a:xfrm>
          <a:prstGeom prst="rect">
            <a:avLst/>
          </a:prstGeom>
          <a:noFill/>
          <a:ln w="9525">
            <a:noFill/>
            <a:miter lim="800000"/>
            <a:headEnd/>
            <a:tailEnd/>
          </a:ln>
        </p:spPr>
      </p:pic>
      <p:sp>
        <p:nvSpPr>
          <p:cNvPr id="11" name="TextBox 10"/>
          <p:cNvSpPr txBox="1"/>
          <p:nvPr/>
        </p:nvSpPr>
        <p:spPr>
          <a:xfrm>
            <a:off x="228600" y="1600200"/>
            <a:ext cx="2362200" cy="2246769"/>
          </a:xfrm>
          <a:prstGeom prst="rect">
            <a:avLst/>
          </a:prstGeom>
          <a:noFill/>
        </p:spPr>
        <p:txBody>
          <a:bodyPr wrap="square" rtlCol="0">
            <a:spAutoFit/>
          </a:bodyPr>
          <a:lstStyle/>
          <a:p>
            <a:pPr lvl="0"/>
            <a:r>
              <a:rPr lang="en-US" sz="2800" dirty="0"/>
              <a:t>What can an owner do if he/she has no records of anything?</a:t>
            </a:r>
          </a:p>
        </p:txBody>
      </p:sp>
      <p:sp>
        <p:nvSpPr>
          <p:cNvPr id="7" name="TextBox 6"/>
          <p:cNvSpPr txBox="1"/>
          <p:nvPr/>
        </p:nvSpPr>
        <p:spPr>
          <a:xfrm>
            <a:off x="4419600" y="1371600"/>
            <a:ext cx="2286000" cy="3770263"/>
          </a:xfrm>
          <a:prstGeom prst="rect">
            <a:avLst/>
          </a:prstGeom>
          <a:noFill/>
        </p:spPr>
        <p:txBody>
          <a:bodyPr wrap="square" rtlCol="0">
            <a:spAutoFit/>
          </a:bodyPr>
          <a:lstStyle/>
          <a:p>
            <a:r>
              <a:rPr lang="en-US" sz="23900" b="1" dirty="0">
                <a:solidFill>
                  <a:srgbClr val="FF0000"/>
                </a:solidFill>
              </a:rPr>
              <a:t>?</a:t>
            </a:r>
          </a:p>
        </p:txBody>
      </p:sp>
    </p:spTree>
    <p:extLst>
      <p:ext uri="{BB962C8B-B14F-4D97-AF65-F5344CB8AC3E}">
        <p14:creationId xmlns:p14="http://schemas.microsoft.com/office/powerpoint/2010/main" val="375409582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Standpipe flow test</a:t>
            </a:r>
          </a:p>
        </p:txBody>
      </p:sp>
      <p:pic>
        <p:nvPicPr>
          <p:cNvPr id="167938" name="Picture 2" descr="http://ts4.mm.bing.net/images/thumbnail.aspx?q=4550406784353003&amp;id=a73e8bb78ba252833da424fe374a1dfb"/>
          <p:cNvPicPr>
            <a:picLocks noChangeAspect="1" noChangeArrowheads="1"/>
          </p:cNvPicPr>
          <p:nvPr/>
        </p:nvPicPr>
        <p:blipFill>
          <a:blip r:embed="rId3" cstate="print"/>
          <a:srcRect/>
          <a:stretch>
            <a:fillRect/>
          </a:stretch>
        </p:blipFill>
        <p:spPr bwMode="auto">
          <a:xfrm>
            <a:off x="4164518" y="1752600"/>
            <a:ext cx="4407982" cy="3276600"/>
          </a:xfrm>
          <a:prstGeom prst="rect">
            <a:avLst/>
          </a:prstGeom>
          <a:noFill/>
        </p:spPr>
      </p:pic>
      <p:sp>
        <p:nvSpPr>
          <p:cNvPr id="4" name="TextBox 3"/>
          <p:cNvSpPr txBox="1"/>
          <p:nvPr/>
        </p:nvSpPr>
        <p:spPr>
          <a:xfrm>
            <a:off x="457200" y="1676400"/>
            <a:ext cx="2667000" cy="3970318"/>
          </a:xfrm>
          <a:prstGeom prst="rect">
            <a:avLst/>
          </a:prstGeom>
          <a:noFill/>
        </p:spPr>
        <p:txBody>
          <a:bodyPr wrap="square" rtlCol="0">
            <a:spAutoFit/>
          </a:bodyPr>
          <a:lstStyle/>
          <a:p>
            <a:r>
              <a:rPr lang="en-US" sz="2800" dirty="0"/>
              <a:t>How often am I required to conduct a flow test on a standpipe system, and what are the flow requirements? </a:t>
            </a:r>
          </a:p>
        </p:txBody>
      </p:sp>
    </p:spTree>
    <p:extLst>
      <p:ext uri="{BB962C8B-B14F-4D97-AF65-F5344CB8AC3E}">
        <p14:creationId xmlns:p14="http://schemas.microsoft.com/office/powerpoint/2010/main" val="8608486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too close to sprinkler</a:t>
            </a:r>
          </a:p>
        </p:txBody>
      </p:sp>
      <p:pic>
        <p:nvPicPr>
          <p:cNvPr id="6" name="Content Placeholder 5" descr="DSC00881.JPG"/>
          <p:cNvPicPr>
            <a:picLocks noGrp="1" noChangeAspect="1"/>
          </p:cNvPicPr>
          <p:nvPr>
            <p:ph idx="1"/>
          </p:nvPr>
        </p:nvPicPr>
        <p:blipFill>
          <a:blip r:embed="rId3" cstate="print"/>
          <a:srcRect/>
          <a:stretch>
            <a:fillRect/>
          </a:stretch>
        </p:blipFill>
        <p:spPr>
          <a:xfrm>
            <a:off x="3886200" y="1524000"/>
            <a:ext cx="5199389" cy="3659458"/>
          </a:xfrm>
        </p:spPr>
      </p:pic>
      <p:sp>
        <p:nvSpPr>
          <p:cNvPr id="7" name="TextBox 6"/>
          <p:cNvSpPr txBox="1"/>
          <p:nvPr/>
        </p:nvSpPr>
        <p:spPr>
          <a:xfrm>
            <a:off x="0" y="1219200"/>
            <a:ext cx="3962400" cy="4524315"/>
          </a:xfrm>
          <a:prstGeom prst="rect">
            <a:avLst/>
          </a:prstGeom>
          <a:noFill/>
        </p:spPr>
        <p:txBody>
          <a:bodyPr wrap="square" rtlCol="0">
            <a:spAutoFit/>
          </a:bodyPr>
          <a:lstStyle/>
          <a:p>
            <a:r>
              <a:rPr lang="en-US" sz="2400" dirty="0"/>
              <a:t>During the course of an inspection, the owner was made aware of storage encroaching into the 18” required clearance area to a sprinkler. </a:t>
            </a:r>
          </a:p>
          <a:p>
            <a:r>
              <a:rPr lang="en-US" sz="2400" dirty="0"/>
              <a:t>Without delay, the owner removed the storage, lowering the height to an acceptable level.</a:t>
            </a:r>
          </a:p>
          <a:p>
            <a:r>
              <a:rPr lang="en-US" sz="2400" dirty="0"/>
              <a:t>Is the owner still in violation of NFPA 25, section 5.2.1.2?</a:t>
            </a:r>
          </a:p>
        </p:txBody>
      </p:sp>
    </p:spTree>
    <p:extLst>
      <p:ext uri="{BB962C8B-B14F-4D97-AF65-F5344CB8AC3E}">
        <p14:creationId xmlns:p14="http://schemas.microsoft.com/office/powerpoint/2010/main" val="11210390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Recalled products</a:t>
            </a:r>
          </a:p>
        </p:txBody>
      </p:sp>
      <p:sp>
        <p:nvSpPr>
          <p:cNvPr id="7" name="TextBox 6"/>
          <p:cNvSpPr txBox="1"/>
          <p:nvPr/>
        </p:nvSpPr>
        <p:spPr>
          <a:xfrm>
            <a:off x="457200" y="1524000"/>
            <a:ext cx="3352800" cy="369332"/>
          </a:xfrm>
          <a:prstGeom prst="rect">
            <a:avLst/>
          </a:prstGeom>
          <a:noFill/>
        </p:spPr>
        <p:txBody>
          <a:bodyPr wrap="square" rtlCol="0">
            <a:spAutoFit/>
          </a:bodyPr>
          <a:lstStyle/>
          <a:p>
            <a:endParaRPr lang="en-US" dirty="0"/>
          </a:p>
        </p:txBody>
      </p:sp>
      <p:sp>
        <p:nvSpPr>
          <p:cNvPr id="8" name="TextBox 7"/>
          <p:cNvSpPr txBox="1"/>
          <p:nvPr/>
        </p:nvSpPr>
        <p:spPr>
          <a:xfrm>
            <a:off x="457200" y="2971800"/>
            <a:ext cx="8382000" cy="523220"/>
          </a:xfrm>
          <a:prstGeom prst="rect">
            <a:avLst/>
          </a:prstGeom>
          <a:noFill/>
        </p:spPr>
        <p:txBody>
          <a:bodyPr wrap="square" rtlCol="0">
            <a:spAutoFit/>
          </a:bodyPr>
          <a:lstStyle/>
          <a:p>
            <a:pPr algn="ctr"/>
            <a:r>
              <a:rPr lang="en-US" sz="2800" dirty="0"/>
              <a:t>How am I supposed to deal with recalled products?</a:t>
            </a:r>
          </a:p>
        </p:txBody>
      </p:sp>
    </p:spTree>
    <p:extLst>
      <p:ext uri="{BB962C8B-B14F-4D97-AF65-F5344CB8AC3E}">
        <p14:creationId xmlns:p14="http://schemas.microsoft.com/office/powerpoint/2010/main" val="320050371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Recalled products?</a:t>
            </a:r>
          </a:p>
        </p:txBody>
      </p:sp>
      <p:pic>
        <p:nvPicPr>
          <p:cNvPr id="6" name="Content Placeholder 5" descr="IMG_1388.JPG"/>
          <p:cNvPicPr>
            <a:picLocks noGrp="1" noChangeAspect="1"/>
          </p:cNvPicPr>
          <p:nvPr>
            <p:ph idx="1"/>
          </p:nvPr>
        </p:nvPicPr>
        <p:blipFill>
          <a:blip r:embed="rId3" cstate="print">
            <a:lum bright="10000"/>
          </a:blip>
          <a:stretch>
            <a:fillRect/>
          </a:stretch>
        </p:blipFill>
        <p:spPr>
          <a:xfrm>
            <a:off x="3810000" y="1447800"/>
            <a:ext cx="5115604" cy="3835945"/>
          </a:xfrm>
          <a:prstGeom prst="rect">
            <a:avLst/>
          </a:prstGeom>
        </p:spPr>
      </p:pic>
      <p:sp>
        <p:nvSpPr>
          <p:cNvPr id="7" name="TextBox 6"/>
          <p:cNvSpPr txBox="1"/>
          <p:nvPr/>
        </p:nvSpPr>
        <p:spPr>
          <a:xfrm>
            <a:off x="381000" y="1752600"/>
            <a:ext cx="3200400" cy="1384995"/>
          </a:xfrm>
          <a:prstGeom prst="rect">
            <a:avLst/>
          </a:prstGeom>
          <a:noFill/>
        </p:spPr>
        <p:txBody>
          <a:bodyPr wrap="square" rtlCol="0">
            <a:spAutoFit/>
          </a:bodyPr>
          <a:lstStyle/>
          <a:p>
            <a:pPr lvl="0"/>
            <a:r>
              <a:rPr lang="en-US" sz="2800" dirty="0"/>
              <a:t>How would I know if I have recalled products?</a:t>
            </a:r>
          </a:p>
        </p:txBody>
      </p:sp>
      <p:sp>
        <p:nvSpPr>
          <p:cNvPr id="8" name="TextBox 7"/>
          <p:cNvSpPr txBox="1"/>
          <p:nvPr/>
        </p:nvSpPr>
        <p:spPr>
          <a:xfrm>
            <a:off x="5410200" y="1752600"/>
            <a:ext cx="2209800" cy="3154710"/>
          </a:xfrm>
          <a:prstGeom prst="rect">
            <a:avLst/>
          </a:prstGeom>
          <a:noFill/>
        </p:spPr>
        <p:txBody>
          <a:bodyPr wrap="square" rtlCol="0">
            <a:spAutoFit/>
          </a:bodyPr>
          <a:lstStyle/>
          <a:p>
            <a:r>
              <a:rPr lang="en-US" sz="19900" dirty="0">
                <a:solidFill>
                  <a:schemeClr val="bg1"/>
                </a:solidFill>
              </a:rPr>
              <a:t>?</a:t>
            </a:r>
          </a:p>
        </p:txBody>
      </p:sp>
    </p:spTree>
    <p:extLst>
      <p:ext uri="{BB962C8B-B14F-4D97-AF65-F5344CB8AC3E}">
        <p14:creationId xmlns:p14="http://schemas.microsoft.com/office/powerpoint/2010/main" val="299499124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 standpipe hose</a:t>
            </a:r>
          </a:p>
        </p:txBody>
      </p:sp>
      <p:pic>
        <p:nvPicPr>
          <p:cNvPr id="6" name="Picture 3" descr="S1PG5283"/>
          <p:cNvPicPr>
            <a:picLocks noGrp="1" noChangeAspect="1" noChangeArrowheads="1"/>
          </p:cNvPicPr>
          <p:nvPr>
            <p:ph idx="1"/>
          </p:nvPr>
        </p:nvPicPr>
        <p:blipFill>
          <a:blip r:embed="rId3" cstate="print">
            <a:lum bright="-20000"/>
          </a:blip>
          <a:srcRect/>
          <a:stretch>
            <a:fillRect/>
          </a:stretch>
        </p:blipFill>
        <p:spPr bwMode="auto">
          <a:xfrm>
            <a:off x="2910204" y="1546952"/>
            <a:ext cx="6066795" cy="4267200"/>
          </a:xfrm>
          <a:prstGeom prst="rect">
            <a:avLst/>
          </a:prstGeom>
          <a:noFill/>
          <a:ln w="9525">
            <a:noFill/>
            <a:miter lim="800000"/>
            <a:headEnd/>
            <a:tailEnd/>
          </a:ln>
        </p:spPr>
      </p:pic>
      <p:sp>
        <p:nvSpPr>
          <p:cNvPr id="7" name="TextBox 6"/>
          <p:cNvSpPr txBox="1"/>
          <p:nvPr/>
        </p:nvSpPr>
        <p:spPr>
          <a:xfrm>
            <a:off x="167001" y="2176749"/>
            <a:ext cx="2819400" cy="2246769"/>
          </a:xfrm>
          <a:prstGeom prst="rect">
            <a:avLst/>
          </a:prstGeom>
          <a:noFill/>
        </p:spPr>
        <p:txBody>
          <a:bodyPr wrap="square" rtlCol="0">
            <a:spAutoFit/>
          </a:bodyPr>
          <a:lstStyle/>
          <a:p>
            <a:pPr lvl="0"/>
            <a:r>
              <a:rPr lang="en-US" sz="2800" dirty="0"/>
              <a:t>What tests are required after replacing hose in a standpipe system?</a:t>
            </a:r>
          </a:p>
        </p:txBody>
      </p:sp>
    </p:spTree>
    <p:extLst>
      <p:ext uri="{BB962C8B-B14F-4D97-AF65-F5344CB8AC3E}">
        <p14:creationId xmlns:p14="http://schemas.microsoft.com/office/powerpoint/2010/main" val="175688362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flow testing</a:t>
            </a:r>
          </a:p>
        </p:txBody>
      </p:sp>
      <p:pic>
        <p:nvPicPr>
          <p:cNvPr id="157698" name="Picture 2" descr="C:\Users\JohnC\Desktop\thumbnail.jpg"/>
          <p:cNvPicPr>
            <a:picLocks noGrp="1" noChangeAspect="1" noChangeArrowheads="1"/>
          </p:cNvPicPr>
          <p:nvPr>
            <p:ph idx="1"/>
          </p:nvPr>
        </p:nvPicPr>
        <p:blipFill>
          <a:blip r:embed="rId3" cstate="print"/>
          <a:srcRect/>
          <a:stretch>
            <a:fillRect/>
          </a:stretch>
        </p:blipFill>
        <p:spPr bwMode="auto">
          <a:xfrm>
            <a:off x="3822853" y="1734468"/>
            <a:ext cx="4990947" cy="3743210"/>
          </a:xfrm>
          <a:prstGeom prst="rect">
            <a:avLst/>
          </a:prstGeom>
          <a:noFill/>
        </p:spPr>
      </p:pic>
      <p:sp>
        <p:nvSpPr>
          <p:cNvPr id="5" name="TextBox 4"/>
          <p:cNvSpPr txBox="1"/>
          <p:nvPr/>
        </p:nvSpPr>
        <p:spPr>
          <a:xfrm>
            <a:off x="330200" y="1734468"/>
            <a:ext cx="3105150" cy="3108543"/>
          </a:xfrm>
          <a:prstGeom prst="rect">
            <a:avLst/>
          </a:prstGeom>
          <a:noFill/>
        </p:spPr>
        <p:txBody>
          <a:bodyPr wrap="square" rtlCol="0">
            <a:spAutoFit/>
          </a:bodyPr>
          <a:lstStyle/>
          <a:p>
            <a:r>
              <a:rPr lang="en-US" sz="2800" dirty="0"/>
              <a:t>How often are we required to conduct a full flow test on a private fire service main?</a:t>
            </a:r>
          </a:p>
          <a:p>
            <a:r>
              <a:rPr lang="en-US" sz="2800" dirty="0"/>
              <a:t>What constitutes passing or failing? </a:t>
            </a:r>
          </a:p>
        </p:txBody>
      </p:sp>
    </p:spTree>
    <p:extLst>
      <p:ext uri="{BB962C8B-B14F-4D97-AF65-F5344CB8AC3E}">
        <p14:creationId xmlns:p14="http://schemas.microsoft.com/office/powerpoint/2010/main" val="23933878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a:xfrm>
            <a:off x="457200" y="1269242"/>
            <a:ext cx="8229600" cy="5158854"/>
          </a:xfrm>
        </p:spPr>
        <p:txBody>
          <a:bodyPr>
            <a:normAutofit/>
          </a:bodyPr>
          <a:lstStyle/>
          <a:p>
            <a:pPr marL="514350" indent="-514350">
              <a:buFont typeface="+mj-lt"/>
              <a:buAutoNum type="arabicPeriod" startAt="9"/>
            </a:pPr>
            <a:r>
              <a:rPr lang="en-US" sz="2800" dirty="0"/>
              <a:t>Water Storage Tanks</a:t>
            </a:r>
          </a:p>
          <a:p>
            <a:pPr marL="514350" indent="-514350">
              <a:buFont typeface="+mj-lt"/>
              <a:buAutoNum type="arabicPeriod" startAt="9"/>
            </a:pPr>
            <a:r>
              <a:rPr lang="en-US" sz="2800" dirty="0"/>
              <a:t>Water Spray Fixed Systems</a:t>
            </a:r>
          </a:p>
          <a:p>
            <a:pPr marL="514350" indent="-514350">
              <a:buFont typeface="+mj-lt"/>
              <a:buAutoNum type="arabicPeriod" startAt="9"/>
            </a:pPr>
            <a:r>
              <a:rPr lang="en-US" sz="2800" dirty="0"/>
              <a:t>Foam-Water Sprinkler Systems</a:t>
            </a:r>
          </a:p>
          <a:p>
            <a:pPr marL="514350" indent="-514350">
              <a:buFont typeface="+mj-lt"/>
              <a:buAutoNum type="arabicPeriod" startAt="9"/>
            </a:pPr>
            <a:r>
              <a:rPr lang="en-US" sz="2800" dirty="0"/>
              <a:t>Water Mist Systems</a:t>
            </a:r>
          </a:p>
          <a:p>
            <a:pPr marL="514350" indent="-514350">
              <a:buFont typeface="+mj-lt"/>
              <a:buAutoNum type="arabicPeriod" startAt="9"/>
            </a:pPr>
            <a:r>
              <a:rPr lang="en-US" sz="2800" dirty="0"/>
              <a:t>Valves, Valve Components and Trim</a:t>
            </a:r>
          </a:p>
          <a:p>
            <a:pPr marL="514350" indent="-514350">
              <a:buFont typeface="+mj-lt"/>
              <a:buAutoNum type="arabicPeriod" startAt="9"/>
            </a:pPr>
            <a:r>
              <a:rPr lang="en-US" sz="2800" dirty="0"/>
              <a:t>Internal Piping Conditions &amp; </a:t>
            </a:r>
          </a:p>
          <a:p>
            <a:pPr marL="0" indent="0">
              <a:buNone/>
            </a:pPr>
            <a:r>
              <a:rPr lang="en-US" sz="2800" dirty="0"/>
              <a:t>	Obstruction Investigation</a:t>
            </a:r>
          </a:p>
          <a:p>
            <a:pPr marL="514350" indent="-514350">
              <a:buNone/>
            </a:pPr>
            <a:r>
              <a:rPr lang="en-US" sz="2800" dirty="0"/>
              <a:t>15. Impairments</a:t>
            </a:r>
          </a:p>
          <a:p>
            <a:pPr marL="514350" indent="-514350">
              <a:buNone/>
            </a:pPr>
            <a:r>
              <a:rPr lang="en-US" sz="2800" dirty="0"/>
              <a:t>16. Special Requirements</a:t>
            </a:r>
          </a:p>
        </p:txBody>
      </p:sp>
    </p:spTree>
    <p:extLst>
      <p:ext uri="{BB962C8B-B14F-4D97-AF65-F5344CB8AC3E}">
        <p14:creationId xmlns:p14="http://schemas.microsoft.com/office/powerpoint/2010/main" val="214595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a:bodyPr>
          <a:lstStyle/>
          <a:p>
            <a:r>
              <a:rPr lang="en-US" dirty="0"/>
              <a:t>Dry barrel hydrant not draining</a:t>
            </a:r>
          </a:p>
        </p:txBody>
      </p:sp>
      <p:pic>
        <p:nvPicPr>
          <p:cNvPr id="7" name="Picture 2" descr="C:\Users\JimL\Desktop\001.JPG"/>
          <p:cNvPicPr>
            <a:picLocks noChangeAspect="1" noChangeArrowheads="1"/>
          </p:cNvPicPr>
          <p:nvPr/>
        </p:nvPicPr>
        <p:blipFill>
          <a:blip r:embed="rId3" cstate="print"/>
          <a:srcRect/>
          <a:stretch>
            <a:fillRect/>
          </a:stretch>
        </p:blipFill>
        <p:spPr bwMode="auto">
          <a:xfrm>
            <a:off x="2628900" y="1162050"/>
            <a:ext cx="3962400" cy="5105400"/>
          </a:xfrm>
          <a:prstGeom prst="rect">
            <a:avLst/>
          </a:prstGeom>
          <a:noFill/>
        </p:spPr>
      </p:pic>
    </p:spTree>
    <p:extLst>
      <p:ext uri="{BB962C8B-B14F-4D97-AF65-F5344CB8AC3E}">
        <p14:creationId xmlns:p14="http://schemas.microsoft.com/office/powerpoint/2010/main" val="330834905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76250" y="0"/>
            <a:ext cx="8229600" cy="914400"/>
          </a:xfrm>
        </p:spPr>
        <p:txBody>
          <a:bodyPr>
            <a:normAutofit/>
          </a:bodyPr>
          <a:lstStyle/>
          <a:p>
            <a:r>
              <a:rPr lang="en-US" dirty="0"/>
              <a:t>Repairs to dry barrel hydrant not draining</a:t>
            </a:r>
          </a:p>
        </p:txBody>
      </p:sp>
      <p:pic>
        <p:nvPicPr>
          <p:cNvPr id="7" name="Picture 2" descr="C:\Users\JimL\Desktop\001.JPG"/>
          <p:cNvPicPr>
            <a:picLocks noChangeAspect="1" noChangeArrowheads="1"/>
          </p:cNvPicPr>
          <p:nvPr/>
        </p:nvPicPr>
        <p:blipFill>
          <a:blip r:embed="rId3" cstate="print"/>
          <a:srcRect/>
          <a:stretch>
            <a:fillRect/>
          </a:stretch>
        </p:blipFill>
        <p:spPr bwMode="auto">
          <a:xfrm>
            <a:off x="4267200" y="1143000"/>
            <a:ext cx="4343400" cy="5596304"/>
          </a:xfrm>
          <a:prstGeom prst="rect">
            <a:avLst/>
          </a:prstGeom>
          <a:noFill/>
        </p:spPr>
      </p:pic>
      <p:sp>
        <p:nvSpPr>
          <p:cNvPr id="8" name="Rectangle 7"/>
          <p:cNvSpPr/>
          <p:nvPr/>
        </p:nvSpPr>
        <p:spPr>
          <a:xfrm>
            <a:off x="228600" y="2286000"/>
            <a:ext cx="3048000" cy="2246769"/>
          </a:xfrm>
          <a:prstGeom prst="rect">
            <a:avLst/>
          </a:prstGeom>
        </p:spPr>
        <p:txBody>
          <a:bodyPr wrap="square">
            <a:spAutoFit/>
          </a:bodyPr>
          <a:lstStyle/>
          <a:p>
            <a:pPr lvl="0"/>
            <a:r>
              <a:rPr lang="en-US" sz="2800" dirty="0"/>
              <a:t>If a hydrant is repaired because it did not drain, what tests, if any, are required? </a:t>
            </a:r>
          </a:p>
        </p:txBody>
      </p:sp>
    </p:spTree>
    <p:extLst>
      <p:ext uri="{BB962C8B-B14F-4D97-AF65-F5344CB8AC3E}">
        <p14:creationId xmlns:p14="http://schemas.microsoft.com/office/powerpoint/2010/main" val="144081601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 packing leaking</a:t>
            </a:r>
          </a:p>
        </p:txBody>
      </p:sp>
      <p:graphicFrame>
        <p:nvGraphicFramePr>
          <p:cNvPr id="123906" name="Object 2"/>
          <p:cNvGraphicFramePr>
            <a:graphicFrameLocks noGrp="1" noChangeAspect="1"/>
          </p:cNvGraphicFramePr>
          <p:nvPr>
            <p:ph idx="1"/>
          </p:nvPr>
        </p:nvGraphicFramePr>
        <p:xfrm>
          <a:off x="5154613" y="1295400"/>
          <a:ext cx="3621087" cy="5062538"/>
        </p:xfrm>
        <a:graphic>
          <a:graphicData uri="http://schemas.openxmlformats.org/presentationml/2006/ole">
            <mc:AlternateContent xmlns:mc="http://schemas.openxmlformats.org/markup-compatibility/2006">
              <mc:Choice xmlns:v="urn:schemas-microsoft-com:vml" Requires="v">
                <p:oleObj spid="_x0000_s323586" name="Image" r:id="rId4" imgW="2343477" imgH="3277057" progId="">
                  <p:embed/>
                </p:oleObj>
              </mc:Choice>
              <mc:Fallback>
                <p:oleObj name="Image" r:id="rId4" imgW="2343477" imgH="3277057" progId="">
                  <p:embed/>
                  <p:pic>
                    <p:nvPicPr>
                      <p:cNvPr id="12390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4613" y="1295400"/>
                        <a:ext cx="3621087" cy="506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323850" y="4375368"/>
            <a:ext cx="4953000" cy="1815882"/>
          </a:xfrm>
          <a:prstGeom prst="rect">
            <a:avLst/>
          </a:prstGeom>
          <a:noFill/>
        </p:spPr>
        <p:txBody>
          <a:bodyPr wrap="square" rtlCol="0">
            <a:spAutoFit/>
          </a:bodyPr>
          <a:lstStyle/>
          <a:p>
            <a:r>
              <a:rPr lang="en-US" sz="2800" dirty="0"/>
              <a:t>Is excessive leakage from the pump packing gland within the scope of NFPA 25, and, if so, what action is required? </a:t>
            </a:r>
          </a:p>
        </p:txBody>
      </p:sp>
      <p:pic>
        <p:nvPicPr>
          <p:cNvPr id="88067" name="Picture 3" descr="C:\Users\JohnC\Desktop\Pump packing\Packing 1.JPG"/>
          <p:cNvPicPr>
            <a:picLocks noChangeAspect="1" noChangeArrowheads="1"/>
          </p:cNvPicPr>
          <p:nvPr/>
        </p:nvPicPr>
        <p:blipFill>
          <a:blip r:embed="rId6" cstate="print"/>
          <a:srcRect/>
          <a:stretch>
            <a:fillRect/>
          </a:stretch>
        </p:blipFill>
        <p:spPr bwMode="auto">
          <a:xfrm>
            <a:off x="609600" y="977900"/>
            <a:ext cx="4819650" cy="3213100"/>
          </a:xfrm>
          <a:prstGeom prst="rect">
            <a:avLst/>
          </a:prstGeom>
          <a:noFill/>
        </p:spPr>
      </p:pic>
    </p:spTree>
    <p:extLst>
      <p:ext uri="{BB962C8B-B14F-4D97-AF65-F5344CB8AC3E}">
        <p14:creationId xmlns:p14="http://schemas.microsoft.com/office/powerpoint/2010/main" val="209833169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pump tests</a:t>
            </a:r>
          </a:p>
        </p:txBody>
      </p:sp>
      <p:pic>
        <p:nvPicPr>
          <p:cNvPr id="6" name="Picture 2" descr="P7230089"/>
          <p:cNvPicPr>
            <a:picLocks noChangeAspect="1" noChangeArrowheads="1"/>
          </p:cNvPicPr>
          <p:nvPr/>
        </p:nvPicPr>
        <p:blipFill>
          <a:blip r:embed="rId3" cstate="print"/>
          <a:srcRect/>
          <a:stretch>
            <a:fillRect/>
          </a:stretch>
        </p:blipFill>
        <p:spPr bwMode="auto">
          <a:xfrm>
            <a:off x="2971800" y="1295400"/>
            <a:ext cx="5989093" cy="4215229"/>
          </a:xfrm>
          <a:prstGeom prst="rect">
            <a:avLst/>
          </a:prstGeom>
          <a:noFill/>
        </p:spPr>
      </p:pic>
      <p:sp>
        <p:nvSpPr>
          <p:cNvPr id="8" name="Line 4"/>
          <p:cNvSpPr>
            <a:spLocks noChangeShapeType="1"/>
          </p:cNvSpPr>
          <p:nvPr/>
        </p:nvSpPr>
        <p:spPr bwMode="auto">
          <a:xfrm flipH="1">
            <a:off x="2565779" y="2183642"/>
            <a:ext cx="791570" cy="627797"/>
          </a:xfrm>
          <a:prstGeom prst="line">
            <a:avLst/>
          </a:prstGeom>
          <a:noFill/>
          <a:ln w="38100">
            <a:solidFill>
              <a:schemeClr val="bg1"/>
            </a:solidFill>
            <a:round/>
            <a:headEnd/>
            <a:tailEnd type="triangle" w="med" len="med"/>
          </a:ln>
          <a:effectLst/>
        </p:spPr>
        <p:txBody>
          <a:bodyPr wrap="none"/>
          <a:lstStyle/>
          <a:p>
            <a:endParaRPr lang="en-US" dirty="0"/>
          </a:p>
        </p:txBody>
      </p:sp>
      <p:sp>
        <p:nvSpPr>
          <p:cNvPr id="9" name="TextBox 8"/>
          <p:cNvSpPr txBox="1"/>
          <p:nvPr/>
        </p:nvSpPr>
        <p:spPr>
          <a:xfrm>
            <a:off x="304800" y="1676400"/>
            <a:ext cx="1905000" cy="2677656"/>
          </a:xfrm>
          <a:prstGeom prst="rect">
            <a:avLst/>
          </a:prstGeom>
          <a:noFill/>
        </p:spPr>
        <p:txBody>
          <a:bodyPr wrap="square" rtlCol="0">
            <a:spAutoFit/>
          </a:bodyPr>
          <a:lstStyle/>
          <a:p>
            <a:pPr lvl="0"/>
            <a:r>
              <a:rPr lang="en-US" sz="2800" dirty="0"/>
              <a:t>How many tests does NFPA 25 require for a fire pump?</a:t>
            </a:r>
          </a:p>
        </p:txBody>
      </p:sp>
    </p:spTree>
    <p:extLst>
      <p:ext uri="{BB962C8B-B14F-4D97-AF65-F5344CB8AC3E}">
        <p14:creationId xmlns:p14="http://schemas.microsoft.com/office/powerpoint/2010/main" val="146870472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Weekly/monthly fire pump test</a:t>
            </a:r>
          </a:p>
        </p:txBody>
      </p:sp>
      <p:pic>
        <p:nvPicPr>
          <p:cNvPr id="6" name="Picture 1027" descr="Pump &amp; Driver"/>
          <p:cNvPicPr>
            <a:picLocks noChangeAspect="1" noChangeArrowheads="1"/>
          </p:cNvPicPr>
          <p:nvPr/>
        </p:nvPicPr>
        <p:blipFill>
          <a:blip r:embed="rId3" cstate="print"/>
          <a:srcRect/>
          <a:stretch>
            <a:fillRect/>
          </a:stretch>
        </p:blipFill>
        <p:spPr bwMode="auto">
          <a:xfrm>
            <a:off x="2895600" y="1447800"/>
            <a:ext cx="6036859" cy="4263096"/>
          </a:xfrm>
          <a:prstGeom prst="rect">
            <a:avLst/>
          </a:prstGeom>
          <a:noFill/>
          <a:ln w="9525">
            <a:noFill/>
            <a:miter lim="800000"/>
            <a:headEnd/>
            <a:tailEnd/>
          </a:ln>
        </p:spPr>
      </p:pic>
      <p:sp>
        <p:nvSpPr>
          <p:cNvPr id="7" name="TextBox 6"/>
          <p:cNvSpPr txBox="1"/>
          <p:nvPr/>
        </p:nvSpPr>
        <p:spPr>
          <a:xfrm>
            <a:off x="152400" y="1905000"/>
            <a:ext cx="2667000" cy="3539430"/>
          </a:xfrm>
          <a:prstGeom prst="rect">
            <a:avLst/>
          </a:prstGeom>
          <a:noFill/>
        </p:spPr>
        <p:txBody>
          <a:bodyPr wrap="square" rtlCol="0">
            <a:spAutoFit/>
          </a:bodyPr>
          <a:lstStyle/>
          <a:p>
            <a:pPr lvl="0"/>
            <a:r>
              <a:rPr lang="en-US" sz="2800" dirty="0"/>
              <a:t>What is the minimum amount of time a pump should be run during the weekly/monthly test?</a:t>
            </a:r>
          </a:p>
        </p:txBody>
      </p:sp>
    </p:spTree>
    <p:extLst>
      <p:ext uri="{BB962C8B-B14F-4D97-AF65-F5344CB8AC3E}">
        <p14:creationId xmlns:p14="http://schemas.microsoft.com/office/powerpoint/2010/main" val="107624596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2277-1B22-403F-A401-7DFB0A458F3F}"/>
              </a:ext>
            </a:extLst>
          </p:cNvPr>
          <p:cNvSpPr>
            <a:spLocks noGrp="1"/>
          </p:cNvSpPr>
          <p:nvPr>
            <p:ph type="title"/>
          </p:nvPr>
        </p:nvSpPr>
        <p:spPr/>
        <p:txBody>
          <a:bodyPr/>
          <a:lstStyle/>
          <a:p>
            <a:r>
              <a:rPr lang="en-US" dirty="0"/>
              <a:t>Alignment</a:t>
            </a:r>
          </a:p>
        </p:txBody>
      </p:sp>
      <p:sp>
        <p:nvSpPr>
          <p:cNvPr id="4" name="Slide Number Placeholder 3">
            <a:extLst>
              <a:ext uri="{FF2B5EF4-FFF2-40B4-BE49-F238E27FC236}">
                <a16:creationId xmlns:a16="http://schemas.microsoft.com/office/drawing/2014/main" id="{ABF76B5C-FEB8-4EDB-A22F-37C76F5D9C92}"/>
              </a:ext>
            </a:extLst>
          </p:cNvPr>
          <p:cNvSpPr>
            <a:spLocks noGrp="1"/>
          </p:cNvSpPr>
          <p:nvPr>
            <p:ph type="sldNum" sz="quarter" idx="4"/>
          </p:nvPr>
        </p:nvSpPr>
        <p:spPr/>
        <p:txBody>
          <a:bodyPr/>
          <a:lstStyle/>
          <a:p>
            <a:fld id="{398D1FBE-958F-47DB-9317-1F803C473A6F}" type="slidenum">
              <a:rPr lang="en-US" smtClean="0"/>
              <a:pPr/>
              <a:t>155</a:t>
            </a:fld>
            <a:endParaRPr lang="en-US" dirty="0"/>
          </a:p>
        </p:txBody>
      </p:sp>
      <p:pic>
        <p:nvPicPr>
          <p:cNvPr id="5" name="Picture 4" descr="ANGALIGN">
            <a:extLst>
              <a:ext uri="{FF2B5EF4-FFF2-40B4-BE49-F238E27FC236}">
                <a16:creationId xmlns:a16="http://schemas.microsoft.com/office/drawing/2014/main" id="{C62B13B7-A2DD-41BC-8E78-6D1401AEB8FF}"/>
              </a:ext>
            </a:extLst>
          </p:cNvPr>
          <p:cNvPicPr>
            <a:picLocks noChangeAspect="1" noChangeArrowheads="1"/>
          </p:cNvPicPr>
          <p:nvPr/>
        </p:nvPicPr>
        <p:blipFill>
          <a:blip r:embed="rId3" cstate="print"/>
          <a:srcRect/>
          <a:stretch>
            <a:fillRect/>
          </a:stretch>
        </p:blipFill>
        <p:spPr bwMode="auto">
          <a:xfrm>
            <a:off x="358966" y="1847850"/>
            <a:ext cx="3465556" cy="3394012"/>
          </a:xfrm>
          <a:prstGeom prst="rect">
            <a:avLst/>
          </a:prstGeom>
          <a:noFill/>
          <a:ln w="9525">
            <a:noFill/>
            <a:miter lim="800000"/>
            <a:headEnd/>
            <a:tailEnd/>
          </a:ln>
        </p:spPr>
      </p:pic>
      <p:pic>
        <p:nvPicPr>
          <p:cNvPr id="6" name="Picture 1028" descr="PARALIGN">
            <a:extLst>
              <a:ext uri="{FF2B5EF4-FFF2-40B4-BE49-F238E27FC236}">
                <a16:creationId xmlns:a16="http://schemas.microsoft.com/office/drawing/2014/main" id="{0214B7FD-23D6-4F81-A380-6419B6EE4B4A}"/>
              </a:ext>
            </a:extLst>
          </p:cNvPr>
          <p:cNvPicPr>
            <a:picLocks noGrp="1" noChangeAspect="1" noChangeArrowheads="1"/>
          </p:cNvPicPr>
          <p:nvPr>
            <p:ph idx="1"/>
          </p:nvPr>
        </p:nvPicPr>
        <p:blipFill>
          <a:blip r:embed="rId4" cstate="print"/>
          <a:srcRect/>
          <a:stretch>
            <a:fillRect/>
          </a:stretch>
        </p:blipFill>
        <p:spPr bwMode="auto">
          <a:xfrm>
            <a:off x="4624904" y="1847850"/>
            <a:ext cx="4389995" cy="3536638"/>
          </a:xfrm>
          <a:prstGeom prst="rect">
            <a:avLst/>
          </a:prstGeom>
          <a:noFill/>
          <a:ln w="9525">
            <a:noFill/>
            <a:miter lim="800000"/>
            <a:headEnd/>
            <a:tailEnd/>
          </a:ln>
        </p:spPr>
      </p:pic>
      <p:sp>
        <p:nvSpPr>
          <p:cNvPr id="7" name="Rectangle 3">
            <a:extLst>
              <a:ext uri="{FF2B5EF4-FFF2-40B4-BE49-F238E27FC236}">
                <a16:creationId xmlns:a16="http://schemas.microsoft.com/office/drawing/2014/main" id="{CCDF1771-DC8D-4E8A-8499-CEB9652D2804}"/>
              </a:ext>
            </a:extLst>
          </p:cNvPr>
          <p:cNvSpPr txBox="1">
            <a:spLocks noChangeArrowheads="1"/>
          </p:cNvSpPr>
          <p:nvPr/>
        </p:nvSpPr>
        <p:spPr>
          <a:xfrm>
            <a:off x="0" y="1444083"/>
            <a:ext cx="4114800" cy="628650"/>
          </a:xfrm>
          <a:prstGeom prst="rect">
            <a:avLst/>
          </a:prstGeom>
          <a:noFill/>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effectLst/>
                <a:uLnTx/>
                <a:uFillTx/>
                <a:latin typeface="+mn-lt"/>
                <a:ea typeface="+mn-ea"/>
                <a:cs typeface="+mn-cs"/>
              </a:rPr>
              <a:t>Angular Taper/Feeler Gages</a:t>
            </a:r>
          </a:p>
        </p:txBody>
      </p:sp>
      <p:sp>
        <p:nvSpPr>
          <p:cNvPr id="8" name="Rectangle 1027">
            <a:extLst>
              <a:ext uri="{FF2B5EF4-FFF2-40B4-BE49-F238E27FC236}">
                <a16:creationId xmlns:a16="http://schemas.microsoft.com/office/drawing/2014/main" id="{CB8FF3CD-B073-4FA8-8902-09383B2D4379}"/>
              </a:ext>
            </a:extLst>
          </p:cNvPr>
          <p:cNvSpPr txBox="1">
            <a:spLocks noChangeArrowheads="1"/>
          </p:cNvSpPr>
          <p:nvPr/>
        </p:nvSpPr>
        <p:spPr>
          <a:xfrm>
            <a:off x="4953002" y="1524000"/>
            <a:ext cx="3733801" cy="647700"/>
          </a:xfrm>
          <a:prstGeom prst="rect">
            <a:avLst/>
          </a:prstGeom>
          <a:noFill/>
        </p:spPr>
        <p:txBody>
          <a:bodyPr vert="horz" lIns="91440" tIns="45720" rIns="91440" bIns="45720" rtlCol="0">
            <a:normAutofit/>
          </a:bodyPr>
          <a:lstStyle>
            <a:lvl1pPr marL="102870" indent="-102870" algn="l" defTabSz="514350" rtl="0" eaLnBrk="1" latinLnBrk="0" hangingPunct="1">
              <a:lnSpc>
                <a:spcPct val="90000"/>
              </a:lnSpc>
              <a:spcBef>
                <a:spcPts val="675"/>
              </a:spcBef>
              <a:spcAft>
                <a:spcPts val="113"/>
              </a:spcAft>
              <a:buClr>
                <a:schemeClr val="tx1"/>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1pPr>
            <a:lvl2pPr marL="231458" indent="-102870" algn="l" defTabSz="514350" rtl="0" eaLnBrk="1" latinLnBrk="0" hangingPunct="1">
              <a:lnSpc>
                <a:spcPct val="90000"/>
              </a:lnSpc>
              <a:spcBef>
                <a:spcPts val="113"/>
              </a:spcBef>
              <a:spcAft>
                <a:spcPts val="225"/>
              </a:spcAft>
              <a:buClr>
                <a:schemeClr val="tx1"/>
              </a:buClr>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360045" indent="-102870" algn="l" defTabSz="514350" rtl="0" eaLnBrk="1" latinLnBrk="0" hangingPunct="1">
              <a:lnSpc>
                <a:spcPct val="90000"/>
              </a:lnSpc>
              <a:spcBef>
                <a:spcPts val="113"/>
              </a:spcBef>
              <a:spcAft>
                <a:spcPts val="225"/>
              </a:spcAft>
              <a:buClr>
                <a:schemeClr val="tx1"/>
              </a:buClr>
              <a:buFont typeface="Wingdings" pitchFamily="2" charset="2"/>
              <a:buChar char=""/>
              <a:defRPr sz="1575" kern="1200">
                <a:solidFill>
                  <a:schemeClr val="tx1"/>
                </a:solidFill>
                <a:latin typeface="Calibri" panose="020F0502020204030204" pitchFamily="34" charset="0"/>
                <a:ea typeface="+mn-ea"/>
                <a:cs typeface="Calibri" panose="020F0502020204030204" pitchFamily="34" charset="0"/>
              </a:defRPr>
            </a:lvl3pPr>
            <a:lvl4pPr marL="488633" indent="-102870" algn="l" defTabSz="514350" rtl="0" eaLnBrk="1" latinLnBrk="0" hangingPunct="1">
              <a:lnSpc>
                <a:spcPct val="90000"/>
              </a:lnSpc>
              <a:spcBef>
                <a:spcPts val="113"/>
              </a:spcBef>
              <a:spcAft>
                <a:spcPts val="225"/>
              </a:spcAft>
              <a:buClr>
                <a:schemeClr val="tx1"/>
              </a:buClr>
              <a:buFont typeface="Wingdings" pitchFamily="2" charset="2"/>
              <a:buChar char=""/>
              <a:defRPr sz="1350" kern="1200">
                <a:solidFill>
                  <a:schemeClr val="tx1"/>
                </a:solidFill>
                <a:latin typeface="Calibri" panose="020F0502020204030204" pitchFamily="34" charset="0"/>
                <a:ea typeface="+mn-ea"/>
                <a:cs typeface="Calibri" panose="020F0502020204030204" pitchFamily="34" charset="0"/>
              </a:defRPr>
            </a:lvl4pPr>
            <a:lvl5pPr marL="617220" indent="-102870" algn="l" defTabSz="514350" rtl="0" eaLnBrk="1" latinLnBrk="0" hangingPunct="1">
              <a:lnSpc>
                <a:spcPct val="90000"/>
              </a:lnSpc>
              <a:spcBef>
                <a:spcPts val="113"/>
              </a:spcBef>
              <a:spcAft>
                <a:spcPts val="225"/>
              </a:spcAft>
              <a:buClr>
                <a:schemeClr val="tx1"/>
              </a:buClr>
              <a:buFont typeface="Wingdings" pitchFamily="2" charset="2"/>
              <a:buChar char=""/>
              <a:defRPr sz="1350" kern="1200">
                <a:solidFill>
                  <a:schemeClr val="tx1"/>
                </a:solidFill>
                <a:latin typeface="Calibri" panose="020F0502020204030204" pitchFamily="34" charset="0"/>
                <a:ea typeface="+mn-ea"/>
                <a:cs typeface="Calibri" panose="020F0502020204030204" pitchFamily="34" charset="0"/>
              </a:defRPr>
            </a:lvl5pPr>
            <a:lvl6pPr marL="722588"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6pPr>
            <a:lvl7pPr marL="827888"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7pPr>
            <a:lvl8pPr marL="916313"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8pPr>
            <a:lvl9pPr marL="1015988" indent="-128588" algn="l" defTabSz="514350" rtl="0" eaLnBrk="1" latinLnBrk="0" hangingPunct="1">
              <a:lnSpc>
                <a:spcPct val="90000"/>
              </a:lnSpc>
              <a:spcBef>
                <a:spcPts val="113"/>
              </a:spcBef>
              <a:spcAft>
                <a:spcPts val="225"/>
              </a:spcAft>
              <a:buClr>
                <a:schemeClr val="tx1"/>
              </a:buClr>
              <a:buFont typeface="Wingdings" pitchFamily="2" charset="2"/>
              <a:buChar char=""/>
              <a:defRPr sz="900" kern="1200">
                <a:solidFill>
                  <a:schemeClr val="tx1"/>
                </a:solidFill>
                <a:latin typeface="+mn-lt"/>
                <a:ea typeface="+mn-ea"/>
                <a:cs typeface="+mn-cs"/>
              </a:defRPr>
            </a:lvl9pPr>
          </a:lstStyle>
          <a:p>
            <a:pPr marL="0" indent="0">
              <a:buNone/>
              <a:defRPr/>
            </a:pPr>
            <a:r>
              <a:rPr lang="en-US" sz="2400" b="1" dirty="0"/>
              <a:t>      Parallel Straight Edge</a:t>
            </a:r>
          </a:p>
        </p:txBody>
      </p:sp>
      <p:sp>
        <p:nvSpPr>
          <p:cNvPr id="9" name="TextBox 8">
            <a:extLst>
              <a:ext uri="{FF2B5EF4-FFF2-40B4-BE49-F238E27FC236}">
                <a16:creationId xmlns:a16="http://schemas.microsoft.com/office/drawing/2014/main" id="{75256551-4EDE-4F22-A556-B80D8F448C22}"/>
              </a:ext>
            </a:extLst>
          </p:cNvPr>
          <p:cNvSpPr txBox="1"/>
          <p:nvPr/>
        </p:nvSpPr>
        <p:spPr>
          <a:xfrm>
            <a:off x="358966" y="5565712"/>
            <a:ext cx="8915400" cy="523220"/>
          </a:xfrm>
          <a:prstGeom prst="rect">
            <a:avLst/>
          </a:prstGeom>
          <a:noFill/>
        </p:spPr>
        <p:txBody>
          <a:bodyPr wrap="square" rtlCol="0">
            <a:spAutoFit/>
          </a:bodyPr>
          <a:lstStyle/>
          <a:p>
            <a:r>
              <a:rPr lang="en-US" sz="2800" dirty="0"/>
              <a:t>Is angular and parallel alignment covered under NFPA 25? </a:t>
            </a:r>
          </a:p>
        </p:txBody>
      </p:sp>
    </p:spTree>
    <p:extLst>
      <p:ext uri="{BB962C8B-B14F-4D97-AF65-F5344CB8AC3E}">
        <p14:creationId xmlns:p14="http://schemas.microsoft.com/office/powerpoint/2010/main" val="26833405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pump performance criteria</a:t>
            </a:r>
          </a:p>
        </p:txBody>
      </p:sp>
      <p:pic>
        <p:nvPicPr>
          <p:cNvPr id="6" name="Content Placeholder 5" descr="DSC01030.JPG"/>
          <p:cNvPicPr>
            <a:picLocks noGrp="1" noChangeAspect="1"/>
          </p:cNvPicPr>
          <p:nvPr>
            <p:ph idx="1"/>
          </p:nvPr>
        </p:nvPicPr>
        <p:blipFill>
          <a:blip r:embed="rId3" cstate="print"/>
          <a:stretch>
            <a:fillRect/>
          </a:stretch>
        </p:blipFill>
        <p:spPr>
          <a:xfrm>
            <a:off x="2971800" y="1524000"/>
            <a:ext cx="6172200" cy="4629151"/>
          </a:xfrm>
        </p:spPr>
      </p:pic>
      <p:sp>
        <p:nvSpPr>
          <p:cNvPr id="7" name="TextBox 6"/>
          <p:cNvSpPr txBox="1"/>
          <p:nvPr/>
        </p:nvSpPr>
        <p:spPr>
          <a:xfrm>
            <a:off x="228600" y="2057400"/>
            <a:ext cx="2590800" cy="2246769"/>
          </a:xfrm>
          <a:prstGeom prst="rect">
            <a:avLst/>
          </a:prstGeom>
          <a:noFill/>
        </p:spPr>
        <p:txBody>
          <a:bodyPr wrap="square" rtlCol="0">
            <a:spAutoFit/>
          </a:bodyPr>
          <a:lstStyle/>
          <a:p>
            <a:pPr lvl="0"/>
            <a:r>
              <a:rPr lang="en-US" sz="2800" dirty="0"/>
              <a:t>What is the acceptable performance level for a fire pump?</a:t>
            </a:r>
          </a:p>
        </p:txBody>
      </p:sp>
    </p:spTree>
    <p:extLst>
      <p:ext uri="{BB962C8B-B14F-4D97-AF65-F5344CB8AC3E}">
        <p14:creationId xmlns:p14="http://schemas.microsoft.com/office/powerpoint/2010/main" val="2405085034"/>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Interior of a tank</a:t>
            </a:r>
          </a:p>
        </p:txBody>
      </p:sp>
      <p:pic>
        <p:nvPicPr>
          <p:cNvPr id="6" name="Picture 2" descr="E:\My Pictures\100_0190.JPG"/>
          <p:cNvPicPr>
            <a:picLocks noGrp="1" noChangeAspect="1" noChangeArrowheads="1"/>
          </p:cNvPicPr>
          <p:nvPr>
            <p:ph idx="1"/>
          </p:nvPr>
        </p:nvPicPr>
        <p:blipFill>
          <a:blip r:embed="rId3" cstate="print"/>
          <a:srcRect/>
          <a:stretch>
            <a:fillRect/>
          </a:stretch>
        </p:blipFill>
        <p:spPr bwMode="auto">
          <a:xfrm>
            <a:off x="1549400" y="1123494"/>
            <a:ext cx="6197600" cy="4337506"/>
          </a:xfrm>
          <a:prstGeom prst="rect">
            <a:avLst/>
          </a:prstGeom>
          <a:noFill/>
        </p:spPr>
      </p:pic>
      <p:sp>
        <p:nvSpPr>
          <p:cNvPr id="7" name="TextBox 6"/>
          <p:cNvSpPr txBox="1"/>
          <p:nvPr/>
        </p:nvSpPr>
        <p:spPr>
          <a:xfrm>
            <a:off x="151619" y="5556561"/>
            <a:ext cx="8839200" cy="523220"/>
          </a:xfrm>
          <a:prstGeom prst="rect">
            <a:avLst/>
          </a:prstGeom>
          <a:noFill/>
        </p:spPr>
        <p:txBody>
          <a:bodyPr wrap="square" rtlCol="0">
            <a:spAutoFit/>
          </a:bodyPr>
          <a:lstStyle/>
          <a:p>
            <a:r>
              <a:rPr lang="en-US" sz="2800" dirty="0"/>
              <a:t>How often am I required to inspect the interior of a tank? </a:t>
            </a:r>
          </a:p>
        </p:txBody>
      </p:sp>
    </p:spTree>
    <p:extLst>
      <p:ext uri="{BB962C8B-B14F-4D97-AF65-F5344CB8AC3E}">
        <p14:creationId xmlns:p14="http://schemas.microsoft.com/office/powerpoint/2010/main" val="91151079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a:t>Wires not connected</a:t>
            </a:r>
          </a:p>
        </p:txBody>
      </p:sp>
      <p:pic>
        <p:nvPicPr>
          <p:cNvPr id="77827" name="Content Placeholder 5" descr="HILLARD 004.jpg"/>
          <p:cNvPicPr>
            <a:picLocks noGrp="1" noChangeAspect="1"/>
          </p:cNvPicPr>
          <p:nvPr>
            <p:ph idx="1"/>
          </p:nvPr>
        </p:nvPicPr>
        <p:blipFill>
          <a:blip r:embed="rId3" cstate="print"/>
          <a:srcRect/>
          <a:stretch>
            <a:fillRect/>
          </a:stretch>
        </p:blipFill>
        <p:spPr>
          <a:xfrm>
            <a:off x="4267200" y="1219200"/>
            <a:ext cx="4724400" cy="5029200"/>
          </a:xfrm>
        </p:spPr>
      </p:pic>
      <p:sp>
        <p:nvSpPr>
          <p:cNvPr id="6" name="TextBox 5"/>
          <p:cNvSpPr txBox="1"/>
          <p:nvPr/>
        </p:nvSpPr>
        <p:spPr>
          <a:xfrm>
            <a:off x="228600" y="1676400"/>
            <a:ext cx="3886200" cy="3108543"/>
          </a:xfrm>
          <a:prstGeom prst="rect">
            <a:avLst/>
          </a:prstGeom>
          <a:noFill/>
        </p:spPr>
        <p:txBody>
          <a:bodyPr wrap="square" rtlCol="0">
            <a:spAutoFit/>
          </a:bodyPr>
          <a:lstStyle/>
          <a:p>
            <a:r>
              <a:rPr lang="en-US" sz="2800" dirty="0"/>
              <a:t>If a butterfly valve is installed with the wires not attached, is that an issue within the scope of NFPA 25?</a:t>
            </a:r>
          </a:p>
          <a:p>
            <a:r>
              <a:rPr lang="en-US" sz="2800" dirty="0"/>
              <a:t>Could I put a chain &amp; lock on it instead? </a:t>
            </a:r>
          </a:p>
        </p:txBody>
      </p:sp>
    </p:spTree>
    <p:extLst>
      <p:ext uri="{BB962C8B-B14F-4D97-AF65-F5344CB8AC3E}">
        <p14:creationId xmlns:p14="http://schemas.microsoft.com/office/powerpoint/2010/main" val="289430608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cs typeface="Arial" pitchFamily="34" charset="0"/>
              </a:rPr>
              <a:t> </a:t>
            </a:r>
          </a:p>
        </p:txBody>
      </p:sp>
      <p:pic>
        <p:nvPicPr>
          <p:cNvPr id="644106" name="Picture 10" descr="http://www.victaulic.com/AssetMgmt/getImage.aspx?AssetID=6283"/>
          <p:cNvPicPr>
            <a:picLocks noChangeAspect="1" noChangeArrowheads="1"/>
          </p:cNvPicPr>
          <p:nvPr/>
        </p:nvPicPr>
        <p:blipFill>
          <a:blip r:embed="rId3" cstate="print"/>
          <a:srcRect/>
          <a:stretch>
            <a:fillRect/>
          </a:stretch>
        </p:blipFill>
        <p:spPr bwMode="auto">
          <a:xfrm>
            <a:off x="6324600" y="1447800"/>
            <a:ext cx="1333500" cy="1813560"/>
          </a:xfrm>
          <a:prstGeom prst="rect">
            <a:avLst/>
          </a:prstGeom>
          <a:noFill/>
        </p:spPr>
      </p:pic>
      <p:pic>
        <p:nvPicPr>
          <p:cNvPr id="644108" name="Picture 12" descr="http://www.victaulic.com/AssetMgmt/getImage.aspx?AssetID=2512"/>
          <p:cNvPicPr>
            <a:picLocks noChangeAspect="1" noChangeArrowheads="1"/>
          </p:cNvPicPr>
          <p:nvPr/>
        </p:nvPicPr>
        <p:blipFill>
          <a:blip r:embed="rId4" cstate="print"/>
          <a:srcRect/>
          <a:stretch>
            <a:fillRect/>
          </a:stretch>
        </p:blipFill>
        <p:spPr bwMode="auto">
          <a:xfrm>
            <a:off x="3962400" y="1752600"/>
            <a:ext cx="1302398" cy="2552700"/>
          </a:xfrm>
          <a:prstGeom prst="rect">
            <a:avLst/>
          </a:prstGeom>
          <a:noFill/>
        </p:spPr>
      </p:pic>
      <p:pic>
        <p:nvPicPr>
          <p:cNvPr id="644112" name="Picture 16" descr="http://www.victaulic.com/AssetMgmt/getImage.aspx?AssetID=2514"/>
          <p:cNvPicPr>
            <a:picLocks noChangeAspect="1" noChangeArrowheads="1"/>
          </p:cNvPicPr>
          <p:nvPr/>
        </p:nvPicPr>
        <p:blipFill>
          <a:blip r:embed="rId5" cstate="print"/>
          <a:srcRect/>
          <a:stretch>
            <a:fillRect/>
          </a:stretch>
        </p:blipFill>
        <p:spPr bwMode="auto">
          <a:xfrm rot="5400000">
            <a:off x="5320812" y="4661388"/>
            <a:ext cx="1600200" cy="2031024"/>
          </a:xfrm>
          <a:prstGeom prst="rect">
            <a:avLst/>
          </a:prstGeom>
          <a:noFill/>
        </p:spPr>
      </p:pic>
      <p:pic>
        <p:nvPicPr>
          <p:cNvPr id="644114" name="Picture 18" descr="http://www.victaulic.com/AssetMgmt/getImage.aspx?AssetID=2993"/>
          <p:cNvPicPr>
            <a:picLocks noChangeAspect="1" noChangeArrowheads="1"/>
          </p:cNvPicPr>
          <p:nvPr/>
        </p:nvPicPr>
        <p:blipFill>
          <a:blip r:embed="rId6" cstate="print"/>
          <a:srcRect/>
          <a:stretch>
            <a:fillRect/>
          </a:stretch>
        </p:blipFill>
        <p:spPr bwMode="auto">
          <a:xfrm>
            <a:off x="7848600" y="2971800"/>
            <a:ext cx="838200" cy="2514602"/>
          </a:xfrm>
          <a:prstGeom prst="rect">
            <a:avLst/>
          </a:prstGeom>
          <a:noFill/>
        </p:spPr>
      </p:pic>
      <p:sp>
        <p:nvSpPr>
          <p:cNvPr id="12" name="Title 11"/>
          <p:cNvSpPr>
            <a:spLocks noGrp="1"/>
          </p:cNvSpPr>
          <p:nvPr>
            <p:ph type="title"/>
          </p:nvPr>
        </p:nvSpPr>
        <p:spPr/>
        <p:txBody>
          <a:bodyPr/>
          <a:lstStyle/>
          <a:p>
            <a:r>
              <a:rPr lang="en-US" dirty="0"/>
              <a:t>Control valves</a:t>
            </a:r>
          </a:p>
        </p:txBody>
      </p:sp>
      <p:sp>
        <p:nvSpPr>
          <p:cNvPr id="13" name="TextBox 12"/>
          <p:cNvSpPr txBox="1"/>
          <p:nvPr/>
        </p:nvSpPr>
        <p:spPr>
          <a:xfrm>
            <a:off x="457200" y="3048000"/>
            <a:ext cx="3276600" cy="1384995"/>
          </a:xfrm>
          <a:prstGeom prst="rect">
            <a:avLst/>
          </a:prstGeom>
          <a:noFill/>
        </p:spPr>
        <p:txBody>
          <a:bodyPr wrap="square" rtlCol="0">
            <a:spAutoFit/>
          </a:bodyPr>
          <a:lstStyle/>
          <a:p>
            <a:r>
              <a:rPr lang="en-US" sz="2800" dirty="0"/>
              <a:t>How often am I required to inspect control valves?</a:t>
            </a:r>
          </a:p>
        </p:txBody>
      </p:sp>
    </p:spTree>
    <p:extLst>
      <p:ext uri="{BB962C8B-B14F-4D97-AF65-F5344CB8AC3E}">
        <p14:creationId xmlns:p14="http://schemas.microsoft.com/office/powerpoint/2010/main" val="623762631"/>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Annexes</a:t>
            </a:r>
          </a:p>
        </p:txBody>
      </p:sp>
      <p:sp>
        <p:nvSpPr>
          <p:cNvPr id="3" name="Content Placeholder 2"/>
          <p:cNvSpPr>
            <a:spLocks noGrp="1"/>
          </p:cNvSpPr>
          <p:nvPr>
            <p:ph idx="1"/>
          </p:nvPr>
        </p:nvSpPr>
        <p:spPr/>
        <p:txBody>
          <a:bodyPr>
            <a:normAutofit/>
          </a:bodyPr>
          <a:lstStyle/>
          <a:p>
            <a:pPr>
              <a:buNone/>
            </a:pPr>
            <a:r>
              <a:rPr lang="en-US" sz="2800" dirty="0"/>
              <a:t>A – Explanatory Material</a:t>
            </a:r>
          </a:p>
          <a:p>
            <a:pPr>
              <a:buNone/>
            </a:pPr>
            <a:r>
              <a:rPr lang="en-US" sz="2800" dirty="0"/>
              <a:t>B – Forms and Reports</a:t>
            </a:r>
          </a:p>
          <a:p>
            <a:pPr>
              <a:buNone/>
            </a:pPr>
            <a:r>
              <a:rPr lang="en-US" sz="2800" dirty="0"/>
              <a:t>C – Possible Causes of Fire Pump Problems</a:t>
            </a:r>
          </a:p>
          <a:p>
            <a:pPr>
              <a:buNone/>
            </a:pPr>
            <a:r>
              <a:rPr lang="en-US" sz="2800" dirty="0"/>
              <a:t>D – Obstruction Investigation</a:t>
            </a:r>
          </a:p>
          <a:p>
            <a:pPr>
              <a:buNone/>
            </a:pPr>
            <a:r>
              <a:rPr lang="en-US" sz="2800" dirty="0"/>
              <a:t>E – Hazard Evaluation Form</a:t>
            </a:r>
          </a:p>
          <a:p>
            <a:pPr>
              <a:buNone/>
            </a:pPr>
            <a:r>
              <a:rPr lang="en-US" sz="2800" dirty="0"/>
              <a:t>F – Connectivity and Data Collection</a:t>
            </a:r>
          </a:p>
          <a:p>
            <a:pPr>
              <a:buNone/>
            </a:pPr>
            <a:r>
              <a:rPr lang="en-US" sz="2800" dirty="0"/>
              <a:t>G – Color Coded Tagging Program</a:t>
            </a:r>
          </a:p>
          <a:p>
            <a:pPr>
              <a:buNone/>
            </a:pPr>
            <a:r>
              <a:rPr lang="en-US" sz="2800" dirty="0"/>
              <a:t>H – Informational References </a:t>
            </a:r>
          </a:p>
        </p:txBody>
      </p:sp>
    </p:spTree>
    <p:extLst>
      <p:ext uri="{BB962C8B-B14F-4D97-AF65-F5344CB8AC3E}">
        <p14:creationId xmlns:p14="http://schemas.microsoft.com/office/powerpoint/2010/main" val="380259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Externally reset dry valve</a:t>
            </a:r>
          </a:p>
        </p:txBody>
      </p:sp>
      <p:pic>
        <p:nvPicPr>
          <p:cNvPr id="6" name="Content Placeholder 5" descr="IMG_1463.JPG"/>
          <p:cNvPicPr>
            <a:picLocks noGrp="1" noChangeAspect="1"/>
          </p:cNvPicPr>
          <p:nvPr>
            <p:ph idx="1"/>
          </p:nvPr>
        </p:nvPicPr>
        <p:blipFill>
          <a:blip r:embed="rId3" cstate="print"/>
          <a:stretch>
            <a:fillRect/>
          </a:stretch>
        </p:blipFill>
        <p:spPr>
          <a:xfrm>
            <a:off x="2270488" y="1066800"/>
            <a:ext cx="6873512" cy="5157787"/>
          </a:xfrm>
          <a:prstGeom prst="rect">
            <a:avLst/>
          </a:prstGeom>
        </p:spPr>
      </p:pic>
      <p:sp>
        <p:nvSpPr>
          <p:cNvPr id="7" name="TextBox 6"/>
          <p:cNvSpPr txBox="1"/>
          <p:nvPr/>
        </p:nvSpPr>
        <p:spPr>
          <a:xfrm>
            <a:off x="228600" y="1676400"/>
            <a:ext cx="1981200" cy="3539430"/>
          </a:xfrm>
          <a:prstGeom prst="rect">
            <a:avLst/>
          </a:prstGeom>
          <a:noFill/>
        </p:spPr>
        <p:txBody>
          <a:bodyPr wrap="square" rtlCol="0">
            <a:spAutoFit/>
          </a:bodyPr>
          <a:lstStyle/>
          <a:p>
            <a:r>
              <a:rPr lang="en-US" sz="2800" dirty="0"/>
              <a:t>How often do we inspect the interior of a dry valve that can be externally reset? </a:t>
            </a:r>
          </a:p>
        </p:txBody>
      </p:sp>
    </p:spTree>
    <p:extLst>
      <p:ext uri="{BB962C8B-B14F-4D97-AF65-F5344CB8AC3E}">
        <p14:creationId xmlns:p14="http://schemas.microsoft.com/office/powerpoint/2010/main" val="23409101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833" y="297237"/>
            <a:ext cx="7338060" cy="604098"/>
          </a:xfrm>
        </p:spPr>
        <p:txBody>
          <a:bodyPr anchor="ctr">
            <a:normAutofit/>
          </a:bodyPr>
          <a:lstStyle/>
          <a:p>
            <a:pPr algn="ctr"/>
            <a:r>
              <a:rPr lang="en-US" dirty="0"/>
              <a:t>Air test for dry &amp; preaction systems</a:t>
            </a:r>
          </a:p>
        </p:txBody>
      </p:sp>
      <p:pic>
        <p:nvPicPr>
          <p:cNvPr id="7" name="Content Placeholder 5" descr="IMG_1463.JPG"/>
          <p:cNvPicPr>
            <a:picLocks noGrp="1" noChangeAspect="1"/>
          </p:cNvPicPr>
          <p:nvPr>
            <p:ph sz="half" idx="1"/>
          </p:nvPr>
        </p:nvPicPr>
        <p:blipFill rotWithShape="1">
          <a:blip r:embed="rId3" cstate="print"/>
          <a:srcRect l="22982" r="18903" b="2"/>
          <a:stretch/>
        </p:blipFill>
        <p:spPr>
          <a:xfrm>
            <a:off x="904008" y="1354467"/>
            <a:ext cx="3566160" cy="4602198"/>
          </a:xfrm>
          <a:prstGeom prst="rect">
            <a:avLst/>
          </a:prstGeom>
          <a:noFill/>
        </p:spPr>
      </p:pic>
      <p:pic>
        <p:nvPicPr>
          <p:cNvPr id="6" name="Picture 4" descr="3-26"/>
          <p:cNvPicPr>
            <a:picLocks noChangeAspect="1" noChangeArrowheads="1"/>
          </p:cNvPicPr>
          <p:nvPr/>
        </p:nvPicPr>
        <p:blipFill rotWithShape="1">
          <a:blip r:embed="rId4" cstate="print"/>
          <a:srcRect r="2219" b="-4"/>
          <a:stretch/>
        </p:blipFill>
        <p:spPr bwMode="auto">
          <a:xfrm>
            <a:off x="4672793" y="1354466"/>
            <a:ext cx="3566160" cy="4602199"/>
          </a:xfrm>
          <a:prstGeom prst="rect">
            <a:avLst/>
          </a:prstGeom>
          <a:noFill/>
          <a:ln w="9525">
            <a:noFill/>
            <a:miter lim="800000"/>
            <a:headEnd/>
            <a:tailEnd/>
          </a:ln>
          <a:effectLst/>
        </p:spPr>
      </p:pic>
      <p:sp>
        <p:nvSpPr>
          <p:cNvPr id="12" name="Slide Number Placeholder 4">
            <a:extLst>
              <a:ext uri="{FF2B5EF4-FFF2-40B4-BE49-F238E27FC236}">
                <a16:creationId xmlns:a16="http://schemas.microsoft.com/office/drawing/2014/main" id="{56E0E179-DBBE-47CD-971D-444FCC61E5D2}"/>
              </a:ext>
            </a:extLst>
          </p:cNvPr>
          <p:cNvSpPr>
            <a:spLocks noGrp="1"/>
          </p:cNvSpPr>
          <p:nvPr>
            <p:ph type="sldNum" sz="quarter" idx="12"/>
          </p:nvPr>
        </p:nvSpPr>
        <p:spPr>
          <a:xfrm>
            <a:off x="7994195" y="6422857"/>
            <a:ext cx="709698" cy="365125"/>
          </a:xfrm>
        </p:spPr>
        <p:txBody>
          <a:bodyPr/>
          <a:lstStyle/>
          <a:p>
            <a:pPr>
              <a:spcAft>
                <a:spcPts val="600"/>
              </a:spcAft>
            </a:pPr>
            <a:fld id="{398D1FBE-958F-47DB-9317-1F803C473A6F}" type="slidenum">
              <a:rPr lang="en-US" smtClean="0"/>
              <a:pPr>
                <a:spcAft>
                  <a:spcPts val="600"/>
                </a:spcAft>
              </a:pPr>
              <a:t>161</a:t>
            </a:fld>
            <a:endParaRPr lang="en-US"/>
          </a:p>
        </p:txBody>
      </p:sp>
    </p:spTree>
    <p:extLst>
      <p:ext uri="{BB962C8B-B14F-4D97-AF65-F5344CB8AC3E}">
        <p14:creationId xmlns:p14="http://schemas.microsoft.com/office/powerpoint/2010/main" val="402738100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valve tests</a:t>
            </a:r>
          </a:p>
        </p:txBody>
      </p:sp>
      <p:pic>
        <p:nvPicPr>
          <p:cNvPr id="6" name="Picture 2" descr="PICT0006"/>
          <p:cNvPicPr>
            <a:picLocks noGrp="1" noChangeAspect="1" noChangeArrowheads="1"/>
          </p:cNvPicPr>
          <p:nvPr>
            <p:ph idx="1"/>
          </p:nvPr>
        </p:nvPicPr>
        <p:blipFill>
          <a:blip r:embed="rId3" cstate="print"/>
          <a:srcRect/>
          <a:stretch>
            <a:fillRect/>
          </a:stretch>
        </p:blipFill>
        <p:spPr bwMode="auto">
          <a:xfrm>
            <a:off x="2584196" y="1371600"/>
            <a:ext cx="6372352" cy="4267200"/>
          </a:xfrm>
          <a:prstGeom prst="rect">
            <a:avLst/>
          </a:prstGeom>
          <a:noFill/>
          <a:ln w="9525">
            <a:noFill/>
            <a:miter lim="800000"/>
            <a:headEnd/>
            <a:tailEnd/>
          </a:ln>
        </p:spPr>
      </p:pic>
      <p:sp>
        <p:nvSpPr>
          <p:cNvPr id="7" name="TextBox 6"/>
          <p:cNvSpPr txBox="1"/>
          <p:nvPr/>
        </p:nvSpPr>
        <p:spPr>
          <a:xfrm>
            <a:off x="228600" y="1981200"/>
            <a:ext cx="2209800" cy="2246769"/>
          </a:xfrm>
          <a:prstGeom prst="rect">
            <a:avLst/>
          </a:prstGeom>
          <a:noFill/>
        </p:spPr>
        <p:txBody>
          <a:bodyPr wrap="square" rtlCol="0">
            <a:spAutoFit/>
          </a:bodyPr>
          <a:lstStyle/>
          <a:p>
            <a:pPr lvl="0"/>
            <a:r>
              <a:rPr lang="en-US" sz="2800" dirty="0"/>
              <a:t>How many type tests are there for a dry pipe valve?</a:t>
            </a:r>
          </a:p>
        </p:txBody>
      </p:sp>
    </p:spTree>
    <p:extLst>
      <p:ext uri="{BB962C8B-B14F-4D97-AF65-F5344CB8AC3E}">
        <p14:creationId xmlns:p14="http://schemas.microsoft.com/office/powerpoint/2010/main" val="402713549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Obstructed Alarm Check Valve</a:t>
            </a:r>
          </a:p>
        </p:txBody>
      </p:sp>
      <p:pic>
        <p:nvPicPr>
          <p:cNvPr id="1028" name="Picture 4" descr="C:\Users\JohnC\Documents\MyDocs\Training\Photographs\Alarm valve obstruction\Valveobstruction1.JPG"/>
          <p:cNvPicPr>
            <a:picLocks noGrp="1" noChangeAspect="1" noChangeArrowheads="1"/>
          </p:cNvPicPr>
          <p:nvPr>
            <p:ph sz="half" idx="1"/>
          </p:nvPr>
        </p:nvPicPr>
        <p:blipFill>
          <a:blip r:embed="rId3" cstate="print"/>
          <a:srcRect/>
          <a:stretch>
            <a:fillRect/>
          </a:stretch>
        </p:blipFill>
        <p:spPr bwMode="auto">
          <a:xfrm>
            <a:off x="4673600" y="1143000"/>
            <a:ext cx="4470400" cy="3352800"/>
          </a:xfrm>
          <a:prstGeom prst="rect">
            <a:avLst/>
          </a:prstGeom>
          <a:noFill/>
        </p:spPr>
      </p:pic>
      <p:pic>
        <p:nvPicPr>
          <p:cNvPr id="1026" name="Picture 2" descr="C:\Users\JohnC\Documents\MyDocs\Training\Photographs\Alarm valve obstruction\Valveobstruction.jpg"/>
          <p:cNvPicPr>
            <a:picLocks noGrp="1" noChangeAspect="1" noChangeArrowheads="1"/>
          </p:cNvPicPr>
          <p:nvPr>
            <p:ph sz="half" idx="2"/>
          </p:nvPr>
        </p:nvPicPr>
        <p:blipFill>
          <a:blip r:embed="rId4" cstate="print"/>
          <a:srcRect/>
          <a:stretch>
            <a:fillRect/>
          </a:stretch>
        </p:blipFill>
        <p:spPr bwMode="auto">
          <a:xfrm>
            <a:off x="0" y="1143000"/>
            <a:ext cx="4495800" cy="3371850"/>
          </a:xfrm>
          <a:prstGeom prst="rect">
            <a:avLst/>
          </a:prstGeom>
          <a:noFill/>
        </p:spPr>
      </p:pic>
      <p:sp>
        <p:nvSpPr>
          <p:cNvPr id="10" name="TextBox 9"/>
          <p:cNvSpPr txBox="1"/>
          <p:nvPr/>
        </p:nvSpPr>
        <p:spPr>
          <a:xfrm>
            <a:off x="622852" y="4959626"/>
            <a:ext cx="7924800" cy="954107"/>
          </a:xfrm>
          <a:prstGeom prst="rect">
            <a:avLst/>
          </a:prstGeom>
          <a:noFill/>
        </p:spPr>
        <p:txBody>
          <a:bodyPr wrap="square" rtlCol="0">
            <a:spAutoFit/>
          </a:bodyPr>
          <a:lstStyle/>
          <a:p>
            <a:pPr algn="ctr"/>
            <a:r>
              <a:rPr lang="en-US" sz="2800" dirty="0"/>
              <a:t>What inspections/tests are required after I remove a pipe elbow from an alarm check valve? </a:t>
            </a:r>
          </a:p>
        </p:txBody>
      </p:sp>
    </p:spTree>
    <p:extLst>
      <p:ext uri="{BB962C8B-B14F-4D97-AF65-F5344CB8AC3E}">
        <p14:creationId xmlns:p14="http://schemas.microsoft.com/office/powerpoint/2010/main" val="216803297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Backflow Prevention Assembly</a:t>
            </a:r>
          </a:p>
        </p:txBody>
      </p:sp>
      <p:pic>
        <p:nvPicPr>
          <p:cNvPr id="6" name="Content Placeholder 5" descr="P1110017.JPG"/>
          <p:cNvPicPr>
            <a:picLocks noGrp="1" noChangeAspect="1"/>
          </p:cNvPicPr>
          <p:nvPr>
            <p:ph idx="1"/>
          </p:nvPr>
        </p:nvPicPr>
        <p:blipFill>
          <a:blip r:embed="rId3" cstate="print"/>
          <a:stretch>
            <a:fillRect/>
          </a:stretch>
        </p:blipFill>
        <p:spPr>
          <a:xfrm>
            <a:off x="3048000" y="1576387"/>
            <a:ext cx="6096000" cy="4572000"/>
          </a:xfrm>
        </p:spPr>
      </p:pic>
      <p:sp>
        <p:nvSpPr>
          <p:cNvPr id="7" name="TextBox 6"/>
          <p:cNvSpPr txBox="1"/>
          <p:nvPr/>
        </p:nvSpPr>
        <p:spPr>
          <a:xfrm>
            <a:off x="152400" y="1164134"/>
            <a:ext cx="2590800" cy="4401205"/>
          </a:xfrm>
          <a:prstGeom prst="rect">
            <a:avLst/>
          </a:prstGeom>
          <a:noFill/>
        </p:spPr>
        <p:txBody>
          <a:bodyPr wrap="square" rtlCol="0">
            <a:spAutoFit/>
          </a:bodyPr>
          <a:lstStyle/>
          <a:p>
            <a:r>
              <a:rPr lang="en-US" sz="2800" dirty="0"/>
              <a:t>Am I required to perform a back flow test on a back flow preventer to insure there is no risk of cross contamination of the water supply? </a:t>
            </a:r>
          </a:p>
        </p:txBody>
      </p:sp>
    </p:spTree>
    <p:extLst>
      <p:ext uri="{BB962C8B-B14F-4D97-AF65-F5344CB8AC3E}">
        <p14:creationId xmlns:p14="http://schemas.microsoft.com/office/powerpoint/2010/main" val="305491224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Retrofit backflow preventer</a:t>
            </a:r>
          </a:p>
        </p:txBody>
      </p:sp>
      <p:pic>
        <p:nvPicPr>
          <p:cNvPr id="303106" name="Picture 2" descr="http://www.gobackflow.com/images/rpz_fire_line.jpg"/>
          <p:cNvPicPr>
            <a:picLocks noChangeAspect="1" noChangeArrowheads="1"/>
          </p:cNvPicPr>
          <p:nvPr/>
        </p:nvPicPr>
        <p:blipFill>
          <a:blip r:embed="rId3" cstate="print"/>
          <a:srcRect/>
          <a:stretch>
            <a:fillRect/>
          </a:stretch>
        </p:blipFill>
        <p:spPr bwMode="auto">
          <a:xfrm>
            <a:off x="2362200" y="1066800"/>
            <a:ext cx="6781800" cy="4786301"/>
          </a:xfrm>
          <a:prstGeom prst="rect">
            <a:avLst/>
          </a:prstGeom>
          <a:noFill/>
        </p:spPr>
      </p:pic>
      <p:sp>
        <p:nvSpPr>
          <p:cNvPr id="7" name="TextBox 6"/>
          <p:cNvSpPr txBox="1"/>
          <p:nvPr/>
        </p:nvSpPr>
        <p:spPr>
          <a:xfrm>
            <a:off x="5029200" y="5638800"/>
            <a:ext cx="1685077" cy="246221"/>
          </a:xfrm>
          <a:prstGeom prst="rect">
            <a:avLst/>
          </a:prstGeom>
          <a:noFill/>
        </p:spPr>
        <p:txBody>
          <a:bodyPr wrap="none" rtlCol="0">
            <a:spAutoFit/>
          </a:bodyPr>
          <a:lstStyle/>
          <a:p>
            <a:r>
              <a:rPr lang="en-US" sz="1000" dirty="0"/>
              <a:t>Courtesy of GoBackflow.com</a:t>
            </a:r>
          </a:p>
        </p:txBody>
      </p:sp>
      <p:sp>
        <p:nvSpPr>
          <p:cNvPr id="8" name="TextBox 7"/>
          <p:cNvSpPr txBox="1"/>
          <p:nvPr/>
        </p:nvSpPr>
        <p:spPr>
          <a:xfrm>
            <a:off x="152400" y="1295400"/>
            <a:ext cx="2133600" cy="4154984"/>
          </a:xfrm>
          <a:prstGeom prst="rect">
            <a:avLst/>
          </a:prstGeom>
          <a:noFill/>
        </p:spPr>
        <p:txBody>
          <a:bodyPr wrap="square" rtlCol="0">
            <a:spAutoFit/>
          </a:bodyPr>
          <a:lstStyle/>
          <a:p>
            <a:pPr lvl="0"/>
            <a:r>
              <a:rPr lang="en-US" sz="2400" dirty="0"/>
              <a:t>What if I have an older building that has been retro fitted with a backflow preventer, and does not have a means of testing at full system flow?</a:t>
            </a:r>
          </a:p>
        </p:txBody>
      </p:sp>
    </p:spTree>
    <p:extLst>
      <p:ext uri="{BB962C8B-B14F-4D97-AF65-F5344CB8AC3E}">
        <p14:creationId xmlns:p14="http://schemas.microsoft.com/office/powerpoint/2010/main" val="92361043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a:t>Damaged FDC </a:t>
            </a:r>
          </a:p>
        </p:txBody>
      </p:sp>
      <p:pic>
        <p:nvPicPr>
          <p:cNvPr id="82947" name="Content Placeholder 5" descr="HILLARD 001.jpg"/>
          <p:cNvPicPr>
            <a:picLocks noGrp="1" noChangeAspect="1"/>
          </p:cNvPicPr>
          <p:nvPr>
            <p:ph idx="1"/>
          </p:nvPr>
        </p:nvPicPr>
        <p:blipFill>
          <a:blip r:embed="rId3" cstate="print"/>
          <a:srcRect/>
          <a:stretch>
            <a:fillRect/>
          </a:stretch>
        </p:blipFill>
        <p:spPr>
          <a:xfrm>
            <a:off x="2743200" y="1295400"/>
            <a:ext cx="6137194" cy="4602163"/>
          </a:xfrm>
        </p:spPr>
      </p:pic>
      <p:sp>
        <p:nvSpPr>
          <p:cNvPr id="6" name="TextBox 5"/>
          <p:cNvSpPr txBox="1"/>
          <p:nvPr/>
        </p:nvSpPr>
        <p:spPr>
          <a:xfrm>
            <a:off x="106017" y="1490870"/>
            <a:ext cx="2743200" cy="2246769"/>
          </a:xfrm>
          <a:prstGeom prst="rect">
            <a:avLst/>
          </a:prstGeom>
          <a:noFill/>
        </p:spPr>
        <p:txBody>
          <a:bodyPr wrap="square" rtlCol="0">
            <a:spAutoFit/>
          </a:bodyPr>
          <a:lstStyle/>
          <a:p>
            <a:pPr lvl="0"/>
            <a:r>
              <a:rPr lang="en-US" sz="2800" dirty="0"/>
              <a:t>What tests are required if I have to replace an FDC that has been damaged?</a:t>
            </a:r>
          </a:p>
        </p:txBody>
      </p:sp>
    </p:spTree>
    <p:extLst>
      <p:ext uri="{BB962C8B-B14F-4D97-AF65-F5344CB8AC3E}">
        <p14:creationId xmlns:p14="http://schemas.microsoft.com/office/powerpoint/2010/main" val="127010005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reducing valves</a:t>
            </a:r>
          </a:p>
        </p:txBody>
      </p:sp>
      <p:sp>
        <p:nvSpPr>
          <p:cNvPr id="4" name="TextBox 3"/>
          <p:cNvSpPr txBox="1"/>
          <p:nvPr/>
        </p:nvSpPr>
        <p:spPr>
          <a:xfrm>
            <a:off x="457200" y="2133600"/>
            <a:ext cx="2133600" cy="3108543"/>
          </a:xfrm>
          <a:prstGeom prst="rect">
            <a:avLst/>
          </a:prstGeom>
          <a:noFill/>
        </p:spPr>
        <p:txBody>
          <a:bodyPr wrap="square" rtlCol="0">
            <a:spAutoFit/>
          </a:bodyPr>
          <a:lstStyle/>
          <a:p>
            <a:r>
              <a:rPr lang="en-US" sz="2800" dirty="0"/>
              <a:t>How often are we required to inspect pressure reducing valves? </a:t>
            </a:r>
          </a:p>
        </p:txBody>
      </p:sp>
      <p:pic>
        <p:nvPicPr>
          <p:cNvPr id="5" name="Picture 4" descr="A picture containing device&#10;&#10;Description automatically generated">
            <a:extLst>
              <a:ext uri="{FF2B5EF4-FFF2-40B4-BE49-F238E27FC236}">
                <a16:creationId xmlns:a16="http://schemas.microsoft.com/office/drawing/2014/main" id="{2724A43E-57A3-41B3-8C7C-BC4F4E13E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67943" y="1782783"/>
            <a:ext cx="5573616" cy="4180212"/>
          </a:xfrm>
          <a:prstGeom prst="rect">
            <a:avLst/>
          </a:prstGeom>
        </p:spPr>
      </p:pic>
    </p:spTree>
    <p:extLst>
      <p:ext uri="{BB962C8B-B14F-4D97-AF65-F5344CB8AC3E}">
        <p14:creationId xmlns:p14="http://schemas.microsoft.com/office/powerpoint/2010/main" val="42773964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Obstruction investigation </a:t>
            </a:r>
          </a:p>
        </p:txBody>
      </p:sp>
      <p:pic>
        <p:nvPicPr>
          <p:cNvPr id="6" name="Picture 2"/>
          <p:cNvPicPr>
            <a:picLocks noChangeAspect="1" noChangeArrowheads="1"/>
          </p:cNvPicPr>
          <p:nvPr/>
        </p:nvPicPr>
        <p:blipFill>
          <a:blip r:embed="rId3" cstate="print"/>
          <a:srcRect/>
          <a:stretch>
            <a:fillRect/>
          </a:stretch>
        </p:blipFill>
        <p:spPr bwMode="auto">
          <a:xfrm>
            <a:off x="2433581" y="1371600"/>
            <a:ext cx="6634219" cy="4724400"/>
          </a:xfrm>
          <a:prstGeom prst="rect">
            <a:avLst/>
          </a:prstGeom>
          <a:noFill/>
          <a:ln w="9525">
            <a:noFill/>
            <a:miter lim="800000"/>
            <a:headEnd/>
            <a:tailEnd/>
          </a:ln>
        </p:spPr>
      </p:pic>
      <p:sp>
        <p:nvSpPr>
          <p:cNvPr id="7" name="TextBox 6"/>
          <p:cNvSpPr txBox="1"/>
          <p:nvPr/>
        </p:nvSpPr>
        <p:spPr>
          <a:xfrm>
            <a:off x="76200" y="1524000"/>
            <a:ext cx="2286000" cy="2246769"/>
          </a:xfrm>
          <a:prstGeom prst="rect">
            <a:avLst/>
          </a:prstGeom>
          <a:noFill/>
        </p:spPr>
        <p:txBody>
          <a:bodyPr wrap="square" rtlCol="0">
            <a:spAutoFit/>
          </a:bodyPr>
          <a:lstStyle/>
          <a:p>
            <a:pPr lvl="0"/>
            <a:r>
              <a:rPr lang="en-US" sz="2800" dirty="0"/>
              <a:t>How often am I required to conduct an obstruction investigation?</a:t>
            </a:r>
          </a:p>
        </p:txBody>
      </p:sp>
    </p:spTree>
    <p:extLst>
      <p:ext uri="{BB962C8B-B14F-4D97-AF65-F5344CB8AC3E}">
        <p14:creationId xmlns:p14="http://schemas.microsoft.com/office/powerpoint/2010/main" val="310124240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Impairment Tags</a:t>
            </a:r>
          </a:p>
        </p:txBody>
      </p:sp>
      <p:grpSp>
        <p:nvGrpSpPr>
          <p:cNvPr id="3" name="Group 9"/>
          <p:cNvGrpSpPr/>
          <p:nvPr/>
        </p:nvGrpSpPr>
        <p:grpSpPr>
          <a:xfrm>
            <a:off x="6629400" y="1143000"/>
            <a:ext cx="2213211" cy="3667732"/>
            <a:chOff x="2511189" y="1255594"/>
            <a:chExt cx="4080681" cy="5307738"/>
          </a:xfrm>
        </p:grpSpPr>
        <p:pic>
          <p:nvPicPr>
            <p:cNvPr id="12289" name="Picture 1"/>
            <p:cNvPicPr>
              <a:picLocks noChangeAspect="1" noChangeArrowheads="1"/>
            </p:cNvPicPr>
            <p:nvPr/>
          </p:nvPicPr>
          <p:blipFill>
            <a:blip r:embed="rId3" cstate="print">
              <a:duotone>
                <a:prstClr val="black"/>
                <a:schemeClr val="accent2">
                  <a:tint val="45000"/>
                  <a:satMod val="400000"/>
                </a:schemeClr>
              </a:duotone>
              <a:lum bright="-6000"/>
            </a:blip>
            <a:srcRect l="815" t="649" b="1318"/>
            <a:stretch>
              <a:fillRect/>
            </a:stretch>
          </p:blipFill>
          <p:spPr bwMode="auto">
            <a:xfrm>
              <a:off x="2511189" y="1255594"/>
              <a:ext cx="4080681" cy="5307738"/>
            </a:xfrm>
            <a:prstGeom prst="rect">
              <a:avLst/>
            </a:prstGeom>
            <a:solidFill>
              <a:srgbClr val="FF0000"/>
            </a:solidFill>
            <a:ln w="9525">
              <a:noFill/>
              <a:miter lim="800000"/>
              <a:headEnd/>
              <a:tailEnd/>
            </a:ln>
          </p:spPr>
        </p:pic>
        <p:sp>
          <p:nvSpPr>
            <p:cNvPr id="9" name="Oval 8"/>
            <p:cNvSpPr/>
            <p:nvPr/>
          </p:nvSpPr>
          <p:spPr>
            <a:xfrm>
              <a:off x="4394579" y="1419367"/>
              <a:ext cx="286603" cy="27295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pic>
        <p:nvPicPr>
          <p:cNvPr id="8" name="Picture 7" descr="Red tag sm2.jpg"/>
          <p:cNvPicPr>
            <a:picLocks noChangeAspect="1"/>
          </p:cNvPicPr>
          <p:nvPr/>
        </p:nvPicPr>
        <p:blipFill>
          <a:blip r:embed="rId4" cstate="print"/>
          <a:srcRect t="8293" b="13729"/>
          <a:stretch>
            <a:fillRect/>
          </a:stretch>
        </p:blipFill>
        <p:spPr>
          <a:xfrm>
            <a:off x="4191000" y="4038600"/>
            <a:ext cx="2264608" cy="2315569"/>
          </a:xfrm>
          <a:prstGeom prst="rect">
            <a:avLst/>
          </a:prstGeom>
        </p:spPr>
      </p:pic>
      <p:pic>
        <p:nvPicPr>
          <p:cNvPr id="10" name="Picture 3" descr="F:\DISK3\S2PG393B.JPG"/>
          <p:cNvPicPr>
            <a:picLocks noChangeAspect="1" noChangeArrowheads="1"/>
          </p:cNvPicPr>
          <p:nvPr/>
        </p:nvPicPr>
        <p:blipFill>
          <a:blip r:embed="rId5" cstate="print"/>
          <a:srcRect/>
          <a:stretch>
            <a:fillRect/>
          </a:stretch>
        </p:blipFill>
        <p:spPr bwMode="auto">
          <a:xfrm>
            <a:off x="3429000" y="1295400"/>
            <a:ext cx="3016144" cy="2106872"/>
          </a:xfrm>
          <a:prstGeom prst="rect">
            <a:avLst/>
          </a:prstGeom>
          <a:noFill/>
        </p:spPr>
      </p:pic>
      <p:sp>
        <p:nvSpPr>
          <p:cNvPr id="11" name="TextBox 10"/>
          <p:cNvSpPr txBox="1"/>
          <p:nvPr/>
        </p:nvSpPr>
        <p:spPr>
          <a:xfrm>
            <a:off x="457200" y="2514600"/>
            <a:ext cx="2362200" cy="2677656"/>
          </a:xfrm>
          <a:prstGeom prst="rect">
            <a:avLst/>
          </a:prstGeom>
          <a:noFill/>
        </p:spPr>
        <p:txBody>
          <a:bodyPr wrap="square" rtlCol="0">
            <a:spAutoFit/>
          </a:bodyPr>
          <a:lstStyle/>
          <a:p>
            <a:pPr lvl="0"/>
            <a:r>
              <a:rPr lang="en-US" sz="2800" dirty="0"/>
              <a:t>How many impairment tags are required when a system is shut down?</a:t>
            </a:r>
          </a:p>
        </p:txBody>
      </p:sp>
    </p:spTree>
    <p:extLst>
      <p:ext uri="{BB962C8B-B14F-4D97-AF65-F5344CB8AC3E}">
        <p14:creationId xmlns:p14="http://schemas.microsoft.com/office/powerpoint/2010/main" val="37395365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293426" y="1528549"/>
            <a:ext cx="8495731" cy="3343701"/>
          </a:xfrm>
        </p:spPr>
        <p:txBody>
          <a:bodyPr>
            <a:normAutofit/>
          </a:bodyPr>
          <a:lstStyle/>
          <a:p>
            <a:r>
              <a:rPr lang="en-US" sz="2800" dirty="0"/>
              <a:t>To what does the standard apply</a:t>
            </a:r>
          </a:p>
          <a:p>
            <a:endParaRPr lang="en-US" sz="2800" dirty="0"/>
          </a:p>
          <a:p>
            <a:r>
              <a:rPr lang="en-US" sz="2800" dirty="0"/>
              <a:t>Just as importantly, to what does it NOT apply</a:t>
            </a:r>
          </a:p>
        </p:txBody>
      </p:sp>
    </p:spTree>
    <p:extLst>
      <p:ext uri="{BB962C8B-B14F-4D97-AF65-F5344CB8AC3E}">
        <p14:creationId xmlns:p14="http://schemas.microsoft.com/office/powerpoint/2010/main" val="8882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Notifications</a:t>
            </a:r>
          </a:p>
        </p:txBody>
      </p:sp>
      <p:sp>
        <p:nvSpPr>
          <p:cNvPr id="5" name="Content Placeholder 4"/>
          <p:cNvSpPr>
            <a:spLocks noGrp="1"/>
          </p:cNvSpPr>
          <p:nvPr>
            <p:ph idx="1"/>
          </p:nvPr>
        </p:nvSpPr>
        <p:spPr>
          <a:xfrm>
            <a:off x="457200" y="2057400"/>
            <a:ext cx="8229600" cy="1778758"/>
          </a:xfrm>
        </p:spPr>
        <p:txBody>
          <a:bodyPr>
            <a:normAutofit/>
          </a:bodyPr>
          <a:lstStyle/>
          <a:p>
            <a:pPr algn="ctr">
              <a:buNone/>
            </a:pPr>
            <a:r>
              <a:rPr lang="en-US" sz="2800" dirty="0"/>
              <a:t>What notifications are required when a system is returned to service?</a:t>
            </a:r>
          </a:p>
        </p:txBody>
      </p:sp>
    </p:spTree>
    <p:extLst>
      <p:ext uri="{BB962C8B-B14F-4D97-AF65-F5344CB8AC3E}">
        <p14:creationId xmlns:p14="http://schemas.microsoft.com/office/powerpoint/2010/main" val="355868449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a:t>
            </a:r>
          </a:p>
        </p:txBody>
      </p:sp>
      <p:sp>
        <p:nvSpPr>
          <p:cNvPr id="3" name="Content Placeholder 2"/>
          <p:cNvSpPr>
            <a:spLocks noGrp="1"/>
          </p:cNvSpPr>
          <p:nvPr>
            <p:ph idx="1"/>
          </p:nvPr>
        </p:nvSpPr>
        <p:spPr>
          <a:xfrm>
            <a:off x="457200" y="2057400"/>
            <a:ext cx="8229600" cy="2235958"/>
          </a:xfrm>
        </p:spPr>
        <p:txBody>
          <a:bodyPr>
            <a:normAutofit/>
          </a:bodyPr>
          <a:lstStyle/>
          <a:p>
            <a:pPr lvl="0" algn="ctr">
              <a:buNone/>
            </a:pPr>
            <a:r>
              <a:rPr lang="en-US" sz="2800" dirty="0"/>
              <a:t>How can the owner transfer responsibility for the Inspection, Testing &amp; Maintenance of a system to someone else?</a:t>
            </a:r>
          </a:p>
          <a:p>
            <a:pPr algn="ctr">
              <a:buNone/>
            </a:pPr>
            <a:endParaRPr lang="en-US" sz="2800" dirty="0"/>
          </a:p>
        </p:txBody>
      </p:sp>
    </p:spTree>
    <p:extLst>
      <p:ext uri="{BB962C8B-B14F-4D97-AF65-F5344CB8AC3E}">
        <p14:creationId xmlns:p14="http://schemas.microsoft.com/office/powerpoint/2010/main" val="182786505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sprinklers in room</a:t>
            </a:r>
          </a:p>
        </p:txBody>
      </p:sp>
      <p:pic>
        <p:nvPicPr>
          <p:cNvPr id="8" name="Content Placeholder 7" descr="DSC00855.JPG"/>
          <p:cNvPicPr>
            <a:picLocks noGrp="1" noChangeAspect="1"/>
          </p:cNvPicPr>
          <p:nvPr>
            <p:ph idx="1"/>
          </p:nvPr>
        </p:nvPicPr>
        <p:blipFill>
          <a:blip r:embed="rId3" cstate="print"/>
          <a:stretch>
            <a:fillRect/>
          </a:stretch>
        </p:blipFill>
        <p:spPr>
          <a:xfrm>
            <a:off x="2895600" y="1447800"/>
            <a:ext cx="6197600" cy="4648200"/>
          </a:xfrm>
        </p:spPr>
      </p:pic>
      <p:sp>
        <p:nvSpPr>
          <p:cNvPr id="6" name="TextBox 5"/>
          <p:cNvSpPr txBox="1"/>
          <p:nvPr/>
        </p:nvSpPr>
        <p:spPr>
          <a:xfrm>
            <a:off x="279400" y="1041400"/>
            <a:ext cx="2667000" cy="4832092"/>
          </a:xfrm>
          <a:prstGeom prst="rect">
            <a:avLst/>
          </a:prstGeom>
          <a:noFill/>
        </p:spPr>
        <p:txBody>
          <a:bodyPr wrap="square" rtlCol="0">
            <a:spAutoFit/>
          </a:bodyPr>
          <a:lstStyle/>
          <a:p>
            <a:r>
              <a:rPr lang="en-US" sz="2800" dirty="0"/>
              <a:t>During an inspection, I notice that a room in a completely sprinklered building does not have sprinklers. How is that addressed in NFPA 25? </a:t>
            </a:r>
          </a:p>
        </p:txBody>
      </p:sp>
    </p:spTree>
    <p:extLst>
      <p:ext uri="{BB962C8B-B14F-4D97-AF65-F5344CB8AC3E}">
        <p14:creationId xmlns:p14="http://schemas.microsoft.com/office/powerpoint/2010/main" val="192810257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Standpipe with hose removed</a:t>
            </a:r>
          </a:p>
        </p:txBody>
      </p:sp>
      <p:pic>
        <p:nvPicPr>
          <p:cNvPr id="163842" name="Picture 2" descr="http://ts1.mm.bing.net/images/thumbnail.aspx?q=4799566426407424&amp;id=36281f82be8a062bd04a1a2bef9bac14"/>
          <p:cNvPicPr>
            <a:picLocks noChangeAspect="1" noChangeArrowheads="1"/>
          </p:cNvPicPr>
          <p:nvPr/>
        </p:nvPicPr>
        <p:blipFill>
          <a:blip r:embed="rId3" cstate="print"/>
          <a:srcRect/>
          <a:stretch>
            <a:fillRect/>
          </a:stretch>
        </p:blipFill>
        <p:spPr bwMode="auto">
          <a:xfrm>
            <a:off x="3442724" y="1447800"/>
            <a:ext cx="5451728" cy="3886200"/>
          </a:xfrm>
          <a:prstGeom prst="rect">
            <a:avLst/>
          </a:prstGeom>
          <a:noFill/>
        </p:spPr>
      </p:pic>
      <p:sp>
        <p:nvSpPr>
          <p:cNvPr id="4" name="TextBox 3"/>
          <p:cNvSpPr txBox="1"/>
          <p:nvPr/>
        </p:nvSpPr>
        <p:spPr>
          <a:xfrm>
            <a:off x="152400" y="1219200"/>
            <a:ext cx="2971800" cy="3970318"/>
          </a:xfrm>
          <a:prstGeom prst="rect">
            <a:avLst/>
          </a:prstGeom>
          <a:noFill/>
        </p:spPr>
        <p:txBody>
          <a:bodyPr wrap="square" rtlCol="0">
            <a:spAutoFit/>
          </a:bodyPr>
          <a:lstStyle/>
          <a:p>
            <a:r>
              <a:rPr lang="en-US" sz="2800" dirty="0"/>
              <a:t>How does NFPA 25 deal with the fact that we are unable to inspect the hose in a standpipe system because it has been approved for removal by the local Fire Marshal? </a:t>
            </a:r>
          </a:p>
        </p:txBody>
      </p:sp>
    </p:spTree>
    <p:extLst>
      <p:ext uri="{BB962C8B-B14F-4D97-AF65-F5344CB8AC3E}">
        <p14:creationId xmlns:p14="http://schemas.microsoft.com/office/powerpoint/2010/main" val="42672204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Tank with Heating System</a:t>
            </a:r>
          </a:p>
        </p:txBody>
      </p:sp>
      <p:pic>
        <p:nvPicPr>
          <p:cNvPr id="29701" name="Picture 4" descr="untitled1"/>
          <p:cNvPicPr>
            <a:picLocks noChangeAspect="1" noChangeArrowheads="1"/>
          </p:cNvPicPr>
          <p:nvPr/>
        </p:nvPicPr>
        <p:blipFill>
          <a:blip r:embed="rId3" cstate="print">
            <a:lum bright="6000"/>
          </a:blip>
          <a:srcRect/>
          <a:stretch>
            <a:fillRect/>
          </a:stretch>
        </p:blipFill>
        <p:spPr bwMode="auto">
          <a:xfrm>
            <a:off x="5029200" y="3962400"/>
            <a:ext cx="2466701" cy="2630393"/>
          </a:xfrm>
          <a:prstGeom prst="rect">
            <a:avLst/>
          </a:prstGeom>
          <a:noFill/>
          <a:ln w="9525">
            <a:noFill/>
            <a:miter lim="800000"/>
            <a:headEnd/>
            <a:tailEnd/>
          </a:ln>
        </p:spPr>
      </p:pic>
      <p:pic>
        <p:nvPicPr>
          <p:cNvPr id="7" name="Picture 6" descr="IMG_1272.JPG"/>
          <p:cNvPicPr>
            <a:picLocks noChangeAspect="1"/>
          </p:cNvPicPr>
          <p:nvPr/>
        </p:nvPicPr>
        <p:blipFill>
          <a:blip r:embed="rId4" cstate="print"/>
          <a:srcRect/>
          <a:stretch>
            <a:fillRect/>
          </a:stretch>
        </p:blipFill>
        <p:spPr>
          <a:xfrm>
            <a:off x="6491020" y="1143000"/>
            <a:ext cx="2652980" cy="2938573"/>
          </a:xfrm>
          <a:prstGeom prst="rect">
            <a:avLst/>
          </a:prstGeom>
        </p:spPr>
      </p:pic>
      <p:sp>
        <p:nvSpPr>
          <p:cNvPr id="8" name="TextBox 7"/>
          <p:cNvSpPr txBox="1"/>
          <p:nvPr/>
        </p:nvSpPr>
        <p:spPr>
          <a:xfrm>
            <a:off x="228600" y="1371600"/>
            <a:ext cx="5105400" cy="2677656"/>
          </a:xfrm>
          <a:prstGeom prst="rect">
            <a:avLst/>
          </a:prstGeom>
          <a:noFill/>
        </p:spPr>
        <p:txBody>
          <a:bodyPr wrap="square" rtlCol="0">
            <a:spAutoFit/>
          </a:bodyPr>
          <a:lstStyle/>
          <a:p>
            <a:r>
              <a:rPr lang="en-US" sz="2800" dirty="0"/>
              <a:t>If I have a heating system on my water tank, and to prevent overheating the water in the tank, it is equipped with a high water temperature limit switch, how often must I test the limit switch? </a:t>
            </a:r>
          </a:p>
        </p:txBody>
      </p:sp>
    </p:spTree>
    <p:extLst>
      <p:ext uri="{BB962C8B-B14F-4D97-AF65-F5344CB8AC3E}">
        <p14:creationId xmlns:p14="http://schemas.microsoft.com/office/powerpoint/2010/main" val="250107183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Condominium building</a:t>
            </a:r>
          </a:p>
        </p:txBody>
      </p:sp>
      <p:pic>
        <p:nvPicPr>
          <p:cNvPr id="160774" name="Picture 6" descr="View of modern upscale condominium building with landscaping Stock Photo - 1718835"/>
          <p:cNvPicPr>
            <a:picLocks noChangeAspect="1" noChangeArrowheads="1"/>
          </p:cNvPicPr>
          <p:nvPr/>
        </p:nvPicPr>
        <p:blipFill>
          <a:blip r:embed="rId3" cstate="print"/>
          <a:srcRect/>
          <a:stretch>
            <a:fillRect/>
          </a:stretch>
        </p:blipFill>
        <p:spPr bwMode="auto">
          <a:xfrm>
            <a:off x="4953000" y="1144137"/>
            <a:ext cx="3619500" cy="5402239"/>
          </a:xfrm>
          <a:prstGeom prst="rect">
            <a:avLst/>
          </a:prstGeom>
          <a:noFill/>
        </p:spPr>
      </p:pic>
      <p:sp>
        <p:nvSpPr>
          <p:cNvPr id="6" name="TextBox 5"/>
          <p:cNvSpPr txBox="1"/>
          <p:nvPr/>
        </p:nvSpPr>
        <p:spPr>
          <a:xfrm>
            <a:off x="381000" y="1447800"/>
            <a:ext cx="3708400" cy="3970318"/>
          </a:xfrm>
          <a:prstGeom prst="rect">
            <a:avLst/>
          </a:prstGeom>
          <a:noFill/>
        </p:spPr>
        <p:txBody>
          <a:bodyPr wrap="square" rtlCol="0">
            <a:spAutoFit/>
          </a:bodyPr>
          <a:lstStyle/>
          <a:p>
            <a:r>
              <a:rPr lang="en-US" sz="2800" dirty="0"/>
              <a:t>When inspecting a condo building, I am unable to get in to all of the individual living units. Is it OK to simply inspect the common areas? And where in NFPA 25 is this addressed?</a:t>
            </a:r>
          </a:p>
        </p:txBody>
      </p:sp>
    </p:spTree>
    <p:extLst>
      <p:ext uri="{BB962C8B-B14F-4D97-AF65-F5344CB8AC3E}">
        <p14:creationId xmlns:p14="http://schemas.microsoft.com/office/powerpoint/2010/main" val="20564680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 over recalls</a:t>
            </a:r>
          </a:p>
        </p:txBody>
      </p:sp>
      <p:pic>
        <p:nvPicPr>
          <p:cNvPr id="6" name="Picture 3"/>
          <p:cNvPicPr>
            <a:picLocks noChangeAspect="1" noChangeArrowheads="1"/>
          </p:cNvPicPr>
          <p:nvPr/>
        </p:nvPicPr>
        <p:blipFill>
          <a:blip r:embed="rId3" cstate="print">
            <a:lum bright="6000"/>
          </a:blip>
          <a:srcRect/>
          <a:stretch>
            <a:fillRect/>
          </a:stretch>
        </p:blipFill>
        <p:spPr bwMode="auto">
          <a:xfrm>
            <a:off x="4572000" y="2057400"/>
            <a:ext cx="4306401" cy="2971800"/>
          </a:xfrm>
          <a:prstGeom prst="rect">
            <a:avLst/>
          </a:prstGeom>
          <a:noFill/>
          <a:ln w="9525">
            <a:noFill/>
            <a:miter lim="800000"/>
            <a:headEnd/>
            <a:tailEnd/>
          </a:ln>
          <a:effectLst/>
        </p:spPr>
      </p:pic>
      <p:sp>
        <p:nvSpPr>
          <p:cNvPr id="7" name="TextBox 6"/>
          <p:cNvSpPr txBox="1"/>
          <p:nvPr/>
        </p:nvSpPr>
        <p:spPr>
          <a:xfrm>
            <a:off x="304800" y="1219200"/>
            <a:ext cx="4114800" cy="4524315"/>
          </a:xfrm>
          <a:prstGeom prst="rect">
            <a:avLst/>
          </a:prstGeom>
          <a:noFill/>
        </p:spPr>
        <p:txBody>
          <a:bodyPr wrap="square" rtlCol="0">
            <a:spAutoFit/>
          </a:bodyPr>
          <a:lstStyle/>
          <a:p>
            <a:pPr lvl="0"/>
            <a:r>
              <a:rPr lang="en-US" sz="2400" dirty="0"/>
              <a:t>A local fire marshal has read about an issue involving recalled sprinkler heads. In order to verify whether any exist in his/her jurisdiction, they are requiring a physical inspection of ALL heads, even those concealed, to ascertain if any subject to recall are present. Isn’t this outside the scope of NFPA 25 section 5.2.1.1.3?</a:t>
            </a:r>
          </a:p>
        </p:txBody>
      </p:sp>
      <p:sp>
        <p:nvSpPr>
          <p:cNvPr id="8" name="TextBox 7"/>
          <p:cNvSpPr txBox="1"/>
          <p:nvPr/>
        </p:nvSpPr>
        <p:spPr>
          <a:xfrm>
            <a:off x="6172200" y="2057400"/>
            <a:ext cx="1371600" cy="2646878"/>
          </a:xfrm>
          <a:prstGeom prst="rect">
            <a:avLst/>
          </a:prstGeom>
          <a:noFill/>
        </p:spPr>
        <p:txBody>
          <a:bodyPr wrap="square" rtlCol="0">
            <a:spAutoFit/>
          </a:bodyPr>
          <a:lstStyle/>
          <a:p>
            <a:r>
              <a:rPr lang="en-US" sz="16600" dirty="0">
                <a:solidFill>
                  <a:schemeClr val="bg1"/>
                </a:solidFill>
              </a:rPr>
              <a:t>?</a:t>
            </a:r>
          </a:p>
        </p:txBody>
      </p:sp>
    </p:spTree>
    <p:extLst>
      <p:ext uri="{BB962C8B-B14F-4D97-AF65-F5344CB8AC3E}">
        <p14:creationId xmlns:p14="http://schemas.microsoft.com/office/powerpoint/2010/main" val="310379690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hazard</a:t>
            </a:r>
          </a:p>
        </p:txBody>
      </p:sp>
      <p:pic>
        <p:nvPicPr>
          <p:cNvPr id="169986" name="Picture 2" descr="http://ts3.mm.bing.net/images/thumbnail.aspx?q=4833672761377202&amp;id=086c1090526c6719b1f180f4534feb81"/>
          <p:cNvPicPr>
            <a:picLocks noChangeAspect="1" noChangeArrowheads="1"/>
          </p:cNvPicPr>
          <p:nvPr/>
        </p:nvPicPr>
        <p:blipFill>
          <a:blip r:embed="rId3" cstate="print"/>
          <a:srcRect/>
          <a:stretch>
            <a:fillRect/>
          </a:stretch>
        </p:blipFill>
        <p:spPr bwMode="auto">
          <a:xfrm>
            <a:off x="4267200" y="1752600"/>
            <a:ext cx="4267200" cy="3200400"/>
          </a:xfrm>
          <a:prstGeom prst="rect">
            <a:avLst/>
          </a:prstGeom>
          <a:noFill/>
        </p:spPr>
      </p:pic>
      <p:sp>
        <p:nvSpPr>
          <p:cNvPr id="5" name="TextBox 4"/>
          <p:cNvSpPr txBox="1"/>
          <p:nvPr/>
        </p:nvSpPr>
        <p:spPr>
          <a:xfrm>
            <a:off x="228600" y="1219200"/>
            <a:ext cx="4038600" cy="4832092"/>
          </a:xfrm>
          <a:prstGeom prst="rect">
            <a:avLst/>
          </a:prstGeom>
          <a:noFill/>
        </p:spPr>
        <p:txBody>
          <a:bodyPr wrap="square" rtlCol="0">
            <a:spAutoFit/>
          </a:bodyPr>
          <a:lstStyle/>
          <a:p>
            <a:pPr lvl="0"/>
            <a:r>
              <a:rPr lang="en-US" sz="2800" dirty="0"/>
              <a:t>During an inspection of light hazard occupancy, it was noted that standard response sprinklers are installed. NFPA 13 clearly states that quick response sprinklers are required in all light hazard occupancies. Does NFPA 25 require that these heads be replaced?</a:t>
            </a:r>
          </a:p>
        </p:txBody>
      </p:sp>
    </p:spTree>
    <p:extLst>
      <p:ext uri="{BB962C8B-B14F-4D97-AF65-F5344CB8AC3E}">
        <p14:creationId xmlns:p14="http://schemas.microsoft.com/office/powerpoint/2010/main" val="244796797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Signage</a:t>
            </a:r>
          </a:p>
        </p:txBody>
      </p:sp>
      <p:graphicFrame>
        <p:nvGraphicFramePr>
          <p:cNvPr id="198658" name="Object 2"/>
          <p:cNvGraphicFramePr>
            <a:graphicFrameLocks noChangeAspect="1"/>
          </p:cNvGraphicFramePr>
          <p:nvPr/>
        </p:nvGraphicFramePr>
        <p:xfrm>
          <a:off x="1884218" y="1295400"/>
          <a:ext cx="6982691" cy="4800600"/>
        </p:xfrm>
        <a:graphic>
          <a:graphicData uri="http://schemas.openxmlformats.org/presentationml/2006/ole">
            <mc:AlternateContent xmlns:mc="http://schemas.openxmlformats.org/markup-compatibility/2006">
              <mc:Choice xmlns:v="urn:schemas-microsoft-com:vml" Requires="v">
                <p:oleObj spid="_x0000_s376834" name="Photo Editor Photo" r:id="rId4" imgW="6761905" imgH="4323810" progId="">
                  <p:embed/>
                </p:oleObj>
              </mc:Choice>
              <mc:Fallback>
                <p:oleObj name="Photo Editor Photo" r:id="rId4" imgW="6761905" imgH="4323810" progId="">
                  <p:embed/>
                  <p:pic>
                    <p:nvPicPr>
                      <p:cNvPr id="198658" name="Object 2"/>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1884218" y="1295400"/>
                        <a:ext cx="6982691"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76200" y="2209800"/>
            <a:ext cx="2133600" cy="2246769"/>
          </a:xfrm>
          <a:prstGeom prst="rect">
            <a:avLst/>
          </a:prstGeom>
          <a:noFill/>
        </p:spPr>
        <p:txBody>
          <a:bodyPr wrap="square" rtlCol="0">
            <a:spAutoFit/>
          </a:bodyPr>
          <a:lstStyle/>
          <a:p>
            <a:r>
              <a:rPr lang="en-US" sz="2800" dirty="0"/>
              <a:t>Where are signs or banners covered in NFPA 25? </a:t>
            </a:r>
          </a:p>
        </p:txBody>
      </p:sp>
    </p:spTree>
    <p:extLst>
      <p:ext uri="{BB962C8B-B14F-4D97-AF65-F5344CB8AC3E}">
        <p14:creationId xmlns:p14="http://schemas.microsoft.com/office/powerpoint/2010/main" val="42947954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sprinklers</a:t>
            </a:r>
          </a:p>
        </p:txBody>
      </p:sp>
      <p:grpSp>
        <p:nvGrpSpPr>
          <p:cNvPr id="3" name="Group 10"/>
          <p:cNvGrpSpPr/>
          <p:nvPr/>
        </p:nvGrpSpPr>
        <p:grpSpPr>
          <a:xfrm>
            <a:off x="3276600" y="1371600"/>
            <a:ext cx="5619703" cy="4419600"/>
            <a:chOff x="933497" y="1297105"/>
            <a:chExt cx="7268840" cy="5185581"/>
          </a:xfrm>
        </p:grpSpPr>
        <p:pic>
          <p:nvPicPr>
            <p:cNvPr id="28676" name="Picture 4" descr="http://www.fuquahomes-mo.com/site-images/warehouse-lg.jpg"/>
            <p:cNvPicPr>
              <a:picLocks noChangeAspect="1" noChangeArrowheads="1"/>
            </p:cNvPicPr>
            <p:nvPr/>
          </p:nvPicPr>
          <p:blipFill>
            <a:blip r:embed="rId3" cstate="print"/>
            <a:srcRect/>
            <a:stretch>
              <a:fillRect/>
            </a:stretch>
          </p:blipFill>
          <p:spPr bwMode="auto">
            <a:xfrm>
              <a:off x="933497" y="1297105"/>
              <a:ext cx="7268840" cy="5185581"/>
            </a:xfrm>
            <a:prstGeom prst="rect">
              <a:avLst/>
            </a:prstGeom>
            <a:noFill/>
          </p:spPr>
        </p:pic>
        <p:sp>
          <p:nvSpPr>
            <p:cNvPr id="10" name="TextBox 9"/>
            <p:cNvSpPr txBox="1"/>
            <p:nvPr/>
          </p:nvSpPr>
          <p:spPr>
            <a:xfrm>
              <a:off x="7069540" y="6209732"/>
              <a:ext cx="1114408" cy="246221"/>
            </a:xfrm>
            <a:prstGeom prst="rect">
              <a:avLst/>
            </a:prstGeom>
            <a:noFill/>
          </p:spPr>
          <p:txBody>
            <a:bodyPr wrap="none" rtlCol="0">
              <a:spAutoFit/>
            </a:bodyPr>
            <a:lstStyle/>
            <a:p>
              <a:r>
                <a:rPr lang="en-US" sz="1000" dirty="0"/>
                <a:t>Fuquahomes.com</a:t>
              </a:r>
            </a:p>
          </p:txBody>
        </p:sp>
      </p:grpSp>
      <p:sp>
        <p:nvSpPr>
          <p:cNvPr id="8" name="TextBox 7"/>
          <p:cNvSpPr txBox="1"/>
          <p:nvPr/>
        </p:nvSpPr>
        <p:spPr>
          <a:xfrm>
            <a:off x="381000" y="1676400"/>
            <a:ext cx="2438400" cy="2677656"/>
          </a:xfrm>
          <a:prstGeom prst="rect">
            <a:avLst/>
          </a:prstGeom>
          <a:noFill/>
        </p:spPr>
        <p:txBody>
          <a:bodyPr wrap="square" rtlCol="0">
            <a:spAutoFit/>
          </a:bodyPr>
          <a:lstStyle/>
          <a:p>
            <a:pPr lvl="0"/>
            <a:r>
              <a:rPr lang="en-US" sz="2800" dirty="0"/>
              <a:t>What is the minimum number of sprinklers that must be tested?</a:t>
            </a:r>
          </a:p>
        </p:txBody>
      </p:sp>
    </p:spTree>
    <p:extLst>
      <p:ext uri="{BB962C8B-B14F-4D97-AF65-F5344CB8AC3E}">
        <p14:creationId xmlns:p14="http://schemas.microsoft.com/office/powerpoint/2010/main" val="34315652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191069" y="1282890"/>
            <a:ext cx="8761861" cy="5186149"/>
          </a:xfrm>
        </p:spPr>
        <p:txBody>
          <a:bodyPr>
            <a:noAutofit/>
          </a:bodyPr>
          <a:lstStyle/>
          <a:p>
            <a:r>
              <a:rPr lang="en-US" sz="2800" dirty="0"/>
              <a:t>Establishes minimum requirements for periodic inspection, testing &amp; maintenance</a:t>
            </a:r>
          </a:p>
          <a:p>
            <a:endParaRPr lang="en-US" sz="2800" dirty="0"/>
          </a:p>
          <a:p>
            <a:r>
              <a:rPr lang="en-US" sz="2800" dirty="0"/>
              <a:t>Requires coordination with NFPA 72 requirements</a:t>
            </a:r>
          </a:p>
          <a:p>
            <a:endParaRPr lang="en-US" sz="2800" dirty="0"/>
          </a:p>
          <a:p>
            <a:r>
              <a:rPr lang="en-US" sz="2800" dirty="0"/>
              <a:t>Addresses the types of systems covered</a:t>
            </a:r>
          </a:p>
          <a:p>
            <a:endParaRPr lang="en-US" sz="2800" dirty="0"/>
          </a:p>
          <a:p>
            <a:r>
              <a:rPr lang="en-US" sz="2800" dirty="0"/>
              <a:t>Assumes the system has been properly installed</a:t>
            </a:r>
          </a:p>
        </p:txBody>
      </p:sp>
    </p:spTree>
    <p:extLst>
      <p:ext uri="{BB962C8B-B14F-4D97-AF65-F5344CB8AC3E}">
        <p14:creationId xmlns:p14="http://schemas.microsoft.com/office/powerpoint/2010/main" val="192925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Valve signs</a:t>
            </a:r>
          </a:p>
        </p:txBody>
      </p:sp>
      <p:pic>
        <p:nvPicPr>
          <p:cNvPr id="6" name="Content Placeholder 5" descr="DSC00942.JPG"/>
          <p:cNvPicPr>
            <a:picLocks noGrp="1" noChangeAspect="1"/>
          </p:cNvPicPr>
          <p:nvPr>
            <p:ph idx="1"/>
          </p:nvPr>
        </p:nvPicPr>
        <p:blipFill>
          <a:blip r:embed="rId3" cstate="print"/>
          <a:stretch>
            <a:fillRect/>
          </a:stretch>
        </p:blipFill>
        <p:spPr>
          <a:xfrm>
            <a:off x="2555738" y="4332384"/>
            <a:ext cx="2842953" cy="2132215"/>
          </a:xfrm>
        </p:spPr>
      </p:pic>
      <p:pic>
        <p:nvPicPr>
          <p:cNvPr id="7" name="Content Placeholder 5" descr="DSC01147.JPG"/>
          <p:cNvPicPr>
            <a:picLocks noChangeAspect="1"/>
          </p:cNvPicPr>
          <p:nvPr/>
        </p:nvPicPr>
        <p:blipFill>
          <a:blip r:embed="rId4" cstate="print"/>
          <a:stretch>
            <a:fillRect/>
          </a:stretch>
        </p:blipFill>
        <p:spPr>
          <a:xfrm>
            <a:off x="5592231" y="1012825"/>
            <a:ext cx="3221566" cy="2416175"/>
          </a:xfrm>
          <a:prstGeom prst="rect">
            <a:avLst/>
          </a:prstGeom>
        </p:spPr>
      </p:pic>
      <p:pic>
        <p:nvPicPr>
          <p:cNvPr id="8" name="Content Placeholder 5" descr="P2240019.JPG"/>
          <p:cNvPicPr>
            <a:picLocks noChangeAspect="1"/>
          </p:cNvPicPr>
          <p:nvPr/>
        </p:nvPicPr>
        <p:blipFill>
          <a:blip r:embed="rId5" cstate="print"/>
          <a:stretch>
            <a:fillRect/>
          </a:stretch>
        </p:blipFill>
        <p:spPr>
          <a:xfrm>
            <a:off x="2468032" y="1062899"/>
            <a:ext cx="3018367" cy="2263775"/>
          </a:xfrm>
          <a:prstGeom prst="rect">
            <a:avLst/>
          </a:prstGeom>
        </p:spPr>
      </p:pic>
      <p:pic>
        <p:nvPicPr>
          <p:cNvPr id="9" name="Content Placeholder 5" descr="DSC01146.JPG"/>
          <p:cNvPicPr>
            <a:picLocks noChangeAspect="1"/>
          </p:cNvPicPr>
          <p:nvPr/>
        </p:nvPicPr>
        <p:blipFill>
          <a:blip r:embed="rId6" cstate="print"/>
          <a:stretch>
            <a:fillRect/>
          </a:stretch>
        </p:blipFill>
        <p:spPr>
          <a:xfrm>
            <a:off x="5909183" y="3591224"/>
            <a:ext cx="2375999" cy="2873375"/>
          </a:xfrm>
          <a:prstGeom prst="rect">
            <a:avLst/>
          </a:prstGeom>
        </p:spPr>
      </p:pic>
      <p:sp>
        <p:nvSpPr>
          <p:cNvPr id="10" name="TextBox 9"/>
          <p:cNvSpPr txBox="1"/>
          <p:nvPr/>
        </p:nvSpPr>
        <p:spPr>
          <a:xfrm>
            <a:off x="0" y="1295400"/>
            <a:ext cx="2362200" cy="4832092"/>
          </a:xfrm>
          <a:prstGeom prst="rect">
            <a:avLst/>
          </a:prstGeom>
          <a:noFill/>
        </p:spPr>
        <p:txBody>
          <a:bodyPr wrap="square" rtlCol="0">
            <a:spAutoFit/>
          </a:bodyPr>
          <a:lstStyle/>
          <a:p>
            <a:pPr lvl="0"/>
            <a:r>
              <a:rPr lang="en-US" sz="2800" dirty="0"/>
              <a:t>Section 4.1.8 simply states that the location of shutoff valves shall be </a:t>
            </a:r>
            <a:r>
              <a:rPr lang="en-US" sz="2800" dirty="0" err="1"/>
              <a:t>indentified</a:t>
            </a:r>
            <a:r>
              <a:rPr lang="en-US" sz="2800" dirty="0"/>
              <a:t> but it doesn’t say who is responsible. Who is?</a:t>
            </a:r>
          </a:p>
        </p:txBody>
      </p:sp>
    </p:spTree>
    <p:extLst>
      <p:ext uri="{BB962C8B-B14F-4D97-AF65-F5344CB8AC3E}">
        <p14:creationId xmlns:p14="http://schemas.microsoft.com/office/powerpoint/2010/main" val="48298735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t>Antifreeze Testing</a:t>
            </a:r>
          </a:p>
        </p:txBody>
      </p:sp>
      <p:pic>
        <p:nvPicPr>
          <p:cNvPr id="44037" name="Picture 4"/>
          <p:cNvPicPr>
            <a:picLocks noChangeAspect="1" noChangeArrowheads="1"/>
          </p:cNvPicPr>
          <p:nvPr/>
        </p:nvPicPr>
        <p:blipFill>
          <a:blip r:embed="rId3" cstate="print"/>
          <a:srcRect/>
          <a:stretch>
            <a:fillRect/>
          </a:stretch>
        </p:blipFill>
        <p:spPr bwMode="auto">
          <a:xfrm>
            <a:off x="3998486" y="2155209"/>
            <a:ext cx="5067042" cy="3483591"/>
          </a:xfrm>
          <a:prstGeom prst="rect">
            <a:avLst/>
          </a:prstGeom>
          <a:noFill/>
          <a:ln w="9525">
            <a:noFill/>
            <a:miter lim="800000"/>
            <a:headEnd/>
            <a:tailEnd/>
          </a:ln>
        </p:spPr>
      </p:pic>
      <p:sp>
        <p:nvSpPr>
          <p:cNvPr id="6" name="TextBox 5"/>
          <p:cNvSpPr txBox="1"/>
          <p:nvPr/>
        </p:nvSpPr>
        <p:spPr>
          <a:xfrm>
            <a:off x="78472" y="1219200"/>
            <a:ext cx="4038600" cy="3108543"/>
          </a:xfrm>
          <a:prstGeom prst="rect">
            <a:avLst/>
          </a:prstGeom>
          <a:noFill/>
        </p:spPr>
        <p:txBody>
          <a:bodyPr wrap="square" rtlCol="0">
            <a:spAutoFit/>
          </a:bodyPr>
          <a:lstStyle/>
          <a:p>
            <a:pPr lvl="0"/>
            <a:r>
              <a:rPr lang="en-US" sz="2800" dirty="0"/>
              <a:t>I have been hearing a lot of controversy about anti freeze. How do I find out what the latest requirements and decisions are related to anti freeze?</a:t>
            </a:r>
          </a:p>
        </p:txBody>
      </p:sp>
    </p:spTree>
    <p:extLst>
      <p:ext uri="{BB962C8B-B14F-4D97-AF65-F5344CB8AC3E}">
        <p14:creationId xmlns:p14="http://schemas.microsoft.com/office/powerpoint/2010/main" val="356656725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normAutofit/>
          </a:bodyPr>
          <a:lstStyle/>
          <a:p>
            <a:pPr algn="ctr">
              <a:buNone/>
            </a:pPr>
            <a:endParaRPr lang="en-US" sz="3600" dirty="0"/>
          </a:p>
          <a:p>
            <a:pPr algn="ctr">
              <a:buNone/>
            </a:pPr>
            <a:endParaRPr lang="en-US" sz="3600" dirty="0"/>
          </a:p>
          <a:p>
            <a:pPr algn="ctr">
              <a:buNone/>
            </a:pPr>
            <a:endParaRPr lang="en-US" sz="3600" dirty="0"/>
          </a:p>
          <a:p>
            <a:pPr algn="ctr">
              <a:buNone/>
            </a:pPr>
            <a:r>
              <a:rPr lang="en-US" sz="3600" dirty="0"/>
              <a:t>National Fire Sprinkler Association</a:t>
            </a:r>
          </a:p>
          <a:p>
            <a:pPr algn="ctr">
              <a:buNone/>
            </a:pPr>
            <a:r>
              <a:rPr lang="en-US" sz="3600" dirty="0">
                <a:hlinkClick r:id="rId3"/>
              </a:rPr>
              <a:t>www.nfsa.org</a:t>
            </a:r>
            <a:endParaRPr lang="en-US" sz="3600" dirty="0"/>
          </a:p>
          <a:p>
            <a:pPr algn="ctr">
              <a:buNone/>
            </a:pPr>
            <a:r>
              <a:rPr lang="en-US" sz="3600" dirty="0"/>
              <a:t>443 863-4464</a:t>
            </a:r>
          </a:p>
        </p:txBody>
      </p:sp>
    </p:spTree>
    <p:extLst>
      <p:ext uri="{BB962C8B-B14F-4D97-AF65-F5344CB8AC3E}">
        <p14:creationId xmlns:p14="http://schemas.microsoft.com/office/powerpoint/2010/main" val="391989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5C66-80D8-432A-830E-2E7A62F3241B}"/>
              </a:ext>
            </a:extLst>
          </p:cNvPr>
          <p:cNvSpPr>
            <a:spLocks noGrp="1"/>
          </p:cNvSpPr>
          <p:nvPr>
            <p:ph type="title"/>
          </p:nvPr>
        </p:nvSpPr>
        <p:spPr/>
        <p:txBody>
          <a:bodyPr/>
          <a:lstStyle/>
          <a:p>
            <a:r>
              <a:rPr lang="en-US"/>
              <a:t>Thank You for Your Time</a:t>
            </a:r>
          </a:p>
        </p:txBody>
      </p:sp>
      <p:sp>
        <p:nvSpPr>
          <p:cNvPr id="3" name="Content Placeholder 2">
            <a:extLst>
              <a:ext uri="{FF2B5EF4-FFF2-40B4-BE49-F238E27FC236}">
                <a16:creationId xmlns:a16="http://schemas.microsoft.com/office/drawing/2014/main" id="{9E445B42-3780-47D2-B9E6-B8C7DE831D0B}"/>
              </a:ext>
            </a:extLst>
          </p:cNvPr>
          <p:cNvSpPr>
            <a:spLocks noGrp="1"/>
          </p:cNvSpPr>
          <p:nvPr>
            <p:ph idx="1"/>
          </p:nvPr>
        </p:nvSpPr>
        <p:spPr>
          <a:xfrm>
            <a:off x="1798897" y="2271713"/>
            <a:ext cx="4809758" cy="2581548"/>
          </a:xfrm>
        </p:spPr>
        <p:txBody>
          <a:bodyPr/>
          <a:lstStyle/>
          <a:p>
            <a:endParaRPr lang="en-US" dirty="0"/>
          </a:p>
          <a:p>
            <a:pPr marL="192881" lvl="1" indent="0">
              <a:buNone/>
            </a:pPr>
            <a:endParaRPr lang="en-US" dirty="0"/>
          </a:p>
          <a:p>
            <a:pPr lvl="1"/>
            <a:endParaRPr lang="en-US" dirty="0"/>
          </a:p>
        </p:txBody>
      </p:sp>
      <p:pic>
        <p:nvPicPr>
          <p:cNvPr id="4" name="Graphic 3" descr="Help outline">
            <a:extLst>
              <a:ext uri="{FF2B5EF4-FFF2-40B4-BE49-F238E27FC236}">
                <a16:creationId xmlns:a16="http://schemas.microsoft.com/office/drawing/2014/main" id="{44593C0D-6B04-419C-9D65-3EDCA0AF53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9694" y="1937999"/>
            <a:ext cx="1637612" cy="1637612"/>
          </a:xfrm>
          <a:prstGeom prst="rect">
            <a:avLst/>
          </a:prstGeom>
        </p:spPr>
      </p:pic>
      <p:sp>
        <p:nvSpPr>
          <p:cNvPr id="5" name="TextBox 4">
            <a:extLst>
              <a:ext uri="{FF2B5EF4-FFF2-40B4-BE49-F238E27FC236}">
                <a16:creationId xmlns:a16="http://schemas.microsoft.com/office/drawing/2014/main" id="{52FE6B56-AE7F-43CE-BB75-A1BD058253BD}"/>
              </a:ext>
            </a:extLst>
          </p:cNvPr>
          <p:cNvSpPr txBox="1"/>
          <p:nvPr/>
        </p:nvSpPr>
        <p:spPr>
          <a:xfrm>
            <a:off x="3678102" y="2370078"/>
            <a:ext cx="2930553" cy="600164"/>
          </a:xfrm>
          <a:prstGeom prst="rect">
            <a:avLst/>
          </a:prstGeom>
          <a:noFill/>
        </p:spPr>
        <p:txBody>
          <a:bodyPr wrap="square" rtlCol="0">
            <a:spAutoFit/>
          </a:bodyPr>
          <a:lstStyle/>
          <a:p>
            <a:r>
              <a:rPr lang="en-US" sz="3300" dirty="0">
                <a:latin typeface="Calibri" panose="020F0502020204030204" pitchFamily="34" charset="0"/>
                <a:cs typeface="Calibri" panose="020F0502020204030204" pitchFamily="34" charset="0"/>
              </a:rPr>
              <a:t>Questions?</a:t>
            </a:r>
          </a:p>
        </p:txBody>
      </p:sp>
      <p:pic>
        <p:nvPicPr>
          <p:cNvPr id="7" name="Graphic 6" descr="Employee badge outline">
            <a:extLst>
              <a:ext uri="{FF2B5EF4-FFF2-40B4-BE49-F238E27FC236}">
                <a16:creationId xmlns:a16="http://schemas.microsoft.com/office/drawing/2014/main" id="{D2E6DAA1-0631-4293-8EA2-35B9C79EE7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04785" y="4100626"/>
            <a:ext cx="1049420" cy="1049420"/>
          </a:xfrm>
          <a:prstGeom prst="rect">
            <a:avLst/>
          </a:prstGeom>
        </p:spPr>
      </p:pic>
      <p:sp>
        <p:nvSpPr>
          <p:cNvPr id="9" name="TextBox 8">
            <a:extLst>
              <a:ext uri="{FF2B5EF4-FFF2-40B4-BE49-F238E27FC236}">
                <a16:creationId xmlns:a16="http://schemas.microsoft.com/office/drawing/2014/main" id="{9C64AF5F-2143-459C-9FC4-2732285427D6}"/>
              </a:ext>
            </a:extLst>
          </p:cNvPr>
          <p:cNvSpPr txBox="1"/>
          <p:nvPr/>
        </p:nvSpPr>
        <p:spPr>
          <a:xfrm>
            <a:off x="3074325" y="4263645"/>
            <a:ext cx="4572000" cy="923330"/>
          </a:xfrm>
          <a:prstGeom prst="rect">
            <a:avLst/>
          </a:prstGeom>
          <a:noFill/>
        </p:spPr>
        <p:txBody>
          <a:bodyPr wrap="square">
            <a:spAutoFit/>
          </a:bodyPr>
          <a:lstStyle/>
          <a:p>
            <a:pPr algn="ctr">
              <a:buNone/>
            </a:pPr>
            <a:r>
              <a:rPr lang="en-US" sz="1800" dirty="0"/>
              <a:t>National Fire Sprinkler Association</a:t>
            </a:r>
          </a:p>
          <a:p>
            <a:pPr algn="ctr">
              <a:buNone/>
            </a:pPr>
            <a:r>
              <a:rPr lang="en-US" sz="1800" dirty="0">
                <a:hlinkClick r:id="rId8"/>
              </a:rPr>
              <a:t>www.nfsa.org</a:t>
            </a:r>
            <a:endParaRPr lang="en-US" sz="1800" dirty="0"/>
          </a:p>
          <a:p>
            <a:pPr algn="ctr">
              <a:buNone/>
            </a:pPr>
            <a:r>
              <a:rPr lang="en-US" sz="1800" dirty="0"/>
              <a:t>443 863-4464</a:t>
            </a:r>
          </a:p>
        </p:txBody>
      </p:sp>
    </p:spTree>
    <p:custDataLst>
      <p:tags r:id="rId1"/>
    </p:custDataLst>
    <p:extLst>
      <p:ext uri="{BB962C8B-B14F-4D97-AF65-F5344CB8AC3E}">
        <p14:creationId xmlns:p14="http://schemas.microsoft.com/office/powerpoint/2010/main" val="211162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228600" y="1143000"/>
            <a:ext cx="8761861" cy="5186149"/>
          </a:xfrm>
        </p:spPr>
        <p:txBody>
          <a:bodyPr>
            <a:noAutofit/>
          </a:bodyPr>
          <a:lstStyle/>
          <a:p>
            <a:r>
              <a:rPr lang="en-US" sz="2800" dirty="0"/>
              <a:t>Not intended for addressing design deficiencies</a:t>
            </a:r>
          </a:p>
          <a:p>
            <a:endParaRPr lang="en-US" sz="2800" dirty="0"/>
          </a:p>
          <a:p>
            <a:r>
              <a:rPr lang="en-US" sz="2800" dirty="0"/>
              <a:t>Requires corrective action in accordance with the appropriate design standard</a:t>
            </a:r>
          </a:p>
          <a:p>
            <a:endParaRPr lang="en-US" sz="2800" dirty="0"/>
          </a:p>
          <a:p>
            <a:r>
              <a:rPr lang="en-US" sz="2800" dirty="0"/>
              <a:t>Does not apply to 13D systems</a:t>
            </a:r>
          </a:p>
          <a:p>
            <a:pPr lvl="1"/>
            <a:r>
              <a:rPr lang="en-US" sz="2400" dirty="0"/>
              <a:t>Exception in Chapter 16</a:t>
            </a:r>
          </a:p>
          <a:p>
            <a:endParaRPr lang="en-US" sz="2800" dirty="0"/>
          </a:p>
          <a:p>
            <a:r>
              <a:rPr lang="en-US" sz="2800" dirty="0"/>
              <a:t>The purpose is to provide a reasonable degree of protection through minimum I,T &amp; M</a:t>
            </a:r>
          </a:p>
        </p:txBody>
      </p:sp>
    </p:spTree>
    <p:extLst>
      <p:ext uri="{BB962C8B-B14F-4D97-AF65-F5344CB8AC3E}">
        <p14:creationId xmlns:p14="http://schemas.microsoft.com/office/powerpoint/2010/main" val="365264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F78A-AA6D-414D-9B02-2AEC744C0BDD}"/>
              </a:ext>
            </a:extLst>
          </p:cNvPr>
          <p:cNvSpPr>
            <a:spLocks noGrp="1"/>
          </p:cNvSpPr>
          <p:nvPr>
            <p:ph type="title"/>
          </p:nvPr>
        </p:nvSpPr>
        <p:spPr/>
        <p:txBody>
          <a:bodyPr/>
          <a:lstStyle/>
          <a:p>
            <a:r>
              <a:rPr lang="en-US"/>
              <a:t>Copyright and recording</a:t>
            </a:r>
          </a:p>
        </p:txBody>
      </p:sp>
      <p:sp>
        <p:nvSpPr>
          <p:cNvPr id="3" name="Content Placeholder 2">
            <a:extLst>
              <a:ext uri="{FF2B5EF4-FFF2-40B4-BE49-F238E27FC236}">
                <a16:creationId xmlns:a16="http://schemas.microsoft.com/office/drawing/2014/main" id="{CCFE1FD2-1080-4A76-AE31-31B098D4AFB4}"/>
              </a:ext>
            </a:extLst>
          </p:cNvPr>
          <p:cNvSpPr>
            <a:spLocks noGrp="1"/>
          </p:cNvSpPr>
          <p:nvPr>
            <p:ph idx="1"/>
          </p:nvPr>
        </p:nvSpPr>
        <p:spPr>
          <a:xfrm>
            <a:off x="-214141" y="427945"/>
            <a:ext cx="9570720" cy="3001055"/>
          </a:xfrm>
        </p:spPr>
        <p:txBody>
          <a:bodyPr>
            <a:noAutofit/>
          </a:bodyPr>
          <a:lstStyle/>
          <a:p>
            <a:pPr marL="0" indent="0" algn="ctr">
              <a:buNone/>
            </a:pPr>
            <a:endParaRPr lang="en-US" sz="4000" dirty="0"/>
          </a:p>
          <a:p>
            <a:pPr marL="0" indent="0" algn="ctr">
              <a:buNone/>
            </a:pPr>
            <a:endParaRPr lang="en-US" sz="4000" dirty="0"/>
          </a:p>
          <a:p>
            <a:pPr marL="0" indent="0" algn="ctr">
              <a:buNone/>
            </a:pPr>
            <a:r>
              <a:rPr lang="en-US" sz="3000" dirty="0"/>
              <a:t>This presentation is protected by US and international copyright laws. Any reproduction, recording, distribution, display, or use of the presentation without written permission of the National Fire Sprinkler Association is prohibited. </a:t>
            </a:r>
          </a:p>
          <a:p>
            <a:pPr marL="0" indent="0" algn="ctr">
              <a:buNone/>
            </a:pPr>
            <a:endParaRPr lang="en-US" sz="3000" dirty="0"/>
          </a:p>
          <a:p>
            <a:pPr marL="0" indent="0" algn="ctr">
              <a:buNone/>
            </a:pPr>
            <a:r>
              <a:rPr lang="en-US" sz="3000" dirty="0"/>
              <a:t>©National Fire Sprinkler Association 2021</a:t>
            </a:r>
          </a:p>
        </p:txBody>
      </p:sp>
      <p:sp>
        <p:nvSpPr>
          <p:cNvPr id="4" name="Slide Number Placeholder 3">
            <a:extLst>
              <a:ext uri="{FF2B5EF4-FFF2-40B4-BE49-F238E27FC236}">
                <a16:creationId xmlns:a16="http://schemas.microsoft.com/office/drawing/2014/main" id="{86651D1E-CF42-40A5-8B95-C1AB11321981}"/>
              </a:ext>
            </a:extLst>
          </p:cNvPr>
          <p:cNvSpPr>
            <a:spLocks noGrp="1"/>
          </p:cNvSpPr>
          <p:nvPr>
            <p:ph type="sldNum" sz="quarter" idx="4"/>
          </p:nvPr>
        </p:nvSpPr>
        <p:spPr/>
        <p:txBody>
          <a:bodyPr/>
          <a:lstStyle/>
          <a:p>
            <a:fld id="{398D1FBE-958F-47DB-9317-1F803C473A6F}" type="slidenum">
              <a:rPr lang="en-US" smtClean="0"/>
              <a:pPr/>
              <a:t>2</a:t>
            </a:fld>
            <a:endParaRPr lang="en-US"/>
          </a:p>
        </p:txBody>
      </p:sp>
    </p:spTree>
    <p:custDataLst>
      <p:tags r:id="rId1"/>
    </p:custDataLst>
    <p:extLst>
      <p:ext uri="{BB962C8B-B14F-4D97-AF65-F5344CB8AC3E}">
        <p14:creationId xmlns:p14="http://schemas.microsoft.com/office/powerpoint/2010/main" val="1179248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382139" y="1801506"/>
            <a:ext cx="8761861" cy="2333766"/>
          </a:xfrm>
        </p:spPr>
        <p:txBody>
          <a:bodyPr>
            <a:noAutofit/>
          </a:bodyPr>
          <a:lstStyle/>
          <a:p>
            <a:r>
              <a:rPr lang="en-US" sz="2800" dirty="0"/>
              <a:t>May use other type ITM programs</a:t>
            </a:r>
            <a:endParaRPr lang="en-US" dirty="0"/>
          </a:p>
          <a:p>
            <a:pPr lvl="1"/>
            <a:r>
              <a:rPr lang="en-US" sz="2400" dirty="0"/>
              <a:t>Provide equivalent level of performance</a:t>
            </a:r>
          </a:p>
          <a:p>
            <a:pPr lvl="1"/>
            <a:r>
              <a:rPr lang="en-US" sz="2400" dirty="0"/>
              <a:t>Approved by the AHJ</a:t>
            </a:r>
          </a:p>
        </p:txBody>
      </p:sp>
    </p:spTree>
    <p:extLst>
      <p:ext uri="{BB962C8B-B14F-4D97-AF65-F5344CB8AC3E}">
        <p14:creationId xmlns:p14="http://schemas.microsoft.com/office/powerpoint/2010/main" val="18934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511791" y="1555845"/>
            <a:ext cx="8229600" cy="3794077"/>
          </a:xfrm>
        </p:spPr>
        <p:txBody>
          <a:bodyPr/>
          <a:lstStyle/>
          <a:p>
            <a:r>
              <a:rPr lang="en-US" sz="2800" dirty="0"/>
              <a:t>What is Not in the Standard</a:t>
            </a:r>
          </a:p>
          <a:p>
            <a:pPr lvl="1"/>
            <a:r>
              <a:rPr lang="en-US" sz="2400" dirty="0"/>
              <a:t>Requirement for Engineering Judgment</a:t>
            </a:r>
          </a:p>
          <a:p>
            <a:pPr lvl="1"/>
            <a:endParaRPr lang="en-US" sz="2400" dirty="0"/>
          </a:p>
          <a:p>
            <a:pPr lvl="1"/>
            <a:r>
              <a:rPr lang="en-US" sz="2400" dirty="0"/>
              <a:t>Requirement for Hazard Analysis</a:t>
            </a:r>
          </a:p>
          <a:p>
            <a:pPr lvl="1"/>
            <a:endParaRPr lang="en-US" sz="2400" dirty="0"/>
          </a:p>
          <a:p>
            <a:pPr lvl="1"/>
            <a:r>
              <a:rPr lang="en-US" sz="2400" dirty="0"/>
              <a:t>Requirement for System Certification</a:t>
            </a:r>
          </a:p>
          <a:p>
            <a:endParaRPr lang="en-US" dirty="0"/>
          </a:p>
          <a:p>
            <a:endParaRPr lang="en-US" dirty="0"/>
          </a:p>
        </p:txBody>
      </p:sp>
    </p:spTree>
    <p:extLst>
      <p:ext uri="{BB962C8B-B14F-4D97-AF65-F5344CB8AC3E}">
        <p14:creationId xmlns:p14="http://schemas.microsoft.com/office/powerpoint/2010/main" val="13787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2</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sz="4400" b="1" dirty="0"/>
          </a:p>
          <a:p>
            <a:pPr marL="0" indent="0" algn="ctr">
              <a:buNone/>
            </a:pPr>
            <a:r>
              <a:rPr lang="en-US" sz="4400" b="1" dirty="0"/>
              <a:t>Definitions</a:t>
            </a:r>
          </a:p>
        </p:txBody>
      </p:sp>
    </p:spTree>
    <p:extLst>
      <p:ext uri="{BB962C8B-B14F-4D97-AF65-F5344CB8AC3E}">
        <p14:creationId xmlns:p14="http://schemas.microsoft.com/office/powerpoint/2010/main" val="26250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3 Definitions</a:t>
            </a:r>
          </a:p>
        </p:txBody>
      </p:sp>
      <p:sp>
        <p:nvSpPr>
          <p:cNvPr id="6" name="Content Placeholder 5"/>
          <p:cNvSpPr>
            <a:spLocks noGrp="1"/>
          </p:cNvSpPr>
          <p:nvPr>
            <p:ph idx="1"/>
          </p:nvPr>
        </p:nvSpPr>
        <p:spPr>
          <a:xfrm>
            <a:off x="457200" y="1637740"/>
            <a:ext cx="8229600" cy="2866028"/>
          </a:xfrm>
        </p:spPr>
        <p:txBody>
          <a:bodyPr>
            <a:noAutofit/>
          </a:bodyPr>
          <a:lstStyle/>
          <a:p>
            <a:r>
              <a:rPr lang="en-US" sz="2800" dirty="0"/>
              <a:t>General rules for definitions</a:t>
            </a:r>
          </a:p>
          <a:p>
            <a:pPr lvl="2"/>
            <a:r>
              <a:rPr lang="en-US" dirty="0"/>
              <a:t>Use of Miriam-Webster’s Collegiate dictionary</a:t>
            </a:r>
          </a:p>
          <a:p>
            <a:pPr lvl="2"/>
            <a:endParaRPr lang="en-US" sz="2800" dirty="0"/>
          </a:p>
          <a:p>
            <a:r>
              <a:rPr lang="en-US" sz="2800" dirty="0"/>
              <a:t>NFPA Official Definitions</a:t>
            </a:r>
          </a:p>
          <a:p>
            <a:endParaRPr lang="en-US" sz="2800" dirty="0"/>
          </a:p>
          <a:p>
            <a:r>
              <a:rPr lang="en-US" sz="2800" dirty="0"/>
              <a:t>General Definitions</a:t>
            </a:r>
          </a:p>
        </p:txBody>
      </p:sp>
    </p:spTree>
    <p:extLst>
      <p:ext uri="{BB962C8B-B14F-4D97-AF65-F5344CB8AC3E}">
        <p14:creationId xmlns:p14="http://schemas.microsoft.com/office/powerpoint/2010/main" val="236832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457200" y="1228299"/>
            <a:ext cx="8229600" cy="5254387"/>
          </a:xfrm>
        </p:spPr>
        <p:txBody>
          <a:bodyPr>
            <a:normAutofit/>
          </a:bodyPr>
          <a:lstStyle/>
          <a:p>
            <a:pPr>
              <a:lnSpc>
                <a:spcPct val="150000"/>
              </a:lnSpc>
            </a:pPr>
            <a:r>
              <a:rPr lang="en-US" sz="2800" dirty="0"/>
              <a:t>Official Definitions</a:t>
            </a:r>
          </a:p>
          <a:p>
            <a:pPr lvl="1"/>
            <a:r>
              <a:rPr lang="en-US" sz="2400" dirty="0"/>
              <a:t>Approved</a:t>
            </a:r>
          </a:p>
          <a:p>
            <a:pPr lvl="1">
              <a:lnSpc>
                <a:spcPct val="150000"/>
              </a:lnSpc>
            </a:pPr>
            <a:r>
              <a:rPr lang="en-US" sz="2400" dirty="0"/>
              <a:t>Authority Having Jurisdiction</a:t>
            </a:r>
          </a:p>
          <a:p>
            <a:pPr lvl="1">
              <a:lnSpc>
                <a:spcPct val="150000"/>
              </a:lnSpc>
            </a:pPr>
            <a:r>
              <a:rPr lang="en-US" sz="2400" dirty="0"/>
              <a:t>Listed </a:t>
            </a:r>
          </a:p>
          <a:p>
            <a:pPr lvl="1">
              <a:lnSpc>
                <a:spcPct val="150000"/>
              </a:lnSpc>
            </a:pPr>
            <a:r>
              <a:rPr lang="en-US" sz="2400" dirty="0"/>
              <a:t>Shall / Should</a:t>
            </a:r>
          </a:p>
          <a:p>
            <a:pPr lvl="1">
              <a:lnSpc>
                <a:spcPct val="150000"/>
              </a:lnSpc>
            </a:pPr>
            <a:r>
              <a:rPr lang="en-US" sz="2400" dirty="0"/>
              <a:t>Standard</a:t>
            </a:r>
            <a:endParaRPr lang="en-US" dirty="0"/>
          </a:p>
        </p:txBody>
      </p:sp>
    </p:spTree>
    <p:extLst>
      <p:ext uri="{BB962C8B-B14F-4D97-AF65-F5344CB8AC3E}">
        <p14:creationId xmlns:p14="http://schemas.microsoft.com/office/powerpoint/2010/main" val="327115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Definitions</a:t>
            </a:r>
          </a:p>
        </p:txBody>
      </p:sp>
      <p:sp>
        <p:nvSpPr>
          <p:cNvPr id="3" name="Content Placeholder 2"/>
          <p:cNvSpPr>
            <a:spLocks noGrp="1"/>
          </p:cNvSpPr>
          <p:nvPr>
            <p:ph sz="half" idx="1"/>
          </p:nvPr>
        </p:nvSpPr>
        <p:spPr>
          <a:xfrm>
            <a:off x="522383" y="935386"/>
            <a:ext cx="2591933" cy="5372649"/>
          </a:xfrm>
        </p:spPr>
        <p:txBody>
          <a:bodyPr>
            <a:noAutofit/>
          </a:bodyPr>
          <a:lstStyle/>
          <a:p>
            <a:r>
              <a:rPr lang="en-US" sz="2200" dirty="0"/>
              <a:t>Sprinkler System</a:t>
            </a:r>
          </a:p>
          <a:p>
            <a:endParaRPr lang="en-US" sz="2200" dirty="0"/>
          </a:p>
          <a:p>
            <a:r>
              <a:rPr lang="en-US" sz="2200" dirty="0"/>
              <a:t>Adjust/ Clean</a:t>
            </a:r>
          </a:p>
          <a:p>
            <a:endParaRPr lang="en-US" sz="2200" dirty="0"/>
          </a:p>
          <a:p>
            <a:r>
              <a:rPr lang="en-US" sz="2200" dirty="0"/>
              <a:t>Rebuild/ Remove</a:t>
            </a:r>
          </a:p>
          <a:p>
            <a:endParaRPr lang="en-US" sz="2200" dirty="0"/>
          </a:p>
          <a:p>
            <a:r>
              <a:rPr lang="en-US" sz="2200" dirty="0"/>
              <a:t>Repair/ Replace</a:t>
            </a:r>
          </a:p>
          <a:p>
            <a:endParaRPr lang="en-US" sz="2200" dirty="0"/>
          </a:p>
          <a:p>
            <a:r>
              <a:rPr lang="en-US" sz="2200" dirty="0"/>
              <a:t>Inspection</a:t>
            </a:r>
          </a:p>
          <a:p>
            <a:endParaRPr lang="en-US" sz="2200" dirty="0"/>
          </a:p>
          <a:p>
            <a:r>
              <a:rPr lang="en-US" sz="2200" dirty="0"/>
              <a:t>Test/Testing</a:t>
            </a:r>
          </a:p>
          <a:p>
            <a:endParaRPr lang="en-US" sz="2200" dirty="0"/>
          </a:p>
          <a:p>
            <a:r>
              <a:rPr lang="en-US" sz="2200" dirty="0"/>
              <a:t>Frequencies</a:t>
            </a:r>
          </a:p>
        </p:txBody>
      </p:sp>
      <p:sp>
        <p:nvSpPr>
          <p:cNvPr id="6" name="Content Placeholder 5"/>
          <p:cNvSpPr>
            <a:spLocks noGrp="1"/>
          </p:cNvSpPr>
          <p:nvPr>
            <p:ph sz="half" idx="2"/>
          </p:nvPr>
        </p:nvSpPr>
        <p:spPr>
          <a:xfrm>
            <a:off x="3739494" y="1011327"/>
            <a:ext cx="4985406" cy="5296708"/>
          </a:xfrm>
        </p:spPr>
        <p:txBody>
          <a:bodyPr>
            <a:normAutofit/>
          </a:bodyPr>
          <a:lstStyle/>
          <a:p>
            <a:r>
              <a:rPr lang="en-US" sz="2200" dirty="0"/>
              <a:t>Valve status test/ Valve status test connection</a:t>
            </a:r>
          </a:p>
          <a:p>
            <a:endParaRPr lang="en-US" sz="2200" dirty="0"/>
          </a:p>
          <a:p>
            <a:r>
              <a:rPr lang="en-US" sz="2200" dirty="0"/>
              <a:t>Maintenance</a:t>
            </a:r>
          </a:p>
          <a:p>
            <a:endParaRPr lang="en-US" sz="2200" dirty="0"/>
          </a:p>
          <a:p>
            <a:r>
              <a:rPr lang="en-US" sz="2200" dirty="0"/>
              <a:t>ITM Service</a:t>
            </a:r>
          </a:p>
          <a:p>
            <a:endParaRPr lang="en-US" sz="2200" dirty="0"/>
          </a:p>
          <a:p>
            <a:r>
              <a:rPr lang="en-US" sz="2200" dirty="0"/>
              <a:t>Qualified</a:t>
            </a:r>
          </a:p>
          <a:p>
            <a:endParaRPr lang="en-US" sz="2200" dirty="0"/>
          </a:p>
          <a:p>
            <a:r>
              <a:rPr lang="en-US" sz="2200" dirty="0"/>
              <a:t>Deficiency (Critical / Non-Critical)</a:t>
            </a:r>
          </a:p>
          <a:p>
            <a:endParaRPr lang="en-US" sz="2200" dirty="0"/>
          </a:p>
          <a:p>
            <a:r>
              <a:rPr lang="en-US" sz="2200" dirty="0"/>
              <a:t>Impairment (Emergency / PrePlanned)</a:t>
            </a:r>
          </a:p>
          <a:p>
            <a:endParaRPr lang="en-US" sz="2200" dirty="0"/>
          </a:p>
        </p:txBody>
      </p:sp>
    </p:spTree>
    <p:extLst>
      <p:ext uri="{BB962C8B-B14F-4D97-AF65-F5344CB8AC3E}">
        <p14:creationId xmlns:p14="http://schemas.microsoft.com/office/powerpoint/2010/main" val="3684694657"/>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327548" y="1255594"/>
            <a:ext cx="8546322" cy="4870569"/>
          </a:xfrm>
        </p:spPr>
        <p:txBody>
          <a:bodyPr>
            <a:normAutofit/>
          </a:bodyPr>
          <a:lstStyle/>
          <a:p>
            <a:r>
              <a:rPr lang="en-US" sz="2800" dirty="0"/>
              <a:t>Definition of sprinkler system extracted from NFPA 13</a:t>
            </a:r>
          </a:p>
          <a:p>
            <a:pPr>
              <a:buNone/>
            </a:pPr>
            <a:r>
              <a:rPr lang="en-US" sz="2400" dirty="0"/>
              <a:t>     </a:t>
            </a:r>
            <a:r>
              <a:rPr lang="en-US" sz="2400" b="1" dirty="0"/>
              <a:t>3.6.4*</a:t>
            </a:r>
            <a:r>
              <a:rPr lang="en-US" sz="2400" dirty="0"/>
              <a:t> Sprinkler System. A system that consists of an integrated network of piping designed in accordance with fire protection engineering standards that includes </a:t>
            </a:r>
            <a:r>
              <a:rPr lang="en-US" sz="2400" b="1" u="sng" dirty="0">
                <a:solidFill>
                  <a:srgbClr val="FF0000"/>
                </a:solidFill>
              </a:rPr>
              <a:t>a water supply source, a water control valve, a waterflow alarm, and a drain </a:t>
            </a:r>
            <a:r>
              <a:rPr lang="en-US" sz="2400" dirty="0"/>
              <a:t>and is commonly activated by heat from a fire, discharging water over the fire area. The portion of the sprinkler system above ground is a network of specifically sized or hydraulically designed piping installed in a building structure, or area, generally overhead, and to which sprinklers are attached in a systematic pattern. The system is commonly activated by heat from a fire and discharges water over the fire area. </a:t>
            </a:r>
          </a:p>
          <a:p>
            <a:endParaRPr lang="en-US" dirty="0"/>
          </a:p>
        </p:txBody>
      </p:sp>
    </p:spTree>
    <p:extLst>
      <p:ext uri="{BB962C8B-B14F-4D97-AF65-F5344CB8AC3E}">
        <p14:creationId xmlns:p14="http://schemas.microsoft.com/office/powerpoint/2010/main" val="31184683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058" y="1146874"/>
            <a:ext cx="8229600" cy="972519"/>
          </a:xfrm>
        </p:spPr>
        <p:txBody>
          <a:bodyPr>
            <a:normAutofit/>
          </a:bodyPr>
          <a:lstStyle/>
          <a:p>
            <a:r>
              <a:rPr lang="en-US" sz="3600" dirty="0"/>
              <a:t>Inspection</a:t>
            </a:r>
          </a:p>
        </p:txBody>
      </p:sp>
      <p:sp>
        <p:nvSpPr>
          <p:cNvPr id="7" name="Title 1"/>
          <p:cNvSpPr txBox="1">
            <a:spLocks/>
          </p:cNvSpPr>
          <p:nvPr/>
        </p:nvSpPr>
        <p:spPr>
          <a:xfrm>
            <a:off x="443553" y="15498"/>
            <a:ext cx="8229600" cy="1143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Inspection</a:t>
            </a:r>
          </a:p>
        </p:txBody>
      </p:sp>
      <p:pic>
        <p:nvPicPr>
          <p:cNvPr id="8" name="Content Placeholder 7">
            <a:extLst>
              <a:ext uri="{FF2B5EF4-FFF2-40B4-BE49-F238E27FC236}">
                <a16:creationId xmlns:a16="http://schemas.microsoft.com/office/drawing/2014/main" id="{EA896ABA-B4C1-474A-934C-5EA76479998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3695" y="966321"/>
            <a:ext cx="6816416" cy="5112312"/>
          </a:xfrm>
        </p:spPr>
      </p:pic>
    </p:spTree>
    <p:extLst>
      <p:ext uri="{BB962C8B-B14F-4D97-AF65-F5344CB8AC3E}">
        <p14:creationId xmlns:p14="http://schemas.microsoft.com/office/powerpoint/2010/main" val="81398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520262" y="959640"/>
            <a:ext cx="8387264" cy="5471376"/>
          </a:xfrm>
        </p:spPr>
        <p:txBody>
          <a:bodyPr>
            <a:normAutofit/>
          </a:bodyPr>
          <a:lstStyle/>
          <a:p>
            <a:r>
              <a:rPr lang="en-US" sz="3000" dirty="0"/>
              <a:t>Test: </a:t>
            </a:r>
            <a:r>
              <a:rPr lang="en-US" sz="3000" b="0" dirty="0"/>
              <a:t>The operation of a device to verify that it is functioning correctly or the measurement of a system characteristic to determine if it meets requirements.</a:t>
            </a:r>
          </a:p>
          <a:p>
            <a:endParaRPr lang="en-US" b="0" dirty="0"/>
          </a:p>
          <a:p>
            <a:endParaRPr lang="en-US" dirty="0"/>
          </a:p>
          <a:p>
            <a:endParaRPr lang="en-US" b="0" dirty="0"/>
          </a:p>
          <a:p>
            <a:r>
              <a:rPr lang="en-US" sz="3000" dirty="0"/>
              <a:t>Testing: A procedure used to determine the operational status of a component or system by conducting periodic physical checks, such as water flow tests, fire pump tests, alarm tests, and trip tests of dry pipe, deluge, or preaction valves.</a:t>
            </a:r>
          </a:p>
          <a:p>
            <a:endParaRPr lang="en-US" b="0" dirty="0"/>
          </a:p>
        </p:txBody>
      </p:sp>
      <p:pic>
        <p:nvPicPr>
          <p:cNvPr id="4" name="Picture 3" descr="S1PG422">
            <a:extLst>
              <a:ext uri="{FF2B5EF4-FFF2-40B4-BE49-F238E27FC236}">
                <a16:creationId xmlns:a16="http://schemas.microsoft.com/office/drawing/2014/main" id="{45E042FD-67D5-4397-BADA-7808129AF457}"/>
              </a:ext>
            </a:extLst>
          </p:cNvPr>
          <p:cNvPicPr>
            <a:picLocks noChangeAspect="1" noChangeArrowheads="1"/>
          </p:cNvPicPr>
          <p:nvPr/>
        </p:nvPicPr>
        <p:blipFill>
          <a:blip r:embed="rId3"/>
          <a:srcRect/>
          <a:stretch>
            <a:fillRect/>
          </a:stretch>
        </p:blipFill>
        <p:spPr bwMode="auto">
          <a:xfrm>
            <a:off x="6196547" y="2159324"/>
            <a:ext cx="2231136" cy="1673352"/>
          </a:xfrm>
          <a:prstGeom prst="rect">
            <a:avLst/>
          </a:prstGeom>
          <a:noFill/>
          <a:ln w="9525">
            <a:noFill/>
            <a:miter lim="800000"/>
            <a:headEnd/>
            <a:tailEnd/>
          </a:ln>
        </p:spPr>
      </p:pic>
    </p:spTree>
    <p:extLst>
      <p:ext uri="{BB962C8B-B14F-4D97-AF65-F5344CB8AC3E}">
        <p14:creationId xmlns:p14="http://schemas.microsoft.com/office/powerpoint/2010/main" val="20391137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B7D1-C794-4C16-95F5-B1431521826B}"/>
              </a:ext>
            </a:extLst>
          </p:cNvPr>
          <p:cNvSpPr>
            <a:spLocks noGrp="1"/>
          </p:cNvSpPr>
          <p:nvPr>
            <p:ph type="title"/>
          </p:nvPr>
        </p:nvSpPr>
        <p:spPr>
          <a:noFill/>
        </p:spPr>
        <p:txBody>
          <a:bodyPr/>
          <a:lstStyle/>
          <a:p>
            <a:r>
              <a:rPr lang="en-US" dirty="0"/>
              <a:t>Testing</a:t>
            </a:r>
          </a:p>
        </p:txBody>
      </p:sp>
      <p:pic>
        <p:nvPicPr>
          <p:cNvPr id="7" name="Picture 6">
            <a:extLst>
              <a:ext uri="{FF2B5EF4-FFF2-40B4-BE49-F238E27FC236}">
                <a16:creationId xmlns:a16="http://schemas.microsoft.com/office/drawing/2014/main" id="{A89E650E-F65D-4E86-B08F-0AEC0FE9E15E}"/>
              </a:ext>
            </a:extLst>
          </p:cNvPr>
          <p:cNvPicPr>
            <a:picLocks noChangeAspect="1"/>
          </p:cNvPicPr>
          <p:nvPr/>
        </p:nvPicPr>
        <p:blipFill>
          <a:blip r:embed="rId2"/>
          <a:stretch>
            <a:fillRect/>
          </a:stretch>
        </p:blipFill>
        <p:spPr>
          <a:xfrm>
            <a:off x="201167" y="1325991"/>
            <a:ext cx="5104615" cy="2791586"/>
          </a:xfrm>
          <a:prstGeom prst="rect">
            <a:avLst/>
          </a:prstGeom>
        </p:spPr>
      </p:pic>
      <p:pic>
        <p:nvPicPr>
          <p:cNvPr id="12" name="Content Placeholder 11" descr="A picture containing grass, outdoor, red, laying&#10;&#10;Description automatically generated">
            <a:extLst>
              <a:ext uri="{FF2B5EF4-FFF2-40B4-BE49-F238E27FC236}">
                <a16:creationId xmlns:a16="http://schemas.microsoft.com/office/drawing/2014/main" id="{8C6CC2EA-AC74-4D06-AA2E-6F2DCC9140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5759" y="4407763"/>
            <a:ext cx="6358048" cy="1862048"/>
          </a:xfrm>
        </p:spPr>
      </p:pic>
    </p:spTree>
    <p:extLst>
      <p:ext uri="{BB962C8B-B14F-4D97-AF65-F5344CB8AC3E}">
        <p14:creationId xmlns:p14="http://schemas.microsoft.com/office/powerpoint/2010/main" val="16910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2BE1-476F-4F13-9C68-42D768D85E1A}"/>
              </a:ext>
            </a:extLst>
          </p:cNvPr>
          <p:cNvSpPr>
            <a:spLocks noGrp="1"/>
          </p:cNvSpPr>
          <p:nvPr>
            <p:ph type="title"/>
          </p:nvPr>
        </p:nvSpPr>
        <p:spPr/>
        <p:txBody>
          <a:bodyPr/>
          <a:lstStyle/>
          <a:p>
            <a:r>
              <a:rPr lang="en-US"/>
              <a:t>Learning objectives </a:t>
            </a:r>
          </a:p>
        </p:txBody>
      </p:sp>
      <p:sp>
        <p:nvSpPr>
          <p:cNvPr id="4" name="Slide Number Placeholder 3">
            <a:extLst>
              <a:ext uri="{FF2B5EF4-FFF2-40B4-BE49-F238E27FC236}">
                <a16:creationId xmlns:a16="http://schemas.microsoft.com/office/drawing/2014/main" id="{14DE3EE5-C5EF-4D2F-83B9-C06925F94064}"/>
              </a:ext>
            </a:extLst>
          </p:cNvPr>
          <p:cNvSpPr>
            <a:spLocks noGrp="1"/>
          </p:cNvSpPr>
          <p:nvPr>
            <p:ph type="sldNum" sz="quarter" idx="4"/>
          </p:nvPr>
        </p:nvSpPr>
        <p:spPr/>
        <p:txBody>
          <a:bodyPr/>
          <a:lstStyle/>
          <a:p>
            <a:fld id="{398D1FBE-958F-47DB-9317-1F803C473A6F}" type="slidenum">
              <a:rPr lang="en-US" smtClean="0"/>
              <a:pPr/>
              <a:t>3</a:t>
            </a:fld>
            <a:endParaRPr lang="en-US"/>
          </a:p>
        </p:txBody>
      </p:sp>
      <p:sp>
        <p:nvSpPr>
          <p:cNvPr id="10" name="Oval 9">
            <a:extLst>
              <a:ext uri="{FF2B5EF4-FFF2-40B4-BE49-F238E27FC236}">
                <a16:creationId xmlns:a16="http://schemas.microsoft.com/office/drawing/2014/main" id="{03F310E2-56E8-4592-B74B-EAE4ECC10954}"/>
              </a:ext>
            </a:extLst>
          </p:cNvPr>
          <p:cNvSpPr/>
          <p:nvPr/>
        </p:nvSpPr>
        <p:spPr>
          <a:xfrm>
            <a:off x="1301236" y="1646898"/>
            <a:ext cx="635001" cy="608580"/>
          </a:xfrm>
          <a:prstGeom prst="ellipse">
            <a:avLst/>
          </a:prstGeom>
          <a:solidFill>
            <a:srgbClr val="1557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libri" panose="020F0502020204030204" pitchFamily="34" charset="0"/>
                <a:cs typeface="Calibri" panose="020F0502020204030204" pitchFamily="34" charset="0"/>
              </a:rPr>
              <a:t>1</a:t>
            </a:r>
          </a:p>
        </p:txBody>
      </p:sp>
      <p:sp>
        <p:nvSpPr>
          <p:cNvPr id="29" name="Flowchart: Stored Data 28">
            <a:extLst>
              <a:ext uri="{FF2B5EF4-FFF2-40B4-BE49-F238E27FC236}">
                <a16:creationId xmlns:a16="http://schemas.microsoft.com/office/drawing/2014/main" id="{358C268E-199A-4AD0-AF55-B272F7052CE1}"/>
              </a:ext>
            </a:extLst>
          </p:cNvPr>
          <p:cNvSpPr/>
          <p:nvPr/>
        </p:nvSpPr>
        <p:spPr>
          <a:xfrm rot="10800000" flipV="1">
            <a:off x="1284088" y="1449445"/>
            <a:ext cx="6317550" cy="1003486"/>
          </a:xfrm>
          <a:prstGeom prst="flowChartOnlineStorag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C5CB623B-7E54-42A4-8595-C790752C192E}"/>
              </a:ext>
            </a:extLst>
          </p:cNvPr>
          <p:cNvSpPr/>
          <p:nvPr/>
        </p:nvSpPr>
        <p:spPr>
          <a:xfrm>
            <a:off x="1378706" y="3186773"/>
            <a:ext cx="635001" cy="608580"/>
          </a:xfrm>
          <a:prstGeom prst="ellipse">
            <a:avLst/>
          </a:prstGeom>
          <a:solidFill>
            <a:srgbClr val="1557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libri" panose="020F0502020204030204" pitchFamily="34" charset="0"/>
                <a:cs typeface="Calibri" panose="020F0502020204030204" pitchFamily="34" charset="0"/>
              </a:rPr>
              <a:t>2</a:t>
            </a:r>
          </a:p>
        </p:txBody>
      </p:sp>
      <p:sp>
        <p:nvSpPr>
          <p:cNvPr id="12" name="Flowchart: Stored Data 11">
            <a:extLst>
              <a:ext uri="{FF2B5EF4-FFF2-40B4-BE49-F238E27FC236}">
                <a16:creationId xmlns:a16="http://schemas.microsoft.com/office/drawing/2014/main" id="{573522F9-5A02-4823-B6FD-EB1FFE291FDA}"/>
              </a:ext>
            </a:extLst>
          </p:cNvPr>
          <p:cNvSpPr/>
          <p:nvPr/>
        </p:nvSpPr>
        <p:spPr>
          <a:xfrm rot="10800000">
            <a:off x="1411694" y="3021850"/>
            <a:ext cx="6189943" cy="987543"/>
          </a:xfrm>
          <a:prstGeom prst="flowChartOnlineStorag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20BE6A1-748D-41B5-9C53-259A80560D97}"/>
              </a:ext>
            </a:extLst>
          </p:cNvPr>
          <p:cNvSpPr txBox="1"/>
          <p:nvPr/>
        </p:nvSpPr>
        <p:spPr>
          <a:xfrm>
            <a:off x="1411695" y="2279788"/>
            <a:ext cx="4307027" cy="523220"/>
          </a:xfrm>
          <a:prstGeom prst="rect">
            <a:avLst/>
          </a:prstGeom>
          <a:noFill/>
        </p:spPr>
        <p:txBody>
          <a:bodyPr wrap="square" rtlCol="0" anchor="ctr">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D58B9BC0-2182-4ABB-8B62-E919F7D43CDC}"/>
              </a:ext>
            </a:extLst>
          </p:cNvPr>
          <p:cNvSpPr txBox="1"/>
          <p:nvPr/>
        </p:nvSpPr>
        <p:spPr>
          <a:xfrm>
            <a:off x="2413863" y="3092665"/>
            <a:ext cx="3975218" cy="830997"/>
          </a:xfrm>
          <a:prstGeom prst="rect">
            <a:avLst/>
          </a:prstGeom>
          <a:noFill/>
        </p:spPr>
        <p:txBody>
          <a:bodyPr wrap="square" rtlCol="0" anchor="ctr">
            <a:spAutoFit/>
          </a:bodyPr>
          <a:lstStyle/>
          <a:p>
            <a:pPr lvl="0"/>
            <a:r>
              <a:rPr lang="en-US" sz="1600" dirty="0"/>
              <a:t>Describe the role and responsibilities of building owners or their designated representatives</a:t>
            </a:r>
          </a:p>
        </p:txBody>
      </p:sp>
      <p:sp>
        <p:nvSpPr>
          <p:cNvPr id="15" name="Flowchart: Stored Data 14">
            <a:extLst>
              <a:ext uri="{FF2B5EF4-FFF2-40B4-BE49-F238E27FC236}">
                <a16:creationId xmlns:a16="http://schemas.microsoft.com/office/drawing/2014/main" id="{995DD17D-C1B7-4670-9F46-11258240FC57}"/>
              </a:ext>
            </a:extLst>
          </p:cNvPr>
          <p:cNvSpPr/>
          <p:nvPr/>
        </p:nvSpPr>
        <p:spPr>
          <a:xfrm rot="10800000" flipV="1">
            <a:off x="1378707" y="4402597"/>
            <a:ext cx="6222930" cy="1171453"/>
          </a:xfrm>
          <a:prstGeom prst="flowChartOnlineStorag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AECC13B-927E-489A-928C-90D21C7DE2D6}"/>
              </a:ext>
            </a:extLst>
          </p:cNvPr>
          <p:cNvSpPr txBox="1"/>
          <p:nvPr/>
        </p:nvSpPr>
        <p:spPr>
          <a:xfrm>
            <a:off x="2413863" y="4496833"/>
            <a:ext cx="4989474" cy="1077218"/>
          </a:xfrm>
          <a:prstGeom prst="rect">
            <a:avLst/>
          </a:prstGeom>
          <a:noFill/>
        </p:spPr>
        <p:txBody>
          <a:bodyPr wrap="square" rtlCol="0">
            <a:spAutoFit/>
          </a:bodyPr>
          <a:lstStyle/>
          <a:p>
            <a:r>
              <a:rPr lang="en-US" sz="1600" dirty="0"/>
              <a:t>Utilize the appropriate tables to identify the appropriate sections of NFPA 25 that apply to administrative and enforcement requirements for system inspection, testing and maintenance</a:t>
            </a:r>
          </a:p>
        </p:txBody>
      </p:sp>
      <p:sp>
        <p:nvSpPr>
          <p:cNvPr id="19" name="Oval 18">
            <a:extLst>
              <a:ext uri="{FF2B5EF4-FFF2-40B4-BE49-F238E27FC236}">
                <a16:creationId xmlns:a16="http://schemas.microsoft.com/office/drawing/2014/main" id="{DBED5E07-3AFF-40D9-9A07-361519CEE631}"/>
              </a:ext>
            </a:extLst>
          </p:cNvPr>
          <p:cNvSpPr/>
          <p:nvPr/>
        </p:nvSpPr>
        <p:spPr>
          <a:xfrm>
            <a:off x="1423162" y="4616638"/>
            <a:ext cx="635001" cy="608580"/>
          </a:xfrm>
          <a:prstGeom prst="ellipse">
            <a:avLst/>
          </a:prstGeom>
          <a:solidFill>
            <a:srgbClr val="1557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libri" panose="020F0502020204030204" pitchFamily="34" charset="0"/>
                <a:cs typeface="Calibri" panose="020F0502020204030204" pitchFamily="34" charset="0"/>
              </a:rPr>
              <a:t>3</a:t>
            </a:r>
          </a:p>
        </p:txBody>
      </p:sp>
      <p:sp>
        <p:nvSpPr>
          <p:cNvPr id="6" name="TextBox 5">
            <a:extLst>
              <a:ext uri="{FF2B5EF4-FFF2-40B4-BE49-F238E27FC236}">
                <a16:creationId xmlns:a16="http://schemas.microsoft.com/office/drawing/2014/main" id="{9810A915-6516-443D-9E0E-B00087564AF9}"/>
              </a:ext>
            </a:extLst>
          </p:cNvPr>
          <p:cNvSpPr txBox="1"/>
          <p:nvPr/>
        </p:nvSpPr>
        <p:spPr>
          <a:xfrm>
            <a:off x="2413863" y="1826052"/>
            <a:ext cx="4989474" cy="338554"/>
          </a:xfrm>
          <a:prstGeom prst="rect">
            <a:avLst/>
          </a:prstGeom>
          <a:noFill/>
        </p:spPr>
        <p:txBody>
          <a:bodyPr wrap="square" rtlCol="0">
            <a:spAutoFit/>
          </a:bodyPr>
          <a:lstStyle/>
          <a:p>
            <a:r>
              <a:rPr lang="en-US" sz="1600" dirty="0">
                <a:solidFill>
                  <a:schemeClr val="tx1"/>
                </a:solidFill>
              </a:rPr>
              <a:t>Describe key terms used in the enforcement of NFPA 25</a:t>
            </a:r>
            <a:endPar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92510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Frequencies</a:t>
            </a:r>
          </a:p>
        </p:txBody>
      </p:sp>
      <p:sp>
        <p:nvSpPr>
          <p:cNvPr id="9" name="Slide Number Placeholder 3">
            <a:extLst>
              <a:ext uri="{FF2B5EF4-FFF2-40B4-BE49-F238E27FC236}">
                <a16:creationId xmlns:a16="http://schemas.microsoft.com/office/drawing/2014/main" id="{96B131BF-B3AF-46DC-A49C-5E54952B47F8}"/>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30</a:t>
            </a:fld>
            <a:endParaRPr lang="en-US"/>
          </a:p>
        </p:txBody>
      </p:sp>
      <p:graphicFrame>
        <p:nvGraphicFramePr>
          <p:cNvPr id="5" name="Content Placeholder 2">
            <a:extLst>
              <a:ext uri="{FF2B5EF4-FFF2-40B4-BE49-F238E27FC236}">
                <a16:creationId xmlns:a16="http://schemas.microsoft.com/office/drawing/2014/main" id="{A4F47C57-F539-4BC2-9D99-BFD940BEE7D3}"/>
              </a:ext>
            </a:extLst>
          </p:cNvPr>
          <p:cNvGraphicFramePr>
            <a:graphicFrameLocks noGrp="1"/>
          </p:cNvGraphicFramePr>
          <p:nvPr>
            <p:ph idx="1"/>
            <p:extLst>
              <p:ext uri="{D42A27DB-BD31-4B8C-83A1-F6EECF244321}">
                <p14:modId xmlns:p14="http://schemas.microsoft.com/office/powerpoint/2010/main" val="1736250177"/>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58877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Frequencies</a:t>
            </a:r>
          </a:p>
        </p:txBody>
      </p:sp>
      <p:sp>
        <p:nvSpPr>
          <p:cNvPr id="9" name="Slide Number Placeholder 3">
            <a:extLst>
              <a:ext uri="{FF2B5EF4-FFF2-40B4-BE49-F238E27FC236}">
                <a16:creationId xmlns:a16="http://schemas.microsoft.com/office/drawing/2014/main" id="{E5DBC5E9-68FA-4A32-A0D8-45F735A0DB30}"/>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31</a:t>
            </a:fld>
            <a:endParaRPr lang="en-US"/>
          </a:p>
        </p:txBody>
      </p:sp>
      <p:graphicFrame>
        <p:nvGraphicFramePr>
          <p:cNvPr id="5" name="Content Placeholder 2">
            <a:extLst>
              <a:ext uri="{FF2B5EF4-FFF2-40B4-BE49-F238E27FC236}">
                <a16:creationId xmlns:a16="http://schemas.microsoft.com/office/drawing/2014/main" id="{FD787E9A-65AE-484E-96CA-96625B70C369}"/>
              </a:ext>
            </a:extLst>
          </p:cNvPr>
          <p:cNvGraphicFramePr>
            <a:graphicFrameLocks noGrp="1"/>
          </p:cNvGraphicFramePr>
          <p:nvPr>
            <p:ph idx="1"/>
            <p:extLst>
              <p:ext uri="{D42A27DB-BD31-4B8C-83A1-F6EECF244321}">
                <p14:modId xmlns:p14="http://schemas.microsoft.com/office/powerpoint/2010/main" val="1339427495"/>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45942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dirty="0"/>
              <a:t>Valve Status - Definitions</a:t>
            </a:r>
          </a:p>
        </p:txBody>
      </p:sp>
      <p:sp>
        <p:nvSpPr>
          <p:cNvPr id="9" name="Slide Number Placeholder 3">
            <a:extLst>
              <a:ext uri="{FF2B5EF4-FFF2-40B4-BE49-F238E27FC236}">
                <a16:creationId xmlns:a16="http://schemas.microsoft.com/office/drawing/2014/main" id="{2E5EACA7-AEE9-4D65-AEA4-7AEA25A831D5}"/>
              </a:ext>
            </a:extLst>
          </p:cNvPr>
          <p:cNvSpPr>
            <a:spLocks noGrp="1"/>
          </p:cNvSpPr>
          <p:nvPr>
            <p:ph type="sldNum" sz="quarter" idx="4"/>
          </p:nvPr>
        </p:nvSpPr>
        <p:spPr>
          <a:xfrm>
            <a:off x="7994195" y="6422857"/>
            <a:ext cx="709698" cy="365125"/>
          </a:xfrm>
        </p:spPr>
        <p:txBody>
          <a:bodyPr anchor="ctr">
            <a:normAutofit/>
          </a:bodyPr>
          <a:lstStyle/>
          <a:p>
            <a:pPr>
              <a:spcAft>
                <a:spcPts val="600"/>
              </a:spcAft>
            </a:pPr>
            <a:fld id="{398D1FBE-958F-47DB-9317-1F803C473A6F}" type="slidenum">
              <a:rPr lang="en-US" smtClean="0"/>
              <a:pPr>
                <a:spcAft>
                  <a:spcPts val="600"/>
                </a:spcAft>
              </a:pPr>
              <a:t>32</a:t>
            </a:fld>
            <a:endParaRPr lang="en-US"/>
          </a:p>
        </p:txBody>
      </p:sp>
      <p:graphicFrame>
        <p:nvGraphicFramePr>
          <p:cNvPr id="5" name="Content Placeholder 2">
            <a:extLst>
              <a:ext uri="{FF2B5EF4-FFF2-40B4-BE49-F238E27FC236}">
                <a16:creationId xmlns:a16="http://schemas.microsoft.com/office/drawing/2014/main" id="{9440C7B0-D974-49C3-B530-FDFF74E66A43}"/>
              </a:ext>
            </a:extLst>
          </p:cNvPr>
          <p:cNvGraphicFramePr>
            <a:graphicFrameLocks noGrp="1"/>
          </p:cNvGraphicFramePr>
          <p:nvPr>
            <p:ph idx="1"/>
            <p:extLst>
              <p:ext uri="{D42A27DB-BD31-4B8C-83A1-F6EECF244321}">
                <p14:modId xmlns:p14="http://schemas.microsoft.com/office/powerpoint/2010/main" val="3235815622"/>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43685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a:t>
            </a:r>
          </a:p>
        </p:txBody>
      </p:sp>
      <p:pic>
        <p:nvPicPr>
          <p:cNvPr id="6" name="Content Placeholder 5" descr="DSC00864.JPG"/>
          <p:cNvPicPr>
            <a:picLocks noGrp="1" noChangeAspect="1"/>
          </p:cNvPicPr>
          <p:nvPr>
            <p:ph idx="1"/>
          </p:nvPr>
        </p:nvPicPr>
        <p:blipFill>
          <a:blip r:embed="rId3" cstate="print">
            <a:lum bright="29000"/>
          </a:blip>
          <a:stretch>
            <a:fillRect/>
          </a:stretch>
        </p:blipFill>
        <p:spPr>
          <a:xfrm>
            <a:off x="1273570" y="1101725"/>
            <a:ext cx="6596859" cy="4946650"/>
          </a:xfrm>
        </p:spPr>
      </p:pic>
    </p:spTree>
    <p:extLst>
      <p:ext uri="{BB962C8B-B14F-4D97-AF65-F5344CB8AC3E}">
        <p14:creationId xmlns:p14="http://schemas.microsoft.com/office/powerpoint/2010/main" val="11684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ITM Service</a:t>
            </a:r>
          </a:p>
        </p:txBody>
      </p:sp>
      <p:sp>
        <p:nvSpPr>
          <p:cNvPr id="3" name="Content Placeholder 2"/>
          <p:cNvSpPr>
            <a:spLocks noGrp="1"/>
          </p:cNvSpPr>
          <p:nvPr>
            <p:ph idx="1"/>
          </p:nvPr>
        </p:nvSpPr>
        <p:spPr/>
        <p:txBody>
          <a:bodyPr/>
          <a:lstStyle/>
          <a:p>
            <a:r>
              <a:rPr lang="en-US" sz="2800" dirty="0"/>
              <a:t>Inspection, Testing, and Maintenance Service</a:t>
            </a:r>
          </a:p>
          <a:p>
            <a:pPr lvl="1"/>
            <a:r>
              <a:rPr lang="en-US" sz="2400" dirty="0"/>
              <a:t>A service program provided by a qualified contractor or qualified property owner’s representative in which all components unique to the property’s systems are inspected and tested at the required times and necessary maintenance is provided.</a:t>
            </a:r>
            <a:endParaRPr lang="en-US" dirty="0"/>
          </a:p>
        </p:txBody>
      </p:sp>
    </p:spTree>
    <p:extLst>
      <p:ext uri="{BB962C8B-B14F-4D97-AF65-F5344CB8AC3E}">
        <p14:creationId xmlns:p14="http://schemas.microsoft.com/office/powerpoint/2010/main" val="300299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a:t>
            </a:r>
          </a:p>
        </p:txBody>
      </p:sp>
      <p:sp>
        <p:nvSpPr>
          <p:cNvPr id="3" name="Content Placeholder 2"/>
          <p:cNvSpPr>
            <a:spLocks noGrp="1"/>
          </p:cNvSpPr>
          <p:nvPr>
            <p:ph idx="1"/>
          </p:nvPr>
        </p:nvSpPr>
        <p:spPr/>
        <p:txBody>
          <a:bodyPr/>
          <a:lstStyle/>
          <a:p>
            <a:r>
              <a:rPr lang="en-US" sz="2800" dirty="0"/>
              <a:t>Qualified.</a:t>
            </a:r>
          </a:p>
          <a:p>
            <a:pPr lvl="1"/>
            <a:r>
              <a:rPr lang="en-US" sz="2400" dirty="0"/>
              <a:t> A competent and capable person who has met the requirements and training for a given field acceptable to the AHJ. [96, 2017]</a:t>
            </a:r>
          </a:p>
          <a:p>
            <a:endParaRPr lang="en-US" dirty="0"/>
          </a:p>
        </p:txBody>
      </p:sp>
    </p:spTree>
    <p:extLst>
      <p:ext uri="{BB962C8B-B14F-4D97-AF65-F5344CB8AC3E}">
        <p14:creationId xmlns:p14="http://schemas.microsoft.com/office/powerpoint/2010/main" val="134680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a:t>
            </a:r>
          </a:p>
        </p:txBody>
      </p:sp>
      <p:grpSp>
        <p:nvGrpSpPr>
          <p:cNvPr id="3" name="Group 9"/>
          <p:cNvGrpSpPr/>
          <p:nvPr/>
        </p:nvGrpSpPr>
        <p:grpSpPr>
          <a:xfrm>
            <a:off x="469473" y="1340821"/>
            <a:ext cx="8183208" cy="4609603"/>
            <a:chOff x="469473" y="1340821"/>
            <a:chExt cx="8183208" cy="4609603"/>
          </a:xfrm>
        </p:grpSpPr>
        <p:pic>
          <p:nvPicPr>
            <p:cNvPr id="2050" name="Picture 2" descr="Texas Department of Insurance (TDI)"/>
            <p:cNvPicPr>
              <a:picLocks noChangeAspect="1" noChangeArrowheads="1"/>
            </p:cNvPicPr>
            <p:nvPr/>
          </p:nvPicPr>
          <p:blipFill>
            <a:blip r:embed="rId3" cstate="print"/>
            <a:srcRect/>
            <a:stretch>
              <a:fillRect/>
            </a:stretch>
          </p:blipFill>
          <p:spPr bwMode="auto">
            <a:xfrm>
              <a:off x="469473" y="1340821"/>
              <a:ext cx="8096250" cy="1361436"/>
            </a:xfrm>
            <a:prstGeom prst="rect">
              <a:avLst/>
            </a:prstGeom>
            <a:noFill/>
          </p:spPr>
        </p:pic>
        <p:pic>
          <p:nvPicPr>
            <p:cNvPr id="2051" name="Picture 3"/>
            <p:cNvPicPr>
              <a:picLocks noChangeAspect="1" noChangeArrowheads="1"/>
            </p:cNvPicPr>
            <p:nvPr/>
          </p:nvPicPr>
          <p:blipFill>
            <a:blip r:embed="rId4" cstate="print"/>
            <a:srcRect/>
            <a:stretch>
              <a:fillRect/>
            </a:stretch>
          </p:blipFill>
          <p:spPr bwMode="auto">
            <a:xfrm>
              <a:off x="504967" y="3136142"/>
              <a:ext cx="8147714" cy="1295400"/>
            </a:xfrm>
            <a:prstGeom prst="rect">
              <a:avLst/>
            </a:prstGeom>
            <a:noFill/>
            <a:ln w="9525">
              <a:noFill/>
              <a:miter lim="800000"/>
              <a:headEnd/>
              <a:tailEnd/>
            </a:ln>
          </p:spPr>
        </p:pic>
        <p:pic>
          <p:nvPicPr>
            <p:cNvPr id="9" name="Picture 8" descr="heading_department.jpg"/>
            <p:cNvPicPr>
              <a:picLocks noChangeAspect="1"/>
            </p:cNvPicPr>
            <p:nvPr/>
          </p:nvPicPr>
          <p:blipFill>
            <a:blip r:embed="rId5" cstate="print"/>
            <a:stretch>
              <a:fillRect/>
            </a:stretch>
          </p:blipFill>
          <p:spPr>
            <a:xfrm>
              <a:off x="558799" y="4646019"/>
              <a:ext cx="7943755" cy="1304405"/>
            </a:xfrm>
            <a:prstGeom prst="rect">
              <a:avLst/>
            </a:prstGeom>
          </p:spPr>
        </p:pic>
      </p:grpSp>
      <p:sp>
        <p:nvSpPr>
          <p:cNvPr id="11" name="Rectangle 10"/>
          <p:cNvSpPr/>
          <p:nvPr/>
        </p:nvSpPr>
        <p:spPr>
          <a:xfrm>
            <a:off x="477672" y="2825087"/>
            <a:ext cx="8134065" cy="15967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8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Impairment</a:t>
            </a:r>
          </a:p>
        </p:txBody>
      </p:sp>
      <p:pic>
        <p:nvPicPr>
          <p:cNvPr id="7" name="Picture 6">
            <a:extLst>
              <a:ext uri="{FF2B5EF4-FFF2-40B4-BE49-F238E27FC236}">
                <a16:creationId xmlns:a16="http://schemas.microsoft.com/office/drawing/2014/main" id="{59A74B90-CB42-4277-B7A8-F31284682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63" y="1042637"/>
            <a:ext cx="6687679" cy="5015759"/>
          </a:xfrm>
          <a:prstGeom prst="rect">
            <a:avLst/>
          </a:prstGeom>
        </p:spPr>
      </p:pic>
    </p:spTree>
    <p:extLst>
      <p:ext uri="{BB962C8B-B14F-4D97-AF65-F5344CB8AC3E}">
        <p14:creationId xmlns:p14="http://schemas.microsoft.com/office/powerpoint/2010/main" val="176182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1257"/>
            <a:ext cx="7772400" cy="622663"/>
          </a:xfrm>
        </p:spPr>
        <p:txBody>
          <a:bodyPr anchor="ctr">
            <a:normAutofit/>
          </a:bodyPr>
          <a:lstStyle/>
          <a:p>
            <a:r>
              <a:rPr lang="en-US" dirty="0"/>
              <a:t>Impairment</a:t>
            </a:r>
          </a:p>
        </p:txBody>
      </p:sp>
      <p:graphicFrame>
        <p:nvGraphicFramePr>
          <p:cNvPr id="7" name="Content Placeholder 2">
            <a:extLst>
              <a:ext uri="{FF2B5EF4-FFF2-40B4-BE49-F238E27FC236}">
                <a16:creationId xmlns:a16="http://schemas.microsoft.com/office/drawing/2014/main" id="{EC5B5423-9B3A-4CC0-BAE1-EB628ED21944}"/>
              </a:ext>
            </a:extLst>
          </p:cNvPr>
          <p:cNvGraphicFramePr>
            <a:graphicFrameLocks noGrp="1"/>
          </p:cNvGraphicFramePr>
          <p:nvPr>
            <p:ph type="dgm" idx="1"/>
            <p:extLst>
              <p:ext uri="{D42A27DB-BD31-4B8C-83A1-F6EECF244321}">
                <p14:modId xmlns:p14="http://schemas.microsoft.com/office/powerpoint/2010/main" val="1459069148"/>
              </p:ext>
            </p:extLst>
          </p:nvPr>
        </p:nvGraphicFramePr>
        <p:xfrm>
          <a:off x="685800" y="1105990"/>
          <a:ext cx="7772400" cy="4868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84991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Deficiency</a:t>
            </a:r>
          </a:p>
        </p:txBody>
      </p:sp>
      <p:sp>
        <p:nvSpPr>
          <p:cNvPr id="3" name="Content Placeholder 2"/>
          <p:cNvSpPr>
            <a:spLocks noGrp="1"/>
          </p:cNvSpPr>
          <p:nvPr>
            <p:ph idx="1"/>
          </p:nvPr>
        </p:nvSpPr>
        <p:spPr/>
        <p:txBody>
          <a:bodyPr>
            <a:normAutofit/>
          </a:bodyPr>
          <a:lstStyle/>
          <a:p>
            <a:r>
              <a:rPr lang="en-US" sz="2800" dirty="0"/>
              <a:t>Deficiency.</a:t>
            </a:r>
          </a:p>
          <a:p>
            <a:pPr lvl="1"/>
            <a:r>
              <a:rPr lang="en-US" sz="2400" dirty="0"/>
              <a:t>For the purposes of inspection, testing, and maintenance of water-based fire protection systems, a condition that will or has the potential to adversely impact the performance of a system or portion thereof but does not rise to the level of an impairment.</a:t>
            </a:r>
          </a:p>
          <a:p>
            <a:endParaRPr lang="en-US" dirty="0"/>
          </a:p>
          <a:p>
            <a:endParaRPr lang="en-US" dirty="0"/>
          </a:p>
        </p:txBody>
      </p:sp>
    </p:spTree>
    <p:extLst>
      <p:ext uri="{BB962C8B-B14F-4D97-AF65-F5344CB8AC3E}">
        <p14:creationId xmlns:p14="http://schemas.microsoft.com/office/powerpoint/2010/main" val="332262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2BE1-476F-4F13-9C68-42D768D85E1A}"/>
              </a:ext>
            </a:extLst>
          </p:cNvPr>
          <p:cNvSpPr>
            <a:spLocks noGrp="1"/>
          </p:cNvSpPr>
          <p:nvPr>
            <p:ph type="title"/>
          </p:nvPr>
        </p:nvSpPr>
        <p:spPr>
          <a:xfrm>
            <a:off x="902189" y="240109"/>
            <a:ext cx="7338060" cy="604098"/>
          </a:xfrm>
        </p:spPr>
        <p:txBody>
          <a:bodyPr/>
          <a:lstStyle/>
          <a:p>
            <a:r>
              <a:rPr lang="en-US"/>
              <a:t>Learning objectives </a:t>
            </a:r>
          </a:p>
        </p:txBody>
      </p:sp>
      <p:sp>
        <p:nvSpPr>
          <p:cNvPr id="4" name="Slide Number Placeholder 3">
            <a:extLst>
              <a:ext uri="{FF2B5EF4-FFF2-40B4-BE49-F238E27FC236}">
                <a16:creationId xmlns:a16="http://schemas.microsoft.com/office/drawing/2014/main" id="{14DE3EE5-C5EF-4D2F-83B9-C06925F94064}"/>
              </a:ext>
            </a:extLst>
          </p:cNvPr>
          <p:cNvSpPr>
            <a:spLocks noGrp="1"/>
          </p:cNvSpPr>
          <p:nvPr>
            <p:ph type="sldNum" sz="quarter" idx="4"/>
          </p:nvPr>
        </p:nvSpPr>
        <p:spPr/>
        <p:txBody>
          <a:bodyPr/>
          <a:lstStyle/>
          <a:p>
            <a:fld id="{398D1FBE-958F-47DB-9317-1F803C473A6F}" type="slidenum">
              <a:rPr lang="en-US" smtClean="0"/>
              <a:pPr/>
              <a:t>4</a:t>
            </a:fld>
            <a:endParaRPr lang="en-US"/>
          </a:p>
        </p:txBody>
      </p:sp>
      <p:sp>
        <p:nvSpPr>
          <p:cNvPr id="10" name="Oval 9">
            <a:extLst>
              <a:ext uri="{FF2B5EF4-FFF2-40B4-BE49-F238E27FC236}">
                <a16:creationId xmlns:a16="http://schemas.microsoft.com/office/drawing/2014/main" id="{03F310E2-56E8-4592-B74B-EAE4ECC10954}"/>
              </a:ext>
            </a:extLst>
          </p:cNvPr>
          <p:cNvSpPr/>
          <p:nvPr/>
        </p:nvSpPr>
        <p:spPr>
          <a:xfrm>
            <a:off x="1421307" y="1665948"/>
            <a:ext cx="635001" cy="608580"/>
          </a:xfrm>
          <a:prstGeom prst="ellipse">
            <a:avLst/>
          </a:prstGeom>
          <a:solidFill>
            <a:srgbClr val="1557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libri" panose="020F0502020204030204" pitchFamily="34" charset="0"/>
                <a:cs typeface="Calibri" panose="020F0502020204030204" pitchFamily="34" charset="0"/>
              </a:rPr>
              <a:t>4</a:t>
            </a:r>
          </a:p>
        </p:txBody>
      </p:sp>
      <p:sp>
        <p:nvSpPr>
          <p:cNvPr id="29" name="Flowchart: Stored Data 28">
            <a:extLst>
              <a:ext uri="{FF2B5EF4-FFF2-40B4-BE49-F238E27FC236}">
                <a16:creationId xmlns:a16="http://schemas.microsoft.com/office/drawing/2014/main" id="{358C268E-199A-4AD0-AF55-B272F7052CE1}"/>
              </a:ext>
            </a:extLst>
          </p:cNvPr>
          <p:cNvSpPr/>
          <p:nvPr/>
        </p:nvSpPr>
        <p:spPr>
          <a:xfrm rot="10800000" flipV="1">
            <a:off x="1173920" y="1482496"/>
            <a:ext cx="6317550" cy="1003486"/>
          </a:xfrm>
          <a:prstGeom prst="flowChartOnlineStorag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C5CB623B-7E54-42A4-8595-C790752C192E}"/>
              </a:ext>
            </a:extLst>
          </p:cNvPr>
          <p:cNvSpPr/>
          <p:nvPr/>
        </p:nvSpPr>
        <p:spPr>
          <a:xfrm>
            <a:off x="1508708" y="3194822"/>
            <a:ext cx="635001" cy="608580"/>
          </a:xfrm>
          <a:prstGeom prst="ellipse">
            <a:avLst/>
          </a:prstGeom>
          <a:solidFill>
            <a:srgbClr val="1557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libri" panose="020F0502020204030204" pitchFamily="34" charset="0"/>
                <a:cs typeface="Calibri" panose="020F0502020204030204" pitchFamily="34" charset="0"/>
              </a:rPr>
              <a:t>5</a:t>
            </a:r>
          </a:p>
        </p:txBody>
      </p:sp>
      <p:sp>
        <p:nvSpPr>
          <p:cNvPr id="12" name="Flowchart: Stored Data 11">
            <a:extLst>
              <a:ext uri="{FF2B5EF4-FFF2-40B4-BE49-F238E27FC236}">
                <a16:creationId xmlns:a16="http://schemas.microsoft.com/office/drawing/2014/main" id="{573522F9-5A02-4823-B6FD-EB1FFE291FDA}"/>
              </a:ext>
            </a:extLst>
          </p:cNvPr>
          <p:cNvSpPr/>
          <p:nvPr/>
        </p:nvSpPr>
        <p:spPr>
          <a:xfrm rot="10800000">
            <a:off x="1366079" y="2983367"/>
            <a:ext cx="6269213" cy="1003486"/>
          </a:xfrm>
          <a:prstGeom prst="flowChartOnlineStorag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20BE6A1-748D-41B5-9C53-259A80560D97}"/>
              </a:ext>
            </a:extLst>
          </p:cNvPr>
          <p:cNvSpPr txBox="1"/>
          <p:nvPr/>
        </p:nvSpPr>
        <p:spPr>
          <a:xfrm>
            <a:off x="1301527" y="2312839"/>
            <a:ext cx="4307027" cy="523220"/>
          </a:xfrm>
          <a:prstGeom prst="rect">
            <a:avLst/>
          </a:prstGeom>
          <a:noFill/>
        </p:spPr>
        <p:txBody>
          <a:bodyPr wrap="square" rtlCol="0" anchor="ctr">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D58B9BC0-2182-4ABB-8B62-E919F7D43CDC}"/>
              </a:ext>
            </a:extLst>
          </p:cNvPr>
          <p:cNvSpPr txBox="1"/>
          <p:nvPr/>
        </p:nvSpPr>
        <p:spPr>
          <a:xfrm>
            <a:off x="2441407" y="3124271"/>
            <a:ext cx="4714050" cy="584775"/>
          </a:xfrm>
          <a:prstGeom prst="rect">
            <a:avLst/>
          </a:prstGeom>
          <a:noFill/>
        </p:spPr>
        <p:txBody>
          <a:bodyPr wrap="square" rtlCol="0" anchor="ctr">
            <a:spAutoFit/>
          </a:bodyPr>
          <a:lstStyle/>
          <a:p>
            <a:pPr lvl="0"/>
            <a:r>
              <a:rPr lang="en-US" sz="1600" dirty="0"/>
              <a:t>Identify the various steps in the Impairment Procedures for systems.</a:t>
            </a:r>
          </a:p>
        </p:txBody>
      </p:sp>
      <p:sp>
        <p:nvSpPr>
          <p:cNvPr id="15" name="Flowchart: Stored Data 14">
            <a:extLst>
              <a:ext uri="{FF2B5EF4-FFF2-40B4-BE49-F238E27FC236}">
                <a16:creationId xmlns:a16="http://schemas.microsoft.com/office/drawing/2014/main" id="{995DD17D-C1B7-4670-9F46-11258240FC57}"/>
              </a:ext>
            </a:extLst>
          </p:cNvPr>
          <p:cNvSpPr/>
          <p:nvPr/>
        </p:nvSpPr>
        <p:spPr>
          <a:xfrm rot="10800000" flipV="1">
            <a:off x="1508707" y="4435648"/>
            <a:ext cx="5982761" cy="1171938"/>
          </a:xfrm>
          <a:prstGeom prst="flowChartOnlineStorag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AECC13B-927E-489A-928C-90D21C7DE2D6}"/>
              </a:ext>
            </a:extLst>
          </p:cNvPr>
          <p:cNvSpPr txBox="1"/>
          <p:nvPr/>
        </p:nvSpPr>
        <p:spPr>
          <a:xfrm>
            <a:off x="2501994" y="4740889"/>
            <a:ext cx="4989474" cy="584775"/>
          </a:xfrm>
          <a:prstGeom prst="rect">
            <a:avLst/>
          </a:prstGeom>
          <a:noFill/>
        </p:spPr>
        <p:txBody>
          <a:bodyPr wrap="square" rtlCol="0">
            <a:spAutoFit/>
          </a:bodyPr>
          <a:lstStyle/>
          <a:p>
            <a:pPr lvl="0"/>
            <a:r>
              <a:rPr lang="en-US" sz="1600" dirty="0"/>
              <a:t>Utilize the appropriate Tables to determine procedures necessary to return a system to service</a:t>
            </a:r>
          </a:p>
        </p:txBody>
      </p:sp>
      <p:sp>
        <p:nvSpPr>
          <p:cNvPr id="19" name="Oval 18">
            <a:extLst>
              <a:ext uri="{FF2B5EF4-FFF2-40B4-BE49-F238E27FC236}">
                <a16:creationId xmlns:a16="http://schemas.microsoft.com/office/drawing/2014/main" id="{DBED5E07-3AFF-40D9-9A07-361519CEE631}"/>
              </a:ext>
            </a:extLst>
          </p:cNvPr>
          <p:cNvSpPr/>
          <p:nvPr/>
        </p:nvSpPr>
        <p:spPr>
          <a:xfrm>
            <a:off x="1508709" y="4728987"/>
            <a:ext cx="635001" cy="608580"/>
          </a:xfrm>
          <a:prstGeom prst="ellipse">
            <a:avLst/>
          </a:prstGeom>
          <a:solidFill>
            <a:srgbClr val="1557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libri" panose="020F0502020204030204" pitchFamily="34" charset="0"/>
                <a:cs typeface="Calibri" panose="020F0502020204030204" pitchFamily="34" charset="0"/>
              </a:rPr>
              <a:t>6</a:t>
            </a:r>
          </a:p>
        </p:txBody>
      </p:sp>
      <p:sp>
        <p:nvSpPr>
          <p:cNvPr id="6" name="TextBox 5">
            <a:extLst>
              <a:ext uri="{FF2B5EF4-FFF2-40B4-BE49-F238E27FC236}">
                <a16:creationId xmlns:a16="http://schemas.microsoft.com/office/drawing/2014/main" id="{9810A915-6516-443D-9E0E-B00087564AF9}"/>
              </a:ext>
            </a:extLst>
          </p:cNvPr>
          <p:cNvSpPr txBox="1"/>
          <p:nvPr/>
        </p:nvSpPr>
        <p:spPr>
          <a:xfrm>
            <a:off x="2303695" y="1604000"/>
            <a:ext cx="4989474" cy="830997"/>
          </a:xfrm>
          <a:prstGeom prst="rect">
            <a:avLst/>
          </a:prstGeom>
          <a:noFill/>
        </p:spPr>
        <p:txBody>
          <a:bodyPr wrap="square" rtlCol="0">
            <a:spAutoFit/>
          </a:bodyPr>
          <a:lstStyle/>
          <a:p>
            <a:pPr lvl="0"/>
            <a:r>
              <a:rPr lang="en-US" sz="1600" dirty="0"/>
              <a:t>Recognize the difference between internal inspections and obstruction investigations and identify the need for each.</a:t>
            </a:r>
          </a:p>
        </p:txBody>
      </p:sp>
    </p:spTree>
    <p:custDataLst>
      <p:tags r:id="rId1"/>
    </p:custDataLst>
    <p:extLst>
      <p:ext uri="{BB962C8B-B14F-4D97-AF65-F5344CB8AC3E}">
        <p14:creationId xmlns:p14="http://schemas.microsoft.com/office/powerpoint/2010/main" val="1259045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1257"/>
            <a:ext cx="7772400" cy="622663"/>
          </a:xfrm>
        </p:spPr>
        <p:txBody>
          <a:bodyPr anchor="ctr">
            <a:normAutofit/>
          </a:bodyPr>
          <a:lstStyle/>
          <a:p>
            <a:r>
              <a:rPr lang="en-US" dirty="0"/>
              <a:t>Non-Critical or Critical</a:t>
            </a:r>
          </a:p>
        </p:txBody>
      </p:sp>
      <p:graphicFrame>
        <p:nvGraphicFramePr>
          <p:cNvPr id="5" name="Content Placeholder 2">
            <a:extLst>
              <a:ext uri="{FF2B5EF4-FFF2-40B4-BE49-F238E27FC236}">
                <a16:creationId xmlns:a16="http://schemas.microsoft.com/office/drawing/2014/main" id="{DA640B99-0B8C-4971-993A-6A0B07E05D8D}"/>
              </a:ext>
            </a:extLst>
          </p:cNvPr>
          <p:cNvGraphicFramePr>
            <a:graphicFrameLocks noGrp="1"/>
          </p:cNvGraphicFramePr>
          <p:nvPr>
            <p:ph type="dgm" idx="1"/>
            <p:extLst>
              <p:ext uri="{D42A27DB-BD31-4B8C-83A1-F6EECF244321}">
                <p14:modId xmlns:p14="http://schemas.microsoft.com/office/powerpoint/2010/main" val="2631991855"/>
              </p:ext>
            </p:extLst>
          </p:nvPr>
        </p:nvGraphicFramePr>
        <p:xfrm>
          <a:off x="685800" y="1105990"/>
          <a:ext cx="7772400" cy="4868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816455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Definitions</a:t>
            </a:r>
          </a:p>
        </p:txBody>
      </p:sp>
      <p:sp>
        <p:nvSpPr>
          <p:cNvPr id="3" name="Content Placeholder 2"/>
          <p:cNvSpPr>
            <a:spLocks noGrp="1"/>
          </p:cNvSpPr>
          <p:nvPr>
            <p:ph sz="half" idx="1"/>
          </p:nvPr>
        </p:nvSpPr>
        <p:spPr>
          <a:xfrm>
            <a:off x="526943" y="2634713"/>
            <a:ext cx="3449664" cy="3553444"/>
          </a:xfrm>
        </p:spPr>
        <p:txBody>
          <a:bodyPr/>
          <a:lstStyle/>
          <a:p>
            <a:r>
              <a:rPr lang="en-US" sz="2400" dirty="0"/>
              <a:t>No Flow</a:t>
            </a:r>
          </a:p>
          <a:p>
            <a:endParaRPr lang="en-US" sz="2400" dirty="0"/>
          </a:p>
          <a:p>
            <a:r>
              <a:rPr lang="en-US" sz="2400" dirty="0"/>
              <a:t>Peak Load</a:t>
            </a:r>
          </a:p>
          <a:p>
            <a:endParaRPr lang="en-US" sz="2400" dirty="0"/>
          </a:p>
          <a:p>
            <a:r>
              <a:rPr lang="en-US" sz="2400" dirty="0"/>
              <a:t>Pressure</a:t>
            </a:r>
          </a:p>
          <a:p>
            <a:endParaRPr lang="en-US" sz="2400" dirty="0"/>
          </a:p>
          <a:p>
            <a:endParaRPr lang="en-US" sz="2400" dirty="0"/>
          </a:p>
          <a:p>
            <a:endParaRPr lang="en-US" sz="2400" dirty="0"/>
          </a:p>
        </p:txBody>
      </p:sp>
      <p:sp>
        <p:nvSpPr>
          <p:cNvPr id="8" name="Content Placeholder 7"/>
          <p:cNvSpPr>
            <a:spLocks noGrp="1"/>
          </p:cNvSpPr>
          <p:nvPr>
            <p:ph sz="half" idx="2"/>
          </p:nvPr>
        </p:nvSpPr>
        <p:spPr>
          <a:xfrm>
            <a:off x="4850969" y="2634713"/>
            <a:ext cx="3828082" cy="3553444"/>
          </a:xfrm>
        </p:spPr>
        <p:txBody>
          <a:bodyPr>
            <a:normAutofit/>
          </a:bodyPr>
          <a:lstStyle/>
          <a:p>
            <a:r>
              <a:rPr lang="en-US" sz="2400" dirty="0"/>
              <a:t>Rated Flow</a:t>
            </a:r>
          </a:p>
          <a:p>
            <a:endParaRPr lang="en-US" sz="2400" dirty="0"/>
          </a:p>
          <a:p>
            <a:r>
              <a:rPr lang="en-US" sz="2400" dirty="0"/>
              <a:t>Unadjusted Field Test Curve</a:t>
            </a:r>
          </a:p>
          <a:p>
            <a:endParaRPr lang="en-US" sz="2400" dirty="0"/>
          </a:p>
          <a:p>
            <a:endParaRPr lang="en-US" sz="2400" dirty="0"/>
          </a:p>
        </p:txBody>
      </p:sp>
      <p:sp>
        <p:nvSpPr>
          <p:cNvPr id="9" name="TextBox 8"/>
          <p:cNvSpPr txBox="1"/>
          <p:nvPr/>
        </p:nvSpPr>
        <p:spPr>
          <a:xfrm>
            <a:off x="2293749" y="1456841"/>
            <a:ext cx="4633993" cy="523220"/>
          </a:xfrm>
          <a:prstGeom prst="rect">
            <a:avLst/>
          </a:prstGeom>
          <a:noFill/>
        </p:spPr>
        <p:txBody>
          <a:bodyPr wrap="square" rtlCol="0">
            <a:spAutoFit/>
          </a:bodyPr>
          <a:lstStyle/>
          <a:p>
            <a:pPr algn="ctr"/>
            <a:r>
              <a:rPr lang="en-US" sz="2800" dirty="0"/>
              <a:t>Pump Terminology</a:t>
            </a:r>
          </a:p>
        </p:txBody>
      </p:sp>
    </p:spTree>
    <p:extLst>
      <p:ext uri="{BB962C8B-B14F-4D97-AF65-F5344CB8AC3E}">
        <p14:creationId xmlns:p14="http://schemas.microsoft.com/office/powerpoint/2010/main" val="2486296339"/>
      </p:ext>
    </p:extLst>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3</a:t>
            </a:r>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4400" b="1" dirty="0"/>
              <a:t>General Requirements</a:t>
            </a:r>
          </a:p>
        </p:txBody>
      </p:sp>
    </p:spTree>
    <p:extLst>
      <p:ext uri="{BB962C8B-B14F-4D97-AF65-F5344CB8AC3E}">
        <p14:creationId xmlns:p14="http://schemas.microsoft.com/office/powerpoint/2010/main" val="8241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Responsible</a:t>
            </a:r>
          </a:p>
        </p:txBody>
      </p:sp>
      <p:sp>
        <p:nvSpPr>
          <p:cNvPr id="7" name="TextBox 6"/>
          <p:cNvSpPr txBox="1"/>
          <p:nvPr/>
        </p:nvSpPr>
        <p:spPr>
          <a:xfrm>
            <a:off x="202005" y="4314208"/>
            <a:ext cx="3245312" cy="923330"/>
          </a:xfrm>
          <a:prstGeom prst="rect">
            <a:avLst/>
          </a:prstGeom>
          <a:noFill/>
        </p:spPr>
        <p:txBody>
          <a:bodyPr wrap="none" rtlCol="0">
            <a:spAutoFit/>
          </a:bodyPr>
          <a:lstStyle/>
          <a:p>
            <a:r>
              <a:rPr lang="en-US" sz="5400" b="1" dirty="0">
                <a:ln w="12700">
                  <a:solidFill>
                    <a:schemeClr val="tx2">
                      <a:satMod val="155000"/>
                    </a:schemeClr>
                  </a:solidFill>
                  <a:prstDash val="solid"/>
                </a:ln>
                <a:solidFill>
                  <a:sysClr val="windowText" lastClr="000000"/>
                </a:solidFill>
              </a:rPr>
              <a:t>Contractor</a:t>
            </a:r>
          </a:p>
        </p:txBody>
      </p:sp>
      <p:sp>
        <p:nvSpPr>
          <p:cNvPr id="8" name="TextBox 7"/>
          <p:cNvSpPr txBox="1"/>
          <p:nvPr/>
        </p:nvSpPr>
        <p:spPr>
          <a:xfrm>
            <a:off x="6889470" y="4314208"/>
            <a:ext cx="1271502" cy="923330"/>
          </a:xfrm>
          <a:prstGeom prst="rect">
            <a:avLst/>
          </a:prstGeom>
          <a:noFill/>
        </p:spPr>
        <p:txBody>
          <a:bodyPr wrap="none" rtlCol="0">
            <a:spAutoFit/>
          </a:bodyPr>
          <a:lstStyle/>
          <a:p>
            <a:r>
              <a:rPr lang="en-US" sz="5400" b="1" dirty="0">
                <a:ln w="12700">
                  <a:solidFill>
                    <a:schemeClr val="tx2">
                      <a:satMod val="155000"/>
                    </a:schemeClr>
                  </a:solidFill>
                  <a:prstDash val="solid"/>
                </a:ln>
                <a:solidFill>
                  <a:sysClr val="windowText" lastClr="000000"/>
                </a:solidFill>
              </a:rPr>
              <a:t>AHJ</a:t>
            </a:r>
            <a:endParaRPr lang="en-US" sz="5400" dirty="0">
              <a:solidFill>
                <a:sysClr val="windowText" lastClr="000000"/>
              </a:solidFill>
            </a:endParaRPr>
          </a:p>
        </p:txBody>
      </p:sp>
      <p:sp>
        <p:nvSpPr>
          <p:cNvPr id="9" name="Left-Right Arrow 8"/>
          <p:cNvSpPr/>
          <p:nvPr/>
        </p:nvSpPr>
        <p:spPr>
          <a:xfrm rot="18820892">
            <a:off x="558477" y="3114387"/>
            <a:ext cx="3364717"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Right Arrow 9"/>
          <p:cNvSpPr/>
          <p:nvPr/>
        </p:nvSpPr>
        <p:spPr>
          <a:xfrm rot="2725105">
            <a:off x="4834813" y="3058286"/>
            <a:ext cx="3251186"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326818" y="1356900"/>
            <a:ext cx="2135520"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ysClr val="windowText" lastClr="000000"/>
                </a:solidFill>
              </a:rPr>
              <a:t>Owner</a:t>
            </a:r>
          </a:p>
        </p:txBody>
      </p:sp>
      <p:sp>
        <p:nvSpPr>
          <p:cNvPr id="12" name="Content Placeholder 2">
            <a:extLst>
              <a:ext uri="{FF2B5EF4-FFF2-40B4-BE49-F238E27FC236}">
                <a16:creationId xmlns:a16="http://schemas.microsoft.com/office/drawing/2014/main" id="{B69C0C33-4FAF-4029-B288-F408EDD7919A}"/>
              </a:ext>
            </a:extLst>
          </p:cNvPr>
          <p:cNvSpPr>
            <a:spLocks noGrp="1"/>
          </p:cNvSpPr>
          <p:nvPr>
            <p:ph idx="1"/>
          </p:nvPr>
        </p:nvSpPr>
        <p:spPr>
          <a:xfrm>
            <a:off x="3204174" y="2965997"/>
            <a:ext cx="2519970" cy="837908"/>
          </a:xfrm>
        </p:spPr>
        <p:txBody>
          <a:bodyPr>
            <a:normAutofit/>
          </a:bodyPr>
          <a:lstStyle/>
          <a:p>
            <a:pPr marL="0" indent="0">
              <a:buNone/>
            </a:pPr>
            <a:r>
              <a:rPr lang="en-US" sz="4400" b="1" dirty="0"/>
              <a:t>Chapter 4</a:t>
            </a:r>
          </a:p>
        </p:txBody>
      </p:sp>
      <p:sp>
        <p:nvSpPr>
          <p:cNvPr id="13" name="Left-Right Arrow 9">
            <a:extLst>
              <a:ext uri="{FF2B5EF4-FFF2-40B4-BE49-F238E27FC236}">
                <a16:creationId xmlns:a16="http://schemas.microsoft.com/office/drawing/2014/main" id="{EB2A14CE-6AB4-479C-9220-AD2DE28FFB93}"/>
              </a:ext>
            </a:extLst>
          </p:cNvPr>
          <p:cNvSpPr/>
          <p:nvPr/>
        </p:nvSpPr>
        <p:spPr>
          <a:xfrm>
            <a:off x="3524173" y="4618862"/>
            <a:ext cx="3251186"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5E0B15A7-AB15-4EB3-AB85-E7FC66AF5A85}"/>
              </a:ext>
            </a:extLst>
          </p:cNvPr>
          <p:cNvSpPr txBox="1">
            <a:spLocks/>
          </p:cNvSpPr>
          <p:nvPr/>
        </p:nvSpPr>
        <p:spPr>
          <a:xfrm>
            <a:off x="3584448" y="5130077"/>
            <a:ext cx="3182112" cy="83790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a:t>Does not exist unless established by some other legislation</a:t>
            </a:r>
          </a:p>
        </p:txBody>
      </p:sp>
      <p:sp>
        <p:nvSpPr>
          <p:cNvPr id="15" name="Content Placeholder 2">
            <a:extLst>
              <a:ext uri="{FF2B5EF4-FFF2-40B4-BE49-F238E27FC236}">
                <a16:creationId xmlns:a16="http://schemas.microsoft.com/office/drawing/2014/main" id="{86233686-6264-4230-8CAE-DA79EE4CA0D0}"/>
              </a:ext>
            </a:extLst>
          </p:cNvPr>
          <p:cNvSpPr txBox="1">
            <a:spLocks/>
          </p:cNvSpPr>
          <p:nvPr/>
        </p:nvSpPr>
        <p:spPr>
          <a:xfrm rot="2771029">
            <a:off x="5100029" y="2703869"/>
            <a:ext cx="3312450" cy="8379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t>Established by NFPA 25</a:t>
            </a:r>
          </a:p>
        </p:txBody>
      </p:sp>
      <p:sp>
        <p:nvSpPr>
          <p:cNvPr id="16" name="Content Placeholder 2">
            <a:extLst>
              <a:ext uri="{FF2B5EF4-FFF2-40B4-BE49-F238E27FC236}">
                <a16:creationId xmlns:a16="http://schemas.microsoft.com/office/drawing/2014/main" id="{0B3CEBDF-483F-4D2F-BE2A-E548D848F14A}"/>
              </a:ext>
            </a:extLst>
          </p:cNvPr>
          <p:cNvSpPr txBox="1">
            <a:spLocks/>
          </p:cNvSpPr>
          <p:nvPr/>
        </p:nvSpPr>
        <p:spPr>
          <a:xfrm rot="18862646">
            <a:off x="168366" y="2618524"/>
            <a:ext cx="3397794" cy="8379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t>Established by contract</a:t>
            </a:r>
          </a:p>
        </p:txBody>
      </p:sp>
    </p:spTree>
    <p:extLst>
      <p:ext uri="{BB962C8B-B14F-4D97-AF65-F5344CB8AC3E}">
        <p14:creationId xmlns:p14="http://schemas.microsoft.com/office/powerpoint/2010/main" val="3592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Requirements</a:t>
            </a:r>
          </a:p>
        </p:txBody>
      </p:sp>
      <p:sp>
        <p:nvSpPr>
          <p:cNvPr id="3" name="Content Placeholder 2"/>
          <p:cNvSpPr>
            <a:spLocks noGrp="1"/>
          </p:cNvSpPr>
          <p:nvPr>
            <p:ph idx="1"/>
          </p:nvPr>
        </p:nvSpPr>
        <p:spPr>
          <a:xfrm>
            <a:off x="495299" y="1228299"/>
            <a:ext cx="4267769" cy="5425671"/>
          </a:xfrm>
        </p:spPr>
        <p:txBody>
          <a:bodyPr>
            <a:normAutofit/>
          </a:bodyPr>
          <a:lstStyle/>
          <a:p>
            <a:r>
              <a:rPr lang="en-US" sz="2800" dirty="0"/>
              <a:t>Responsibility of Owner or Designated Rep</a:t>
            </a:r>
          </a:p>
          <a:p>
            <a:endParaRPr lang="en-US" sz="2800" dirty="0"/>
          </a:p>
          <a:p>
            <a:r>
              <a:rPr lang="en-US" sz="2800" dirty="0"/>
              <a:t>Manufacturer’s Corrective Action</a:t>
            </a:r>
          </a:p>
          <a:p>
            <a:endParaRPr lang="en-US" sz="2800" dirty="0"/>
          </a:p>
          <a:p>
            <a:r>
              <a:rPr lang="en-US" sz="2800" dirty="0"/>
              <a:t>Records</a:t>
            </a:r>
          </a:p>
          <a:p>
            <a:endParaRPr lang="en-US" sz="2800" dirty="0"/>
          </a:p>
          <a:p>
            <a:r>
              <a:rPr lang="en-US" sz="2800" dirty="0"/>
              <a:t>Water Supply Status</a:t>
            </a:r>
          </a:p>
          <a:p>
            <a:endParaRPr lang="en-US" sz="2800" dirty="0"/>
          </a:p>
          <a:p>
            <a:r>
              <a:rPr lang="en-US" sz="2800" dirty="0"/>
              <a:t>Inspection</a:t>
            </a:r>
          </a:p>
        </p:txBody>
      </p:sp>
      <p:sp>
        <p:nvSpPr>
          <p:cNvPr id="6" name="TextBox 5"/>
          <p:cNvSpPr txBox="1"/>
          <p:nvPr/>
        </p:nvSpPr>
        <p:spPr>
          <a:xfrm>
            <a:off x="5038302" y="1255588"/>
            <a:ext cx="3648498" cy="4832092"/>
          </a:xfrm>
          <a:prstGeom prst="rect">
            <a:avLst/>
          </a:prstGeom>
          <a:noFill/>
        </p:spPr>
        <p:txBody>
          <a:bodyPr wrap="square" rtlCol="0">
            <a:spAutoFit/>
          </a:bodyPr>
          <a:lstStyle/>
          <a:p>
            <a:pPr>
              <a:buFont typeface="Arial" pitchFamily="34" charset="0"/>
              <a:buChar char="•"/>
            </a:pPr>
            <a:r>
              <a:rPr lang="en-US" sz="2800" dirty="0"/>
              <a:t>Testing </a:t>
            </a:r>
          </a:p>
          <a:p>
            <a:pPr>
              <a:buFont typeface="Arial" pitchFamily="34" charset="0"/>
              <a:buChar char="•"/>
            </a:pPr>
            <a:endParaRPr lang="en-US" sz="2800" dirty="0"/>
          </a:p>
          <a:p>
            <a:pPr>
              <a:buFont typeface="Arial" pitchFamily="34" charset="0"/>
              <a:buChar char="•"/>
            </a:pPr>
            <a:r>
              <a:rPr lang="en-US" sz="2800" dirty="0"/>
              <a:t>Automated Inspection &amp; Testing</a:t>
            </a:r>
          </a:p>
          <a:p>
            <a:pPr>
              <a:buFont typeface="Arial" pitchFamily="34" charset="0"/>
              <a:buChar char="•"/>
            </a:pPr>
            <a:endParaRPr lang="en-US" sz="2800" dirty="0"/>
          </a:p>
          <a:p>
            <a:pPr>
              <a:buFont typeface="Arial" pitchFamily="34" charset="0"/>
              <a:buChar char="•"/>
            </a:pPr>
            <a:r>
              <a:rPr lang="en-US" sz="2800" dirty="0"/>
              <a:t>Performance Based Compliance Programs</a:t>
            </a:r>
          </a:p>
          <a:p>
            <a:pPr>
              <a:buFont typeface="Arial" pitchFamily="34" charset="0"/>
              <a:buChar char="•"/>
            </a:pPr>
            <a:endParaRPr lang="en-US" sz="2800" dirty="0"/>
          </a:p>
          <a:p>
            <a:pPr>
              <a:buFont typeface="Arial" pitchFamily="34" charset="0"/>
              <a:buChar char="•"/>
            </a:pPr>
            <a:r>
              <a:rPr lang="en-US" sz="2800" dirty="0"/>
              <a:t>Maintenance</a:t>
            </a:r>
          </a:p>
          <a:p>
            <a:pPr>
              <a:buFont typeface="Arial" pitchFamily="34" charset="0"/>
              <a:buChar char="•"/>
            </a:pPr>
            <a:endParaRPr lang="en-US" sz="2800" dirty="0"/>
          </a:p>
          <a:p>
            <a:pPr>
              <a:buFont typeface="Arial" pitchFamily="34" charset="0"/>
              <a:buChar char="•"/>
            </a:pPr>
            <a:r>
              <a:rPr lang="en-US" sz="2800" dirty="0"/>
              <a:t>Safety</a:t>
            </a:r>
          </a:p>
        </p:txBody>
      </p:sp>
    </p:spTree>
    <p:extLst>
      <p:ext uri="{BB962C8B-B14F-4D97-AF65-F5344CB8AC3E}">
        <p14:creationId xmlns:p14="http://schemas.microsoft.com/office/powerpoint/2010/main" val="114248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Owner or Designated Rep.</a:t>
            </a:r>
          </a:p>
        </p:txBody>
      </p:sp>
      <p:sp>
        <p:nvSpPr>
          <p:cNvPr id="3" name="Content Placeholder 2"/>
          <p:cNvSpPr>
            <a:spLocks noGrp="1"/>
          </p:cNvSpPr>
          <p:nvPr>
            <p:ph idx="1"/>
          </p:nvPr>
        </p:nvSpPr>
        <p:spPr>
          <a:xfrm>
            <a:off x="457199" y="1017280"/>
            <a:ext cx="3699291" cy="5248700"/>
          </a:xfrm>
        </p:spPr>
        <p:txBody>
          <a:bodyPr>
            <a:noAutofit/>
          </a:bodyPr>
          <a:lstStyle/>
          <a:p>
            <a:r>
              <a:rPr lang="en-US" sz="2400" dirty="0"/>
              <a:t>System ITM</a:t>
            </a:r>
          </a:p>
          <a:p>
            <a:endParaRPr lang="en-US" sz="2400" dirty="0"/>
          </a:p>
          <a:p>
            <a:r>
              <a:rPr lang="en-US" sz="2400" dirty="0"/>
              <a:t>Adequate drainage</a:t>
            </a:r>
          </a:p>
          <a:p>
            <a:endParaRPr lang="en-US" sz="2400" dirty="0"/>
          </a:p>
          <a:p>
            <a:r>
              <a:rPr lang="en-US" sz="2400" dirty="0"/>
              <a:t>Freeze Protection</a:t>
            </a:r>
          </a:p>
          <a:p>
            <a:endParaRPr lang="en-US" sz="2400" dirty="0"/>
          </a:p>
          <a:p>
            <a:r>
              <a:rPr lang="en-US" sz="2400" dirty="0"/>
              <a:t>Accessibility</a:t>
            </a:r>
          </a:p>
          <a:p>
            <a:endParaRPr lang="en-US" sz="2400" dirty="0"/>
          </a:p>
          <a:p>
            <a:r>
              <a:rPr lang="en-US" sz="2400" dirty="0"/>
              <a:t>Notification of System Shutdown or Testing</a:t>
            </a:r>
          </a:p>
          <a:p>
            <a:endParaRPr lang="en-US" sz="2400" dirty="0"/>
          </a:p>
          <a:p>
            <a:r>
              <a:rPr lang="en-US" sz="2400" dirty="0"/>
              <a:t>Corrections &amp; Repairs</a:t>
            </a:r>
          </a:p>
        </p:txBody>
      </p:sp>
      <p:sp>
        <p:nvSpPr>
          <p:cNvPr id="6" name="TextBox 5"/>
          <p:cNvSpPr txBox="1"/>
          <p:nvPr/>
        </p:nvSpPr>
        <p:spPr>
          <a:xfrm>
            <a:off x="4513995" y="1030920"/>
            <a:ext cx="4153756" cy="4893647"/>
          </a:xfrm>
          <a:prstGeom prst="rect">
            <a:avLst/>
          </a:prstGeom>
          <a:noFill/>
        </p:spPr>
        <p:txBody>
          <a:bodyPr wrap="square" rtlCol="0">
            <a:spAutoFit/>
          </a:bodyPr>
          <a:lstStyle/>
          <a:p>
            <a:pPr>
              <a:buFont typeface="Arial" pitchFamily="34" charset="0"/>
              <a:buChar char="•"/>
            </a:pPr>
            <a:r>
              <a:rPr lang="en-US" sz="2400" dirty="0"/>
              <a:t>Changes</a:t>
            </a:r>
          </a:p>
          <a:p>
            <a:pPr lvl="1">
              <a:buFont typeface="Arial" pitchFamily="34" charset="0"/>
              <a:buChar char="•"/>
            </a:pPr>
            <a:r>
              <a:rPr lang="en-US" sz="2400" dirty="0"/>
              <a:t>Occupancy, Use, Process, Materials, Water Supply</a:t>
            </a:r>
          </a:p>
          <a:p>
            <a:pPr lvl="1">
              <a:buFont typeface="Arial" pitchFamily="34" charset="0"/>
              <a:buChar char="•"/>
            </a:pPr>
            <a:endParaRPr lang="en-US" sz="2400" dirty="0"/>
          </a:p>
          <a:p>
            <a:pPr>
              <a:buFont typeface="Arial" pitchFamily="34" charset="0"/>
              <a:buChar char="•"/>
            </a:pPr>
            <a:r>
              <a:rPr lang="en-US" sz="2400" dirty="0"/>
              <a:t>Changes in Hazard</a:t>
            </a:r>
          </a:p>
          <a:p>
            <a:pPr>
              <a:buFont typeface="Arial" pitchFamily="34" charset="0"/>
              <a:buChar char="•"/>
            </a:pPr>
            <a:endParaRPr lang="en-US" sz="2400" dirty="0"/>
          </a:p>
          <a:p>
            <a:pPr>
              <a:buFont typeface="Arial" pitchFamily="34" charset="0"/>
              <a:buChar char="•"/>
            </a:pPr>
            <a:r>
              <a:rPr lang="en-US" sz="2400" dirty="0"/>
              <a:t>Valve Location</a:t>
            </a:r>
          </a:p>
          <a:p>
            <a:pPr>
              <a:buFont typeface="Arial" pitchFamily="34" charset="0"/>
              <a:buChar char="•"/>
            </a:pPr>
            <a:endParaRPr lang="en-US" sz="2400" dirty="0"/>
          </a:p>
          <a:p>
            <a:pPr>
              <a:buFont typeface="Arial" pitchFamily="34" charset="0"/>
              <a:buChar char="•"/>
            </a:pPr>
            <a:r>
              <a:rPr lang="en-US" sz="2400" dirty="0"/>
              <a:t>Information Sign</a:t>
            </a:r>
          </a:p>
          <a:p>
            <a:pPr>
              <a:buFont typeface="Arial" pitchFamily="34" charset="0"/>
              <a:buChar char="•"/>
            </a:pPr>
            <a:endParaRPr lang="en-US" sz="2400" dirty="0"/>
          </a:p>
          <a:p>
            <a:pPr>
              <a:buFont typeface="Arial" pitchFamily="34" charset="0"/>
              <a:buChar char="•"/>
            </a:pPr>
            <a:r>
              <a:rPr lang="en-US" sz="2400" dirty="0"/>
              <a:t>Anti Freeze Information Sign</a:t>
            </a:r>
          </a:p>
          <a:p>
            <a:pPr>
              <a:buFont typeface="Arial" pitchFamily="34" charset="0"/>
              <a:buChar char="•"/>
            </a:pPr>
            <a:endParaRPr lang="en-US" sz="2400" dirty="0"/>
          </a:p>
          <a:p>
            <a:pPr>
              <a:buFont typeface="Arial" pitchFamily="34" charset="0"/>
              <a:buChar char="•"/>
            </a:pPr>
            <a:r>
              <a:rPr lang="en-US" sz="2400" dirty="0"/>
              <a:t>Impairments</a:t>
            </a:r>
          </a:p>
        </p:txBody>
      </p:sp>
    </p:spTree>
    <p:extLst>
      <p:ext uri="{BB962C8B-B14F-4D97-AF65-F5344CB8AC3E}">
        <p14:creationId xmlns:p14="http://schemas.microsoft.com/office/powerpoint/2010/main" val="147601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t>Inspection, Testing and Maintenance</a:t>
            </a:r>
          </a:p>
        </p:txBody>
      </p:sp>
      <p:sp>
        <p:nvSpPr>
          <p:cNvPr id="3" name="Content Placeholder 2"/>
          <p:cNvSpPr>
            <a:spLocks noGrp="1"/>
          </p:cNvSpPr>
          <p:nvPr>
            <p:ph idx="1"/>
          </p:nvPr>
        </p:nvSpPr>
        <p:spPr/>
        <p:txBody>
          <a:bodyPr>
            <a:normAutofit/>
          </a:bodyPr>
          <a:lstStyle/>
          <a:p>
            <a:r>
              <a:rPr lang="en-US" sz="2800" dirty="0"/>
              <a:t>Owner or Designated Representative is responsible for properly maintained a water-based fire protection system.</a:t>
            </a:r>
          </a:p>
        </p:txBody>
      </p:sp>
    </p:spTree>
    <p:extLst>
      <p:ext uri="{BB962C8B-B14F-4D97-AF65-F5344CB8AC3E}">
        <p14:creationId xmlns:p14="http://schemas.microsoft.com/office/powerpoint/2010/main" val="349825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2125" t="12125" r="10230" b="12125"/>
          <a:stretch/>
        </p:blipFill>
        <p:spPr>
          <a:xfrm>
            <a:off x="2790092" y="1814789"/>
            <a:ext cx="5955126" cy="4357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r>
              <a:rPr lang="en-US" dirty="0"/>
              <a:t>Adequate Drainage</a:t>
            </a:r>
          </a:p>
        </p:txBody>
      </p:sp>
      <p:sp>
        <p:nvSpPr>
          <p:cNvPr id="2" name="Content Placeholder 1"/>
          <p:cNvSpPr>
            <a:spLocks noGrp="1"/>
          </p:cNvSpPr>
          <p:nvPr>
            <p:ph idx="1"/>
          </p:nvPr>
        </p:nvSpPr>
        <p:spPr>
          <a:xfrm>
            <a:off x="457200" y="1066800"/>
            <a:ext cx="8229600" cy="4191000"/>
          </a:xfrm>
        </p:spPr>
        <p:txBody>
          <a:bodyPr>
            <a:normAutofit/>
          </a:bodyPr>
          <a:lstStyle/>
          <a:p>
            <a:r>
              <a:rPr lang="en-US" sz="2800" dirty="0"/>
              <a:t>Owner shall coordinate with entity that is conducting testing</a:t>
            </a:r>
          </a:p>
        </p:txBody>
      </p:sp>
    </p:spTree>
    <p:extLst>
      <p:ext uri="{BB962C8B-B14F-4D97-AF65-F5344CB8AC3E}">
        <p14:creationId xmlns:p14="http://schemas.microsoft.com/office/powerpoint/2010/main" val="1710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Freeze Protection</a:t>
            </a:r>
          </a:p>
        </p:txBody>
      </p:sp>
      <p:grpSp>
        <p:nvGrpSpPr>
          <p:cNvPr id="3" name="Group 10"/>
          <p:cNvGrpSpPr/>
          <p:nvPr/>
        </p:nvGrpSpPr>
        <p:grpSpPr>
          <a:xfrm>
            <a:off x="955969" y="1042852"/>
            <a:ext cx="7268840" cy="5185581"/>
            <a:chOff x="951886" y="1433622"/>
            <a:chExt cx="7268840" cy="5185581"/>
          </a:xfrm>
        </p:grpSpPr>
        <p:pic>
          <p:nvPicPr>
            <p:cNvPr id="28676" name="Picture 4" descr="http://www.fuquahomes-mo.com/site-images/warehouse-lg.jpg"/>
            <p:cNvPicPr>
              <a:picLocks noChangeAspect="1" noChangeArrowheads="1"/>
            </p:cNvPicPr>
            <p:nvPr/>
          </p:nvPicPr>
          <p:blipFill>
            <a:blip r:embed="rId3" cstate="print"/>
            <a:srcRect/>
            <a:stretch>
              <a:fillRect/>
            </a:stretch>
          </p:blipFill>
          <p:spPr bwMode="auto">
            <a:xfrm>
              <a:off x="951886" y="1433622"/>
              <a:ext cx="7268840" cy="5185581"/>
            </a:xfrm>
            <a:prstGeom prst="rect">
              <a:avLst/>
            </a:prstGeom>
            <a:noFill/>
          </p:spPr>
        </p:pic>
        <p:sp>
          <p:nvSpPr>
            <p:cNvPr id="10" name="TextBox 9"/>
            <p:cNvSpPr txBox="1"/>
            <p:nvPr/>
          </p:nvSpPr>
          <p:spPr>
            <a:xfrm>
              <a:off x="7069540" y="6209732"/>
              <a:ext cx="1114408" cy="246221"/>
            </a:xfrm>
            <a:prstGeom prst="rect">
              <a:avLst/>
            </a:prstGeom>
            <a:noFill/>
          </p:spPr>
          <p:txBody>
            <a:bodyPr wrap="none" rtlCol="0">
              <a:spAutoFit/>
            </a:bodyPr>
            <a:lstStyle/>
            <a:p>
              <a:r>
                <a:rPr lang="en-US" sz="1000" dirty="0"/>
                <a:t>Fuquahomes.com</a:t>
              </a:r>
            </a:p>
          </p:txBody>
        </p:sp>
      </p:grpSp>
    </p:spTree>
    <p:extLst>
      <p:ext uri="{BB962C8B-B14F-4D97-AF65-F5344CB8AC3E}">
        <p14:creationId xmlns:p14="http://schemas.microsoft.com/office/powerpoint/2010/main" val="17686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pic>
        <p:nvPicPr>
          <p:cNvPr id="8" name="Picture 3" descr="3"/>
          <p:cNvPicPr>
            <a:picLocks noGrp="1" noChangeAspect="1" noChangeArrowheads="1"/>
          </p:cNvPicPr>
          <p:nvPr>
            <p:ph idx="1"/>
          </p:nvPr>
        </p:nvPicPr>
        <p:blipFill>
          <a:blip r:embed="rId3" cstate="print"/>
          <a:srcRect/>
          <a:stretch>
            <a:fillRect/>
          </a:stretch>
        </p:blipFill>
        <p:spPr>
          <a:xfrm>
            <a:off x="4970692" y="1053107"/>
            <a:ext cx="3956331" cy="2821469"/>
          </a:xfrm>
          <a:noFill/>
        </p:spPr>
      </p:pic>
      <p:pic>
        <p:nvPicPr>
          <p:cNvPr id="6" name="Picture 5" descr="DSC00879.JPG"/>
          <p:cNvPicPr>
            <a:picLocks noChangeAspect="1"/>
          </p:cNvPicPr>
          <p:nvPr/>
        </p:nvPicPr>
        <p:blipFill>
          <a:blip r:embed="rId4" cstate="print">
            <a:lum bright="11000"/>
          </a:blip>
          <a:stretch>
            <a:fillRect/>
          </a:stretch>
        </p:blipFill>
        <p:spPr>
          <a:xfrm>
            <a:off x="371960" y="1048731"/>
            <a:ext cx="3968223" cy="2821273"/>
          </a:xfrm>
          <a:prstGeom prst="rect">
            <a:avLst/>
          </a:prstGeom>
        </p:spPr>
      </p:pic>
      <p:pic>
        <p:nvPicPr>
          <p:cNvPr id="7" name="Picture 3" descr="F:\DISK2\S1PG2127.JPG"/>
          <p:cNvPicPr>
            <a:picLocks noChangeAspect="1" noChangeArrowheads="1"/>
          </p:cNvPicPr>
          <p:nvPr/>
        </p:nvPicPr>
        <p:blipFill>
          <a:blip r:embed="rId5" cstate="print"/>
          <a:srcRect/>
          <a:stretch>
            <a:fillRect/>
          </a:stretch>
        </p:blipFill>
        <p:spPr bwMode="auto">
          <a:xfrm>
            <a:off x="2462380" y="3849163"/>
            <a:ext cx="4046908" cy="2882633"/>
          </a:xfrm>
          <a:prstGeom prst="rect">
            <a:avLst/>
          </a:prstGeom>
          <a:noFill/>
        </p:spPr>
      </p:pic>
    </p:spTree>
    <p:extLst>
      <p:ext uri="{BB962C8B-B14F-4D97-AF65-F5344CB8AC3E}">
        <p14:creationId xmlns:p14="http://schemas.microsoft.com/office/powerpoint/2010/main" val="16248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a:xfrm>
            <a:off x="443948" y="1336295"/>
            <a:ext cx="8229600" cy="5186150"/>
          </a:xfrm>
        </p:spPr>
        <p:txBody>
          <a:bodyPr>
            <a:normAutofit/>
          </a:bodyPr>
          <a:lstStyle/>
          <a:p>
            <a:pPr>
              <a:lnSpc>
                <a:spcPct val="150000"/>
              </a:lnSpc>
            </a:pPr>
            <a:r>
              <a:rPr lang="en-US" sz="2800" dirty="0"/>
              <a:t>Fire Alarm / Exits</a:t>
            </a:r>
          </a:p>
          <a:p>
            <a:pPr>
              <a:lnSpc>
                <a:spcPct val="150000"/>
              </a:lnSpc>
            </a:pPr>
            <a:r>
              <a:rPr lang="en-US" sz="2800" dirty="0"/>
              <a:t>Breaks / Lunch</a:t>
            </a:r>
          </a:p>
          <a:p>
            <a:pPr>
              <a:lnSpc>
                <a:spcPct val="150000"/>
              </a:lnSpc>
            </a:pPr>
            <a:r>
              <a:rPr lang="en-US" sz="2800" dirty="0"/>
              <a:t>Pagers &amp; Cell Phones</a:t>
            </a:r>
          </a:p>
          <a:p>
            <a:pPr>
              <a:lnSpc>
                <a:spcPct val="150000"/>
              </a:lnSpc>
            </a:pPr>
            <a:r>
              <a:rPr lang="en-US" sz="2800" dirty="0"/>
              <a:t>Attendance</a:t>
            </a:r>
          </a:p>
          <a:p>
            <a:pPr>
              <a:lnSpc>
                <a:spcPct val="150000"/>
              </a:lnSpc>
            </a:pPr>
            <a:r>
              <a:rPr lang="en-US" sz="2800" dirty="0"/>
              <a:t>Homework</a:t>
            </a:r>
          </a:p>
        </p:txBody>
      </p:sp>
    </p:spTree>
    <p:extLst>
      <p:ext uri="{BB962C8B-B14F-4D97-AF65-F5344CB8AC3E}">
        <p14:creationId xmlns:p14="http://schemas.microsoft.com/office/powerpoint/2010/main" val="255709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9" y="284176"/>
            <a:ext cx="7338060" cy="604098"/>
          </a:xfrm>
        </p:spPr>
        <p:txBody>
          <a:bodyPr anchor="ctr">
            <a:normAutofit/>
          </a:bodyPr>
          <a:lstStyle/>
          <a:p>
            <a:r>
              <a:rPr lang="en-US" sz="2500"/>
              <a:t>Notification of System Shutdown or Testing</a:t>
            </a:r>
          </a:p>
        </p:txBody>
      </p:sp>
      <p:sp>
        <p:nvSpPr>
          <p:cNvPr id="6" name="Slide Number Placeholder 3">
            <a:extLst>
              <a:ext uri="{FF2B5EF4-FFF2-40B4-BE49-F238E27FC236}">
                <a16:creationId xmlns:a16="http://schemas.microsoft.com/office/drawing/2014/main" id="{8C3167A2-F1F6-4F04-9279-9EF9A07F3E56}"/>
              </a:ext>
            </a:extLst>
          </p:cNvPr>
          <p:cNvSpPr>
            <a:spLocks noGrp="1"/>
          </p:cNvSpPr>
          <p:nvPr>
            <p:ph type="sldNum" sz="quarter" idx="4"/>
          </p:nvPr>
        </p:nvSpPr>
        <p:spPr>
          <a:xfrm>
            <a:off x="7994195" y="6422857"/>
            <a:ext cx="709698" cy="365125"/>
          </a:xfrm>
        </p:spPr>
        <p:txBody>
          <a:bodyPr/>
          <a:lstStyle/>
          <a:p>
            <a:pPr>
              <a:spcAft>
                <a:spcPts val="600"/>
              </a:spcAft>
            </a:pPr>
            <a:fld id="{398D1FBE-958F-47DB-9317-1F803C473A6F}" type="slidenum">
              <a:rPr lang="en-US" smtClean="0"/>
              <a:pPr>
                <a:spcAft>
                  <a:spcPts val="600"/>
                </a:spcAft>
              </a:pPr>
              <a:t>50</a:t>
            </a:fld>
            <a:endParaRPr lang="en-US"/>
          </a:p>
        </p:txBody>
      </p:sp>
      <p:graphicFrame>
        <p:nvGraphicFramePr>
          <p:cNvPr id="7" name="Content Placeholder 2">
            <a:extLst>
              <a:ext uri="{FF2B5EF4-FFF2-40B4-BE49-F238E27FC236}">
                <a16:creationId xmlns:a16="http://schemas.microsoft.com/office/drawing/2014/main" id="{F7BCE7B0-E3CC-42FF-8144-7C608A898635}"/>
              </a:ext>
            </a:extLst>
          </p:cNvPr>
          <p:cNvGraphicFramePr>
            <a:graphicFrameLocks noGrp="1"/>
          </p:cNvGraphicFramePr>
          <p:nvPr>
            <p:ph idx="1"/>
            <p:extLst>
              <p:ext uri="{D42A27DB-BD31-4B8C-83A1-F6EECF244321}">
                <p14:modId xmlns:p14="http://schemas.microsoft.com/office/powerpoint/2010/main" val="3961553843"/>
              </p:ext>
            </p:extLst>
          </p:nvPr>
        </p:nvGraphicFramePr>
        <p:xfrm>
          <a:off x="902189" y="1358538"/>
          <a:ext cx="7338060" cy="458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899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Corrections and Repairs</a:t>
            </a:r>
          </a:p>
        </p:txBody>
      </p:sp>
      <p:pic>
        <p:nvPicPr>
          <p:cNvPr id="10" name="Content Placeholder 9" descr="corroded_head_sm.jpg"/>
          <p:cNvPicPr>
            <a:picLocks noGrp="1" noChangeAspect="1"/>
          </p:cNvPicPr>
          <p:nvPr>
            <p:ph idx="1"/>
          </p:nvPr>
        </p:nvPicPr>
        <p:blipFill>
          <a:blip r:embed="rId3" cstate="print"/>
          <a:stretch>
            <a:fillRect/>
          </a:stretch>
        </p:blipFill>
        <p:spPr>
          <a:xfrm>
            <a:off x="896130" y="1293860"/>
            <a:ext cx="2188264" cy="2748347"/>
          </a:xfrm>
        </p:spPr>
      </p:pic>
      <p:pic>
        <p:nvPicPr>
          <p:cNvPr id="11" name="Picture 10" descr="damaged_gauge_sm.jpg"/>
          <p:cNvPicPr>
            <a:picLocks noChangeAspect="1"/>
          </p:cNvPicPr>
          <p:nvPr/>
        </p:nvPicPr>
        <p:blipFill>
          <a:blip r:embed="rId4" cstate="print"/>
          <a:stretch>
            <a:fillRect/>
          </a:stretch>
        </p:blipFill>
        <p:spPr>
          <a:xfrm>
            <a:off x="3418638" y="2491727"/>
            <a:ext cx="2286126" cy="2768487"/>
          </a:xfrm>
          <a:prstGeom prst="rect">
            <a:avLst/>
          </a:prstGeom>
        </p:spPr>
      </p:pic>
      <p:pic>
        <p:nvPicPr>
          <p:cNvPr id="12" name="Picture 11" descr="Old_Hydrant.jpg"/>
          <p:cNvPicPr>
            <a:picLocks noChangeAspect="1"/>
          </p:cNvPicPr>
          <p:nvPr/>
        </p:nvPicPr>
        <p:blipFill>
          <a:blip r:embed="rId5" cstate="print"/>
          <a:stretch>
            <a:fillRect/>
          </a:stretch>
        </p:blipFill>
        <p:spPr>
          <a:xfrm>
            <a:off x="5982339" y="3733799"/>
            <a:ext cx="2260908" cy="2747000"/>
          </a:xfrm>
          <a:prstGeom prst="rect">
            <a:avLst/>
          </a:prstGeom>
        </p:spPr>
      </p:pic>
    </p:spTree>
    <p:extLst>
      <p:ext uri="{BB962C8B-B14F-4D97-AF65-F5344CB8AC3E}">
        <p14:creationId xmlns:p14="http://schemas.microsoft.com/office/powerpoint/2010/main" val="21083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a:t>
            </a:r>
          </a:p>
        </p:txBody>
      </p:sp>
      <p:sp>
        <p:nvSpPr>
          <p:cNvPr id="3" name="Content Placeholder 2"/>
          <p:cNvSpPr>
            <a:spLocks noGrp="1"/>
          </p:cNvSpPr>
          <p:nvPr>
            <p:ph idx="1"/>
          </p:nvPr>
        </p:nvSpPr>
        <p:spPr/>
        <p:txBody>
          <a:bodyPr>
            <a:normAutofit/>
          </a:bodyPr>
          <a:lstStyle/>
          <a:p>
            <a:pPr>
              <a:lnSpc>
                <a:spcPct val="150000"/>
              </a:lnSpc>
            </a:pPr>
            <a:r>
              <a:rPr lang="en-US" sz="2800" dirty="0"/>
              <a:t>Occupancy</a:t>
            </a:r>
          </a:p>
          <a:p>
            <a:pPr>
              <a:lnSpc>
                <a:spcPct val="150000"/>
              </a:lnSpc>
            </a:pPr>
            <a:r>
              <a:rPr lang="en-US" sz="2800" dirty="0"/>
              <a:t>Use</a:t>
            </a:r>
          </a:p>
          <a:p>
            <a:pPr>
              <a:lnSpc>
                <a:spcPct val="150000"/>
              </a:lnSpc>
            </a:pPr>
            <a:r>
              <a:rPr lang="en-US" sz="2800" dirty="0"/>
              <a:t>Process </a:t>
            </a:r>
          </a:p>
          <a:p>
            <a:pPr>
              <a:lnSpc>
                <a:spcPct val="150000"/>
              </a:lnSpc>
            </a:pPr>
            <a:r>
              <a:rPr lang="en-US" sz="2800" dirty="0"/>
              <a:t>Materials</a:t>
            </a:r>
          </a:p>
        </p:txBody>
      </p:sp>
    </p:spTree>
    <p:extLst>
      <p:ext uri="{BB962C8B-B14F-4D97-AF65-F5344CB8AC3E}">
        <p14:creationId xmlns:p14="http://schemas.microsoft.com/office/powerpoint/2010/main" val="2130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Occupancy</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01642" y="1149928"/>
            <a:ext cx="7325832" cy="5186032"/>
          </a:xfrm>
          <a:prstGeom prst="rect">
            <a:avLst/>
          </a:prstGeom>
        </p:spPr>
      </p:pic>
    </p:spTree>
    <p:extLst>
      <p:ext uri="{BB962C8B-B14F-4D97-AF65-F5344CB8AC3E}">
        <p14:creationId xmlns:p14="http://schemas.microsoft.com/office/powerpoint/2010/main" val="174769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19600"/>
            <a:ext cx="2286000" cy="914400"/>
          </a:xfrm>
        </p:spPr>
        <p:txBody>
          <a:bodyPr>
            <a:normAutofit/>
          </a:bodyPr>
          <a:lstStyle/>
          <a:p>
            <a:r>
              <a:rPr lang="en-US" sz="2800" b="0" dirty="0"/>
              <a:t>Light Hazard</a:t>
            </a:r>
          </a:p>
        </p:txBody>
      </p:sp>
      <p:pic>
        <p:nvPicPr>
          <p:cNvPr id="4" name="Office Fire 250-3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262" y="1371600"/>
            <a:ext cx="4505738" cy="2878666"/>
          </a:xfrm>
          <a:prstGeom prst="rect">
            <a:avLst/>
          </a:prstGeom>
        </p:spPr>
      </p:pic>
      <p:sp>
        <p:nvSpPr>
          <p:cNvPr id="5" name="Title 1">
            <a:extLst>
              <a:ext uri="{FF2B5EF4-FFF2-40B4-BE49-F238E27FC236}">
                <a16:creationId xmlns:a16="http://schemas.microsoft.com/office/drawing/2014/main" id="{D45A6F75-7FDA-4214-88D3-F71913EC1CCE}"/>
              </a:ext>
            </a:extLst>
          </p:cNvPr>
          <p:cNvSpPr txBox="1">
            <a:spLocks/>
          </p:cNvSpPr>
          <p:nvPr/>
        </p:nvSpPr>
        <p:spPr>
          <a:xfrm>
            <a:off x="1219200" y="76200"/>
            <a:ext cx="67818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4800" dirty="0"/>
              <a:t>Changes in  Hazard</a:t>
            </a:r>
          </a:p>
        </p:txBody>
      </p:sp>
      <p:pic>
        <p:nvPicPr>
          <p:cNvPr id="6" name="Ordinary">
            <a:hlinkClick r:id="" action="ppaction://media"/>
            <a:extLst>
              <a:ext uri="{FF2B5EF4-FFF2-40B4-BE49-F238E27FC236}">
                <a16:creationId xmlns:a16="http://schemas.microsoft.com/office/drawing/2014/main" id="{0473FFE1-3BF5-4C89-BB08-D0EA56889FC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48200" y="3276600"/>
            <a:ext cx="4390633" cy="2819400"/>
          </a:xfrm>
          <a:prstGeom prst="rect">
            <a:avLst/>
          </a:prstGeom>
        </p:spPr>
      </p:pic>
      <p:sp>
        <p:nvSpPr>
          <p:cNvPr id="7" name="Title 1">
            <a:extLst>
              <a:ext uri="{FF2B5EF4-FFF2-40B4-BE49-F238E27FC236}">
                <a16:creationId xmlns:a16="http://schemas.microsoft.com/office/drawing/2014/main" id="{F45FC594-E977-4233-8609-ED3B9685B198}"/>
              </a:ext>
            </a:extLst>
          </p:cNvPr>
          <p:cNvSpPr txBox="1">
            <a:spLocks/>
          </p:cNvSpPr>
          <p:nvPr/>
        </p:nvSpPr>
        <p:spPr>
          <a:xfrm>
            <a:off x="5791200" y="2438400"/>
            <a:ext cx="2895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2800" b="0" dirty="0"/>
              <a:t>Ordinary Hazard</a:t>
            </a:r>
          </a:p>
        </p:txBody>
      </p:sp>
    </p:spTree>
    <p:extLst>
      <p:ext uri="{BB962C8B-B14F-4D97-AF65-F5344CB8AC3E}">
        <p14:creationId xmlns:p14="http://schemas.microsoft.com/office/powerpoint/2010/main" val="136810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Process</a:t>
            </a:r>
          </a:p>
        </p:txBody>
      </p:sp>
      <p:grpSp>
        <p:nvGrpSpPr>
          <p:cNvPr id="7" name="Group 6"/>
          <p:cNvGrpSpPr/>
          <p:nvPr/>
        </p:nvGrpSpPr>
        <p:grpSpPr>
          <a:xfrm>
            <a:off x="527714" y="1309687"/>
            <a:ext cx="4001756" cy="3334829"/>
            <a:chOff x="527714" y="1309687"/>
            <a:chExt cx="4001756" cy="3334829"/>
          </a:xfrm>
        </p:grpSpPr>
        <p:pic>
          <p:nvPicPr>
            <p:cNvPr id="3074" name="Picture 2" descr="http://www.parsons.com/SiteCollectionImages/content/0709_LAX_Baggage.jpg">
              <a:hlinkClick r:id="rId3"/>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7714" y="1309687"/>
              <a:ext cx="4001756" cy="33348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10867" y="4398295"/>
              <a:ext cx="1218603" cy="215444"/>
            </a:xfrm>
            <a:prstGeom prst="rect">
              <a:avLst/>
            </a:prstGeom>
            <a:noFill/>
          </p:spPr>
          <p:txBody>
            <a:bodyPr wrap="none" rtlCol="0">
              <a:spAutoFit/>
            </a:bodyPr>
            <a:lstStyle/>
            <a:p>
              <a:r>
                <a:rPr lang="en-US" sz="800" dirty="0"/>
                <a:t>Courtesy of Parsons.com</a:t>
              </a:r>
            </a:p>
          </p:txBody>
        </p:sp>
      </p:grpSp>
      <p:grpSp>
        <p:nvGrpSpPr>
          <p:cNvPr id="8" name="Group 7"/>
          <p:cNvGrpSpPr/>
          <p:nvPr/>
        </p:nvGrpSpPr>
        <p:grpSpPr>
          <a:xfrm>
            <a:off x="4621249" y="3189738"/>
            <a:ext cx="4001756" cy="3326108"/>
            <a:chOff x="4621249" y="3189738"/>
            <a:chExt cx="4001756" cy="3326108"/>
          </a:xfrm>
        </p:grpSpPr>
        <p:pic>
          <p:nvPicPr>
            <p:cNvPr id="3076" name="Picture 4" descr="http://afc-ca.com/wp-content/themes/5128/images/SDD2412c.gif">
              <a:hlinkClick r:id="rId6"/>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21249" y="3189738"/>
              <a:ext cx="4001756" cy="3326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21284" y="6300402"/>
              <a:ext cx="1601721" cy="215444"/>
            </a:xfrm>
            <a:prstGeom prst="rect">
              <a:avLst/>
            </a:prstGeom>
            <a:noFill/>
          </p:spPr>
          <p:txBody>
            <a:bodyPr wrap="none" rtlCol="0">
              <a:spAutoFit/>
            </a:bodyPr>
            <a:lstStyle/>
            <a:p>
              <a:r>
                <a:rPr lang="en-US" sz="800" dirty="0"/>
                <a:t>Courtesy of AFC Finishing Systems</a:t>
              </a:r>
            </a:p>
          </p:txBody>
        </p:sp>
      </p:grpSp>
      <p:sp>
        <p:nvSpPr>
          <p:cNvPr id="10" name="TextBox 9">
            <a:extLst>
              <a:ext uri="{FF2B5EF4-FFF2-40B4-BE49-F238E27FC236}">
                <a16:creationId xmlns:a16="http://schemas.microsoft.com/office/drawing/2014/main" id="{5C23923C-8BEC-4B08-88FA-9404397DEBA7}"/>
              </a:ext>
            </a:extLst>
          </p:cNvPr>
          <p:cNvSpPr txBox="1"/>
          <p:nvPr/>
        </p:nvSpPr>
        <p:spPr>
          <a:xfrm>
            <a:off x="1066800" y="4953000"/>
            <a:ext cx="2895600" cy="523220"/>
          </a:xfrm>
          <a:prstGeom prst="rect">
            <a:avLst/>
          </a:prstGeom>
          <a:noFill/>
        </p:spPr>
        <p:txBody>
          <a:bodyPr wrap="square" rtlCol="0">
            <a:spAutoFit/>
          </a:bodyPr>
          <a:lstStyle/>
          <a:p>
            <a:r>
              <a:rPr lang="en-US" sz="2800" dirty="0"/>
              <a:t>Open area</a:t>
            </a:r>
          </a:p>
        </p:txBody>
      </p:sp>
      <p:sp>
        <p:nvSpPr>
          <p:cNvPr id="11" name="TextBox 10">
            <a:extLst>
              <a:ext uri="{FF2B5EF4-FFF2-40B4-BE49-F238E27FC236}">
                <a16:creationId xmlns:a16="http://schemas.microsoft.com/office/drawing/2014/main" id="{D6404B18-B0A6-4290-8EBB-346A708418A5}"/>
              </a:ext>
            </a:extLst>
          </p:cNvPr>
          <p:cNvSpPr txBox="1"/>
          <p:nvPr/>
        </p:nvSpPr>
        <p:spPr>
          <a:xfrm>
            <a:off x="4953000" y="2362200"/>
            <a:ext cx="3657600" cy="523220"/>
          </a:xfrm>
          <a:prstGeom prst="rect">
            <a:avLst/>
          </a:prstGeom>
          <a:noFill/>
        </p:spPr>
        <p:txBody>
          <a:bodyPr wrap="square" rtlCol="0">
            <a:spAutoFit/>
          </a:bodyPr>
          <a:lstStyle/>
          <a:p>
            <a:r>
              <a:rPr lang="en-US" sz="2800" dirty="0"/>
              <a:t>Added enclosed booth</a:t>
            </a:r>
          </a:p>
        </p:txBody>
      </p:sp>
    </p:spTree>
    <p:extLst>
      <p:ext uri="{BB962C8B-B14F-4D97-AF65-F5344CB8AC3E}">
        <p14:creationId xmlns:p14="http://schemas.microsoft.com/office/powerpoint/2010/main" val="133044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Storage Commodities</a:t>
            </a:r>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969221" y="2057400"/>
            <a:ext cx="5137265" cy="3852949"/>
          </a:xfr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9908" t="7420" r="8462" b="10452"/>
          <a:stretch/>
        </p:blipFill>
        <p:spPr>
          <a:xfrm>
            <a:off x="609600" y="1219200"/>
            <a:ext cx="3862647" cy="2819400"/>
          </a:xfrm>
          <a:prstGeom prst="rect">
            <a:avLst/>
          </a:prstGeom>
        </p:spPr>
      </p:pic>
      <p:sp>
        <p:nvSpPr>
          <p:cNvPr id="5" name="TextBox 4">
            <a:extLst>
              <a:ext uri="{FF2B5EF4-FFF2-40B4-BE49-F238E27FC236}">
                <a16:creationId xmlns:a16="http://schemas.microsoft.com/office/drawing/2014/main" id="{96986B94-3D34-4884-8226-65BC32D6D2EA}"/>
              </a:ext>
            </a:extLst>
          </p:cNvPr>
          <p:cNvSpPr txBox="1"/>
          <p:nvPr/>
        </p:nvSpPr>
        <p:spPr>
          <a:xfrm>
            <a:off x="533400" y="4419600"/>
            <a:ext cx="2895600" cy="523220"/>
          </a:xfrm>
          <a:prstGeom prst="rect">
            <a:avLst/>
          </a:prstGeom>
          <a:noFill/>
        </p:spPr>
        <p:txBody>
          <a:bodyPr wrap="square" rtlCol="0">
            <a:spAutoFit/>
          </a:bodyPr>
          <a:lstStyle/>
          <a:p>
            <a:r>
              <a:rPr lang="en-US" sz="2800" dirty="0"/>
              <a:t>Wooden pallet</a:t>
            </a:r>
          </a:p>
        </p:txBody>
      </p:sp>
      <p:sp>
        <p:nvSpPr>
          <p:cNvPr id="6" name="TextBox 5">
            <a:extLst>
              <a:ext uri="{FF2B5EF4-FFF2-40B4-BE49-F238E27FC236}">
                <a16:creationId xmlns:a16="http://schemas.microsoft.com/office/drawing/2014/main" id="{65EFECA3-5D2B-41F3-A961-DE38987D2913}"/>
              </a:ext>
            </a:extLst>
          </p:cNvPr>
          <p:cNvSpPr txBox="1"/>
          <p:nvPr/>
        </p:nvSpPr>
        <p:spPr>
          <a:xfrm>
            <a:off x="5486400" y="1905000"/>
            <a:ext cx="2895600" cy="523220"/>
          </a:xfrm>
          <a:prstGeom prst="rect">
            <a:avLst/>
          </a:prstGeom>
          <a:noFill/>
        </p:spPr>
        <p:txBody>
          <a:bodyPr wrap="square" rtlCol="0">
            <a:spAutoFit/>
          </a:bodyPr>
          <a:lstStyle/>
          <a:p>
            <a:r>
              <a:rPr lang="en-US" sz="2800" dirty="0"/>
              <a:t>Plastic pallet</a:t>
            </a:r>
          </a:p>
        </p:txBody>
      </p:sp>
    </p:spTree>
    <p:extLst>
      <p:ext uri="{BB962C8B-B14F-4D97-AF65-F5344CB8AC3E}">
        <p14:creationId xmlns:p14="http://schemas.microsoft.com/office/powerpoint/2010/main" val="27026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Storage Method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900" y="3276600"/>
            <a:ext cx="4267099" cy="28443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66800"/>
            <a:ext cx="4721751" cy="3147834"/>
          </a:xfrm>
          <a:prstGeom prst="rect">
            <a:avLst/>
          </a:prstGeom>
        </p:spPr>
      </p:pic>
      <p:sp>
        <p:nvSpPr>
          <p:cNvPr id="3" name="TextBox 2">
            <a:extLst>
              <a:ext uri="{FF2B5EF4-FFF2-40B4-BE49-F238E27FC236}">
                <a16:creationId xmlns:a16="http://schemas.microsoft.com/office/drawing/2014/main" id="{256BC100-7B76-4214-8C92-62CB7CF28D61}"/>
              </a:ext>
            </a:extLst>
          </p:cNvPr>
          <p:cNvSpPr txBox="1"/>
          <p:nvPr/>
        </p:nvSpPr>
        <p:spPr>
          <a:xfrm>
            <a:off x="533400" y="4419600"/>
            <a:ext cx="2895600" cy="523220"/>
          </a:xfrm>
          <a:prstGeom prst="rect">
            <a:avLst/>
          </a:prstGeom>
          <a:noFill/>
        </p:spPr>
        <p:txBody>
          <a:bodyPr wrap="square" rtlCol="0">
            <a:spAutoFit/>
          </a:bodyPr>
          <a:lstStyle/>
          <a:p>
            <a:r>
              <a:rPr lang="en-US" sz="2800" dirty="0"/>
              <a:t>On side on pallet</a:t>
            </a:r>
          </a:p>
        </p:txBody>
      </p:sp>
      <p:sp>
        <p:nvSpPr>
          <p:cNvPr id="6" name="TextBox 5">
            <a:extLst>
              <a:ext uri="{FF2B5EF4-FFF2-40B4-BE49-F238E27FC236}">
                <a16:creationId xmlns:a16="http://schemas.microsoft.com/office/drawing/2014/main" id="{3EE540C1-0C48-49DC-A829-3BE5641F508C}"/>
              </a:ext>
            </a:extLst>
          </p:cNvPr>
          <p:cNvSpPr txBox="1"/>
          <p:nvPr/>
        </p:nvSpPr>
        <p:spPr>
          <a:xfrm>
            <a:off x="5562600" y="2590800"/>
            <a:ext cx="2895600" cy="523220"/>
          </a:xfrm>
          <a:prstGeom prst="rect">
            <a:avLst/>
          </a:prstGeom>
          <a:noFill/>
        </p:spPr>
        <p:txBody>
          <a:bodyPr wrap="square" rtlCol="0">
            <a:spAutoFit/>
          </a:bodyPr>
          <a:lstStyle/>
          <a:p>
            <a:r>
              <a:rPr lang="en-US" sz="2800" dirty="0"/>
              <a:t>On tread on rack</a:t>
            </a:r>
          </a:p>
        </p:txBody>
      </p:sp>
    </p:spTree>
    <p:extLst>
      <p:ext uri="{BB962C8B-B14F-4D97-AF65-F5344CB8AC3E}">
        <p14:creationId xmlns:p14="http://schemas.microsoft.com/office/powerpoint/2010/main" val="36501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Storage Method</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8200" y="2667000"/>
            <a:ext cx="4031673" cy="3046615"/>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30" y="1143000"/>
            <a:ext cx="4065017" cy="3048763"/>
          </a:xfrm>
          <a:prstGeom prst="rect">
            <a:avLst/>
          </a:prstGeom>
        </p:spPr>
      </p:pic>
      <p:sp>
        <p:nvSpPr>
          <p:cNvPr id="6" name="TextBox 5">
            <a:extLst>
              <a:ext uri="{FF2B5EF4-FFF2-40B4-BE49-F238E27FC236}">
                <a16:creationId xmlns:a16="http://schemas.microsoft.com/office/drawing/2014/main" id="{E3244EE3-B26B-4FDF-ADDB-9CF89B68F969}"/>
              </a:ext>
            </a:extLst>
          </p:cNvPr>
          <p:cNvSpPr txBox="1"/>
          <p:nvPr/>
        </p:nvSpPr>
        <p:spPr>
          <a:xfrm>
            <a:off x="533400" y="4419600"/>
            <a:ext cx="2895600" cy="523220"/>
          </a:xfrm>
          <a:prstGeom prst="rect">
            <a:avLst/>
          </a:prstGeom>
          <a:noFill/>
        </p:spPr>
        <p:txBody>
          <a:bodyPr wrap="square" rtlCol="0">
            <a:spAutoFit/>
          </a:bodyPr>
          <a:lstStyle/>
          <a:p>
            <a:r>
              <a:rPr lang="en-US" sz="2800" dirty="0"/>
              <a:t>Double row racks</a:t>
            </a:r>
          </a:p>
        </p:txBody>
      </p:sp>
      <p:sp>
        <p:nvSpPr>
          <p:cNvPr id="8" name="TextBox 7">
            <a:extLst>
              <a:ext uri="{FF2B5EF4-FFF2-40B4-BE49-F238E27FC236}">
                <a16:creationId xmlns:a16="http://schemas.microsoft.com/office/drawing/2014/main" id="{319DBF97-84EE-4CF8-A0A5-43745E458624}"/>
              </a:ext>
            </a:extLst>
          </p:cNvPr>
          <p:cNvSpPr txBox="1"/>
          <p:nvPr/>
        </p:nvSpPr>
        <p:spPr>
          <a:xfrm>
            <a:off x="5334000" y="1981200"/>
            <a:ext cx="2895600" cy="523220"/>
          </a:xfrm>
          <a:prstGeom prst="rect">
            <a:avLst/>
          </a:prstGeom>
          <a:noFill/>
        </p:spPr>
        <p:txBody>
          <a:bodyPr wrap="square" rtlCol="0">
            <a:spAutoFit/>
          </a:bodyPr>
          <a:lstStyle/>
          <a:p>
            <a:r>
              <a:rPr lang="en-US" sz="2800" dirty="0"/>
              <a:t>Multi row racks</a:t>
            </a:r>
          </a:p>
        </p:txBody>
      </p:sp>
    </p:spTree>
    <p:extLst>
      <p:ext uri="{BB962C8B-B14F-4D97-AF65-F5344CB8AC3E}">
        <p14:creationId xmlns:p14="http://schemas.microsoft.com/office/powerpoint/2010/main" val="328942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Height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143000"/>
            <a:ext cx="3657600" cy="5258874"/>
          </a:xfrm>
        </p:spPr>
      </p:pic>
      <p:pic>
        <p:nvPicPr>
          <p:cNvPr id="8" name="Content Placeholder 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238" t="25764" r="235"/>
          <a:stretch/>
        </p:blipFill>
        <p:spPr>
          <a:xfrm rot="5400000">
            <a:off x="3853784" y="1951430"/>
            <a:ext cx="5244862" cy="3656029"/>
          </a:xfrm>
          <a:prstGeom prst="rect">
            <a:avLst/>
          </a:prstGeom>
        </p:spPr>
      </p:pic>
    </p:spTree>
    <p:extLst>
      <p:ext uri="{BB962C8B-B14F-4D97-AF65-F5344CB8AC3E}">
        <p14:creationId xmlns:p14="http://schemas.microsoft.com/office/powerpoint/2010/main" val="33050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Seminar Outline</a:t>
            </a:r>
          </a:p>
        </p:txBody>
      </p:sp>
      <p:sp>
        <p:nvSpPr>
          <p:cNvPr id="3" name="Content Placeholder 2"/>
          <p:cNvSpPr>
            <a:spLocks noGrp="1"/>
          </p:cNvSpPr>
          <p:nvPr>
            <p:ph idx="1"/>
          </p:nvPr>
        </p:nvSpPr>
        <p:spPr>
          <a:xfrm>
            <a:off x="463826" y="1159566"/>
            <a:ext cx="4041913" cy="4843670"/>
          </a:xfrm>
        </p:spPr>
        <p:txBody>
          <a:bodyPr>
            <a:noAutofit/>
          </a:bodyPr>
          <a:lstStyle/>
          <a:p>
            <a:pPr>
              <a:lnSpc>
                <a:spcPct val="150000"/>
              </a:lnSpc>
            </a:pPr>
            <a:r>
              <a:rPr lang="en-US" sz="2400" dirty="0"/>
              <a:t>Scope of NFPA 25</a:t>
            </a:r>
          </a:p>
          <a:p>
            <a:pPr>
              <a:lnSpc>
                <a:spcPct val="150000"/>
              </a:lnSpc>
            </a:pPr>
            <a:r>
              <a:rPr lang="en-US" sz="2400" dirty="0"/>
              <a:t>Key Definitions</a:t>
            </a:r>
          </a:p>
          <a:p>
            <a:pPr>
              <a:lnSpc>
                <a:spcPct val="150000"/>
              </a:lnSpc>
            </a:pPr>
            <a:r>
              <a:rPr lang="en-US" sz="2400" dirty="0"/>
              <a:t>General Requirements &amp; Owner’s Responsibilities</a:t>
            </a:r>
          </a:p>
          <a:p>
            <a:pPr>
              <a:lnSpc>
                <a:spcPct val="150000"/>
              </a:lnSpc>
            </a:pPr>
            <a:r>
              <a:rPr lang="en-US" sz="2400" dirty="0"/>
              <a:t>How to Use the Tables for and Annex A</a:t>
            </a:r>
          </a:p>
        </p:txBody>
      </p:sp>
      <p:sp>
        <p:nvSpPr>
          <p:cNvPr id="4" name="Content Placeholder 2">
            <a:extLst>
              <a:ext uri="{FF2B5EF4-FFF2-40B4-BE49-F238E27FC236}">
                <a16:creationId xmlns:a16="http://schemas.microsoft.com/office/drawing/2014/main" id="{D8F6A356-2127-47A6-9AC7-8F14A4899552}"/>
              </a:ext>
            </a:extLst>
          </p:cNvPr>
          <p:cNvSpPr txBox="1">
            <a:spLocks/>
          </p:cNvSpPr>
          <p:nvPr/>
        </p:nvSpPr>
        <p:spPr>
          <a:xfrm>
            <a:off x="4638263" y="1166192"/>
            <a:ext cx="4393100" cy="48436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2400" dirty="0"/>
              <a:t>Internal Inspections &amp; Obstruction Investigations</a:t>
            </a:r>
          </a:p>
          <a:p>
            <a:pPr>
              <a:lnSpc>
                <a:spcPct val="150000"/>
              </a:lnSpc>
            </a:pPr>
            <a:r>
              <a:rPr lang="en-US" sz="2400" dirty="0"/>
              <a:t>Impairment Procedures</a:t>
            </a:r>
          </a:p>
          <a:p>
            <a:pPr>
              <a:lnSpc>
                <a:spcPct val="150000"/>
              </a:lnSpc>
            </a:pPr>
            <a:r>
              <a:rPr lang="en-US" sz="2400" dirty="0"/>
              <a:t>Special Requirements</a:t>
            </a:r>
          </a:p>
          <a:p>
            <a:pPr>
              <a:lnSpc>
                <a:spcPct val="150000"/>
              </a:lnSpc>
            </a:pPr>
            <a:r>
              <a:rPr lang="en-US" sz="2400" dirty="0"/>
              <a:t>Administrative Issues</a:t>
            </a:r>
          </a:p>
          <a:p>
            <a:pPr>
              <a:lnSpc>
                <a:spcPct val="150000"/>
              </a:lnSpc>
            </a:pPr>
            <a:r>
              <a:rPr lang="en-US" sz="2400" dirty="0"/>
              <a:t>Exercises</a:t>
            </a:r>
          </a:p>
        </p:txBody>
      </p:sp>
    </p:spTree>
    <p:extLst>
      <p:ext uri="{BB962C8B-B14F-4D97-AF65-F5344CB8AC3E}">
        <p14:creationId xmlns:p14="http://schemas.microsoft.com/office/powerpoint/2010/main" val="315142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7" y="42198"/>
            <a:ext cx="8229600" cy="943605"/>
          </a:xfrm>
        </p:spPr>
        <p:txBody>
          <a:bodyPr>
            <a:normAutofit/>
          </a:bodyPr>
          <a:lstStyle/>
          <a:p>
            <a:r>
              <a:rPr lang="en-US" dirty="0"/>
              <a:t>Owner Responsibility</a:t>
            </a:r>
            <a:br>
              <a:rPr lang="en-US" dirty="0"/>
            </a:br>
            <a:r>
              <a:rPr lang="en-US" sz="3100" dirty="0"/>
              <a:t>(new cross corridor wall)</a:t>
            </a:r>
            <a:endParaRPr lang="en-US" dirty="0"/>
          </a:p>
        </p:txBody>
      </p:sp>
      <p:graphicFrame>
        <p:nvGraphicFramePr>
          <p:cNvPr id="1026" name="Object 2"/>
          <p:cNvGraphicFramePr>
            <a:graphicFrameLocks noChangeAspect="1"/>
          </p:cNvGraphicFramePr>
          <p:nvPr/>
        </p:nvGraphicFramePr>
        <p:xfrm>
          <a:off x="1294228" y="1272761"/>
          <a:ext cx="6949020" cy="4989789"/>
        </p:xfrm>
        <a:graphic>
          <a:graphicData uri="http://schemas.openxmlformats.org/presentationml/2006/ole">
            <mc:AlternateContent xmlns:mc="http://schemas.openxmlformats.org/markup-compatibility/2006">
              <mc:Choice xmlns:v="urn:schemas-microsoft-com:vml" Requires="v">
                <p:oleObj spid="_x0000_s137218" name="Photo Editor Photo" r:id="rId4" imgW="6761905" imgH="4323810" progId="">
                  <p:embed/>
                </p:oleObj>
              </mc:Choice>
              <mc:Fallback>
                <p:oleObj name="Photo Editor Photo" r:id="rId4" imgW="6761905" imgH="4323810" progId="">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r="2704"/>
                      <a:stretch>
                        <a:fillRect/>
                      </a:stretch>
                    </p:blipFill>
                    <p:spPr bwMode="auto">
                      <a:xfrm>
                        <a:off x="1294228" y="1272761"/>
                        <a:ext cx="6949020" cy="498978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8240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Revisions</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0151"/>
          <a:stretch/>
        </p:blipFill>
        <p:spPr>
          <a:xfrm>
            <a:off x="1326058" y="1143000"/>
            <a:ext cx="6477000" cy="5262018"/>
          </a:xfrm>
          <a:prstGeom prst="rect">
            <a:avLst/>
          </a:prstGeom>
        </p:spPr>
      </p:pic>
    </p:spTree>
    <p:extLst>
      <p:ext uri="{BB962C8B-B14F-4D97-AF65-F5344CB8AC3E}">
        <p14:creationId xmlns:p14="http://schemas.microsoft.com/office/powerpoint/2010/main" val="256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33" y="367603"/>
            <a:ext cx="8229600" cy="914400"/>
          </a:xfrm>
        </p:spPr>
        <p:txBody>
          <a:bodyPr>
            <a:normAutofit/>
          </a:bodyPr>
          <a:lstStyle/>
          <a:p>
            <a:r>
              <a:rPr lang="en-US" dirty="0"/>
              <a:t>Owner Responsibilities</a:t>
            </a:r>
            <a:br>
              <a:rPr lang="en-US" sz="4000" dirty="0"/>
            </a:br>
            <a:r>
              <a:rPr lang="en-US" sz="3600" dirty="0"/>
              <a:t>retrofit of a new door</a:t>
            </a:r>
            <a:endParaRPr lang="en-US" sz="4000" dirty="0"/>
          </a:p>
        </p:txBody>
      </p:sp>
      <p:pic>
        <p:nvPicPr>
          <p:cNvPr id="6" name="Content Placeholder 11" descr="DSCN0621.JPG"/>
          <p:cNvPicPr>
            <a:picLocks noGrp="1" noChangeAspect="1"/>
          </p:cNvPicPr>
          <p:nvPr>
            <p:ph idx="1"/>
          </p:nvPr>
        </p:nvPicPr>
        <p:blipFill>
          <a:blip r:embed="rId3" cstate="print"/>
          <a:srcRect/>
          <a:stretch>
            <a:fillRect/>
          </a:stretch>
        </p:blipFill>
        <p:spPr>
          <a:xfrm>
            <a:off x="942954" y="1606536"/>
            <a:ext cx="6878683" cy="4946068"/>
          </a:xfrm>
        </p:spPr>
      </p:pic>
    </p:spTree>
    <p:extLst>
      <p:ext uri="{BB962C8B-B14F-4D97-AF65-F5344CB8AC3E}">
        <p14:creationId xmlns:p14="http://schemas.microsoft.com/office/powerpoint/2010/main" val="346741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009"/>
            <a:ext cx="8229600" cy="914400"/>
          </a:xfrm>
        </p:spPr>
        <p:txBody>
          <a:bodyPr>
            <a:normAutofit fontScale="90000"/>
          </a:bodyPr>
          <a:lstStyle/>
          <a:p>
            <a:r>
              <a:rPr lang="en-US" dirty="0"/>
              <a:t>Storage</a:t>
            </a:r>
            <a:br>
              <a:rPr lang="en-US" sz="4000" dirty="0"/>
            </a:br>
            <a:r>
              <a:rPr lang="en-US" sz="3600" dirty="0"/>
              <a:t>new storage added to existing storage</a:t>
            </a:r>
            <a:endParaRPr lang="en-US" sz="4000" dirty="0"/>
          </a:p>
        </p:txBody>
      </p:sp>
      <p:pic>
        <p:nvPicPr>
          <p:cNvPr id="6" name="Content Placeholder 5" descr="DSC00881.JPG"/>
          <p:cNvPicPr>
            <a:picLocks noGrp="1" noChangeAspect="1"/>
          </p:cNvPicPr>
          <p:nvPr>
            <p:ph idx="1"/>
          </p:nvPr>
        </p:nvPicPr>
        <p:blipFill>
          <a:blip r:embed="rId3" cstate="print"/>
          <a:stretch>
            <a:fillRect/>
          </a:stretch>
        </p:blipFill>
        <p:spPr>
          <a:xfrm>
            <a:off x="1583723" y="1616124"/>
            <a:ext cx="5984696" cy="4488522"/>
          </a:xfrm>
        </p:spPr>
      </p:pic>
    </p:spTree>
    <p:extLst>
      <p:ext uri="{BB962C8B-B14F-4D97-AF65-F5344CB8AC3E}">
        <p14:creationId xmlns:p14="http://schemas.microsoft.com/office/powerpoint/2010/main" val="136100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Hazard</a:t>
            </a:r>
          </a:p>
        </p:txBody>
      </p:sp>
      <p:pic>
        <p:nvPicPr>
          <p:cNvPr id="83969" name="Picture 1"/>
          <p:cNvPicPr>
            <a:picLocks noChangeAspect="1" noChangeArrowheads="1"/>
          </p:cNvPicPr>
          <p:nvPr/>
        </p:nvPicPr>
        <p:blipFill>
          <a:blip r:embed="rId3" cstate="print"/>
          <a:srcRect/>
          <a:stretch>
            <a:fillRect/>
          </a:stretch>
        </p:blipFill>
        <p:spPr bwMode="auto">
          <a:xfrm>
            <a:off x="887104" y="1542197"/>
            <a:ext cx="7438030" cy="3344128"/>
          </a:xfrm>
          <a:prstGeom prst="rect">
            <a:avLst/>
          </a:prstGeom>
          <a:noFill/>
          <a:ln w="9525">
            <a:noFill/>
            <a:miter lim="800000"/>
            <a:headEnd/>
            <a:tailEnd/>
          </a:ln>
        </p:spPr>
      </p:pic>
    </p:spTree>
    <p:extLst>
      <p:ext uri="{BB962C8B-B14F-4D97-AF65-F5344CB8AC3E}">
        <p14:creationId xmlns:p14="http://schemas.microsoft.com/office/powerpoint/2010/main" val="79999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Valve Location</a:t>
            </a:r>
          </a:p>
        </p:txBody>
      </p:sp>
      <p:pic>
        <p:nvPicPr>
          <p:cNvPr id="6" name="Content Placeholder 5" descr="imagesCAVY4GFE.jpg"/>
          <p:cNvPicPr>
            <a:picLocks noGrp="1" noChangeAspect="1"/>
          </p:cNvPicPr>
          <p:nvPr>
            <p:ph idx="1"/>
          </p:nvPr>
        </p:nvPicPr>
        <p:blipFill>
          <a:blip r:embed="rId3" cstate="print"/>
          <a:srcRect r="7350"/>
          <a:stretch>
            <a:fillRect/>
          </a:stretch>
        </p:blipFill>
        <p:spPr>
          <a:xfrm>
            <a:off x="891228" y="1284122"/>
            <a:ext cx="3612533" cy="5205546"/>
          </a:xfrm>
        </p:spPr>
      </p:pic>
      <p:pic>
        <p:nvPicPr>
          <p:cNvPr id="7" name="Picture 6" descr="DSC00879.JPG"/>
          <p:cNvPicPr>
            <a:picLocks noChangeAspect="1"/>
          </p:cNvPicPr>
          <p:nvPr/>
        </p:nvPicPr>
        <p:blipFill>
          <a:blip r:embed="rId4" cstate="print"/>
          <a:srcRect l="16062" r="35209"/>
          <a:stretch>
            <a:fillRect/>
          </a:stretch>
        </p:blipFill>
        <p:spPr>
          <a:xfrm>
            <a:off x="4612941" y="1296537"/>
            <a:ext cx="3589363" cy="5172502"/>
          </a:xfrm>
          <a:prstGeom prst="rect">
            <a:avLst/>
          </a:prstGeom>
        </p:spPr>
      </p:pic>
    </p:spTree>
    <p:extLst>
      <p:ext uri="{BB962C8B-B14F-4D97-AF65-F5344CB8AC3E}">
        <p14:creationId xmlns:p14="http://schemas.microsoft.com/office/powerpoint/2010/main" val="231134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Sign</a:t>
            </a:r>
          </a:p>
        </p:txBody>
      </p:sp>
      <p:sp>
        <p:nvSpPr>
          <p:cNvPr id="9" name="TextBox 8"/>
          <p:cNvSpPr txBox="1"/>
          <p:nvPr/>
        </p:nvSpPr>
        <p:spPr>
          <a:xfrm>
            <a:off x="399694" y="1065191"/>
            <a:ext cx="8471591" cy="5016758"/>
          </a:xfrm>
          <a:prstGeom prst="rect">
            <a:avLst/>
          </a:prstGeom>
          <a:noFill/>
        </p:spPr>
        <p:txBody>
          <a:bodyPr wrap="square" rtlCol="0">
            <a:spAutoFit/>
          </a:bodyPr>
          <a:lstStyle/>
          <a:p>
            <a:pPr marL="457200" indent="-457200">
              <a:buFont typeface="Arial" panose="020B0604020202020204" pitchFamily="34" charset="0"/>
              <a:buChar char="•"/>
            </a:pPr>
            <a:r>
              <a:rPr lang="en-US" sz="2800" dirty="0"/>
              <a:t>A permanently marked metal or rigid plastic information sign shall be placed at the system control riser supplying an anti freeze loop, dry system, preaction system, or auxiliary system control valve.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Shall be secured with corrosion resistant wire, chain or other approved means &amp; shall contain the following info:</a:t>
            </a:r>
          </a:p>
          <a:p>
            <a:pPr marL="914400" lvl="1" indent="-457200">
              <a:buFont typeface="Arial" panose="020B0604020202020204" pitchFamily="34" charset="0"/>
              <a:buChar char="•"/>
            </a:pPr>
            <a:r>
              <a:rPr lang="en-US" sz="2400" dirty="0"/>
              <a:t>Location of area served by the system</a:t>
            </a:r>
          </a:p>
          <a:p>
            <a:pPr marL="914400" lvl="1" indent="-457200">
              <a:buFont typeface="Arial" panose="020B0604020202020204" pitchFamily="34" charset="0"/>
              <a:buChar char="•"/>
            </a:pPr>
            <a:r>
              <a:rPr lang="en-US" sz="2400" dirty="0"/>
              <a:t>Location of aux &amp; low point drains for dry and/or preaction systems</a:t>
            </a:r>
          </a:p>
          <a:p>
            <a:pPr marL="914400" lvl="1" indent="-457200">
              <a:buFont typeface="Arial" panose="020B0604020202020204" pitchFamily="34" charset="0"/>
              <a:buChar char="•"/>
            </a:pPr>
            <a:r>
              <a:rPr lang="en-US" sz="2400" dirty="0"/>
              <a:t>Presence and location of any heat tape</a:t>
            </a:r>
            <a:endParaRPr lang="en-US" sz="2000" dirty="0"/>
          </a:p>
        </p:txBody>
      </p:sp>
    </p:spTree>
    <p:extLst>
      <p:ext uri="{BB962C8B-B14F-4D97-AF65-F5344CB8AC3E}">
        <p14:creationId xmlns:p14="http://schemas.microsoft.com/office/powerpoint/2010/main" val="243210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Anti-freeze Sign</a:t>
            </a:r>
          </a:p>
        </p:txBody>
      </p:sp>
      <p:sp>
        <p:nvSpPr>
          <p:cNvPr id="2" name="Content Placeholder 1"/>
          <p:cNvSpPr>
            <a:spLocks noGrp="1"/>
          </p:cNvSpPr>
          <p:nvPr>
            <p:ph idx="1"/>
          </p:nvPr>
        </p:nvSpPr>
        <p:spPr/>
        <p:txBody>
          <a:bodyPr>
            <a:normAutofit/>
          </a:bodyPr>
          <a:lstStyle/>
          <a:p>
            <a:r>
              <a:rPr lang="en-US" sz="2800" dirty="0"/>
              <a:t>Must show</a:t>
            </a:r>
          </a:p>
          <a:p>
            <a:pPr lvl="1"/>
            <a:r>
              <a:rPr lang="en-US" sz="2400" b="0" dirty="0"/>
              <a:t>Manufacturer type &amp; brand of</a:t>
            </a:r>
            <a:br>
              <a:rPr lang="en-US" sz="2400" b="0" dirty="0"/>
            </a:br>
            <a:r>
              <a:rPr lang="en-US" sz="2400" b="0" dirty="0"/>
              <a:t>the solution</a:t>
            </a:r>
          </a:p>
          <a:p>
            <a:pPr lvl="1"/>
            <a:r>
              <a:rPr lang="en-US" sz="2400" b="0" dirty="0"/>
              <a:t>Concentration by volume</a:t>
            </a:r>
          </a:p>
          <a:p>
            <a:pPr lvl="1"/>
            <a:r>
              <a:rPr lang="en-US" sz="2400" b="0" dirty="0"/>
              <a:t>Volume of the solution</a:t>
            </a:r>
          </a:p>
          <a:p>
            <a:endParaRPr lang="en-US" sz="2400" dirty="0"/>
          </a:p>
          <a:p>
            <a:r>
              <a:rPr lang="en-US" sz="2800" dirty="0"/>
              <a:t>Posted on anti-freeze system</a:t>
            </a:r>
            <a:br>
              <a:rPr lang="en-US" sz="2800" dirty="0"/>
            </a:br>
            <a:r>
              <a:rPr lang="en-US" sz="2800" dirty="0"/>
              <a:t>main valve</a:t>
            </a:r>
          </a:p>
          <a:p>
            <a:endParaRPr lang="en-US" dirty="0"/>
          </a:p>
        </p:txBody>
      </p:sp>
      <p:pic>
        <p:nvPicPr>
          <p:cNvPr id="5" name="Picture 4"/>
          <p:cNvPicPr>
            <a:picLocks noChangeAspect="1"/>
          </p:cNvPicPr>
          <p:nvPr/>
        </p:nvPicPr>
        <p:blipFill>
          <a:blip r:embed="rId3"/>
          <a:stretch>
            <a:fillRect/>
          </a:stretch>
        </p:blipFill>
        <p:spPr>
          <a:xfrm>
            <a:off x="5760204" y="1738393"/>
            <a:ext cx="3352800" cy="4722211"/>
          </a:xfrm>
          <a:prstGeom prst="rect">
            <a:avLst/>
          </a:prstGeom>
        </p:spPr>
      </p:pic>
    </p:spTree>
    <p:extLst>
      <p:ext uri="{BB962C8B-B14F-4D97-AF65-F5344CB8AC3E}">
        <p14:creationId xmlns:p14="http://schemas.microsoft.com/office/powerpoint/2010/main" val="364432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Impairments</a:t>
            </a:r>
          </a:p>
        </p:txBody>
      </p:sp>
      <p:pic>
        <p:nvPicPr>
          <p:cNvPr id="7" name="Picture 6">
            <a:extLst>
              <a:ext uri="{FF2B5EF4-FFF2-40B4-BE49-F238E27FC236}">
                <a16:creationId xmlns:a16="http://schemas.microsoft.com/office/drawing/2014/main" id="{ECFF471A-53B5-4A00-B7AF-C152CD925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56" y="1024128"/>
            <a:ext cx="3681984" cy="2761488"/>
          </a:xfrm>
          <a:prstGeom prst="rect">
            <a:avLst/>
          </a:prstGeom>
        </p:spPr>
      </p:pic>
      <p:pic>
        <p:nvPicPr>
          <p:cNvPr id="8" name="Picture 7">
            <a:extLst>
              <a:ext uri="{FF2B5EF4-FFF2-40B4-BE49-F238E27FC236}">
                <a16:creationId xmlns:a16="http://schemas.microsoft.com/office/drawing/2014/main" id="{038BD13A-724A-4CDD-ABDE-49B180B83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5344" y="2592324"/>
            <a:ext cx="4882896" cy="3662172"/>
          </a:xfrm>
          <a:prstGeom prst="rect">
            <a:avLst/>
          </a:prstGeom>
        </p:spPr>
      </p:pic>
    </p:spTree>
    <p:extLst>
      <p:ext uri="{BB962C8B-B14F-4D97-AF65-F5344CB8AC3E}">
        <p14:creationId xmlns:p14="http://schemas.microsoft.com/office/powerpoint/2010/main" val="173238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Manufacturer’s Corrective Action</a:t>
            </a:r>
          </a:p>
        </p:txBody>
      </p:sp>
      <p:sp>
        <p:nvSpPr>
          <p:cNvPr id="3" name="Content Placeholder 2"/>
          <p:cNvSpPr>
            <a:spLocks noGrp="1"/>
          </p:cNvSpPr>
          <p:nvPr>
            <p:ph idx="1"/>
          </p:nvPr>
        </p:nvSpPr>
        <p:spPr/>
        <p:txBody>
          <a:bodyPr>
            <a:normAutofit/>
          </a:bodyPr>
          <a:lstStyle/>
          <a:p>
            <a:r>
              <a:rPr lang="en-US" sz="2800" dirty="0">
                <a:cs typeface="Times New Roman" pitchFamily="18" charset="0"/>
              </a:rPr>
              <a:t>Manufacturers shall be permitted to make modifications to their own listed product in the field with listed devices that restore the original performance as intended by the listing, where acceptable to the authority having jurisdiction.</a:t>
            </a:r>
            <a:endParaRPr lang="en-US" sz="2800" dirty="0"/>
          </a:p>
          <a:p>
            <a:endParaRPr lang="en-US" sz="2800" dirty="0"/>
          </a:p>
        </p:txBody>
      </p:sp>
    </p:spTree>
    <p:extLst>
      <p:ext uri="{BB962C8B-B14F-4D97-AF65-F5344CB8AC3E}">
        <p14:creationId xmlns:p14="http://schemas.microsoft.com/office/powerpoint/2010/main" val="309230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a:t>
            </a:r>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4400" b="1" dirty="0"/>
              <a:t>Introduction and Scope</a:t>
            </a:r>
          </a:p>
        </p:txBody>
      </p:sp>
    </p:spTree>
    <p:extLst>
      <p:ext uri="{BB962C8B-B14F-4D97-AF65-F5344CB8AC3E}">
        <p14:creationId xmlns:p14="http://schemas.microsoft.com/office/powerpoint/2010/main" val="21094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a:t>
            </a:r>
          </a:p>
        </p:txBody>
      </p:sp>
      <p:sp>
        <p:nvSpPr>
          <p:cNvPr id="3" name="Content Placeholder 2"/>
          <p:cNvSpPr>
            <a:spLocks noGrp="1"/>
          </p:cNvSpPr>
          <p:nvPr>
            <p:ph idx="1"/>
          </p:nvPr>
        </p:nvSpPr>
        <p:spPr/>
        <p:txBody>
          <a:bodyPr>
            <a:normAutofit/>
          </a:bodyPr>
          <a:lstStyle/>
          <a:p>
            <a:r>
              <a:rPr lang="en-US" sz="2800" dirty="0"/>
              <a:t>Inspections, Tests, Maintenance</a:t>
            </a:r>
          </a:p>
          <a:p>
            <a:pPr>
              <a:lnSpc>
                <a:spcPct val="150000"/>
              </a:lnSpc>
            </a:pPr>
            <a:r>
              <a:rPr lang="en-US" sz="2800" dirty="0"/>
              <a:t>Made available to AHJ </a:t>
            </a:r>
            <a:r>
              <a:rPr lang="en-US" sz="2800" u="sng" dirty="0">
                <a:solidFill>
                  <a:srgbClr val="C00000"/>
                </a:solidFill>
              </a:rPr>
              <a:t>upon request</a:t>
            </a:r>
          </a:p>
          <a:p>
            <a:pPr>
              <a:lnSpc>
                <a:spcPct val="150000"/>
              </a:lnSpc>
            </a:pPr>
            <a:r>
              <a:rPr lang="en-US" sz="2800" dirty="0"/>
              <a:t>Maintained by Property Owner</a:t>
            </a:r>
          </a:p>
          <a:p>
            <a:pPr>
              <a:lnSpc>
                <a:spcPct val="150000"/>
              </a:lnSpc>
            </a:pPr>
            <a:r>
              <a:rPr lang="en-US" sz="2800" dirty="0"/>
              <a:t>Original Acceptance Test Records</a:t>
            </a:r>
          </a:p>
          <a:p>
            <a:pPr>
              <a:lnSpc>
                <a:spcPct val="150000"/>
              </a:lnSpc>
            </a:pPr>
            <a:r>
              <a:rPr lang="en-US" sz="2800" dirty="0"/>
              <a:t>ITM Records</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76683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a:t>
            </a:r>
          </a:p>
        </p:txBody>
      </p:sp>
      <p:sp>
        <p:nvSpPr>
          <p:cNvPr id="3" name="Content Placeholder 2"/>
          <p:cNvSpPr>
            <a:spLocks noGrp="1"/>
          </p:cNvSpPr>
          <p:nvPr>
            <p:ph idx="1"/>
          </p:nvPr>
        </p:nvSpPr>
        <p:spPr>
          <a:xfrm>
            <a:off x="457200" y="1421648"/>
            <a:ext cx="8229600" cy="4572000"/>
          </a:xfrm>
        </p:spPr>
        <p:txBody>
          <a:bodyPr>
            <a:noAutofit/>
          </a:bodyPr>
          <a:lstStyle/>
          <a:p>
            <a:pPr marL="514350" indent="-514350">
              <a:buFont typeface="+mj-lt"/>
              <a:buAutoNum type="arabicPeriod"/>
            </a:pPr>
            <a:r>
              <a:rPr lang="en-US" sz="2800" dirty="0"/>
              <a:t>Procedure or activity performed</a:t>
            </a:r>
          </a:p>
          <a:p>
            <a:pPr marL="514350" indent="-514350">
              <a:lnSpc>
                <a:spcPct val="150000"/>
              </a:lnSpc>
              <a:buFont typeface="+mj-lt"/>
              <a:buAutoNum type="arabicPeriod"/>
            </a:pPr>
            <a:r>
              <a:rPr lang="en-US" sz="2800" dirty="0"/>
              <a:t>Organization that performed the activity</a:t>
            </a:r>
          </a:p>
          <a:p>
            <a:pPr marL="514350" indent="-514350">
              <a:lnSpc>
                <a:spcPct val="150000"/>
              </a:lnSpc>
              <a:buFont typeface="+mj-lt"/>
              <a:buAutoNum type="arabicPeriod"/>
            </a:pPr>
            <a:r>
              <a:rPr lang="en-US" sz="2800" dirty="0"/>
              <a:t>Required frequency of the activity</a:t>
            </a:r>
          </a:p>
          <a:p>
            <a:pPr marL="514350" indent="-514350">
              <a:lnSpc>
                <a:spcPct val="150000"/>
              </a:lnSpc>
              <a:buFont typeface="+mj-lt"/>
              <a:buAutoNum type="arabicPeriod"/>
            </a:pPr>
            <a:r>
              <a:rPr lang="en-US" sz="2800" dirty="0"/>
              <a:t>Results and Date of the activity</a:t>
            </a:r>
          </a:p>
          <a:p>
            <a:pPr marL="514350" indent="-514350">
              <a:lnSpc>
                <a:spcPct val="150000"/>
              </a:lnSpc>
              <a:buFont typeface="+mj-lt"/>
              <a:buAutoNum type="arabicPeriod"/>
            </a:pPr>
            <a:r>
              <a:rPr lang="en-US" sz="2800" dirty="0"/>
              <a:t>Name &amp; contact information of the qualified contractor or owner, including the lead person for the activity</a:t>
            </a:r>
          </a:p>
        </p:txBody>
      </p:sp>
    </p:spTree>
    <p:extLst>
      <p:ext uri="{BB962C8B-B14F-4D97-AF65-F5344CB8AC3E}">
        <p14:creationId xmlns:p14="http://schemas.microsoft.com/office/powerpoint/2010/main" val="402494887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a:t>
            </a:r>
          </a:p>
        </p:txBody>
      </p:sp>
      <p:pic>
        <p:nvPicPr>
          <p:cNvPr id="186370" name="Picture 2"/>
          <p:cNvPicPr>
            <a:picLocks noChangeAspect="1" noChangeArrowheads="1"/>
          </p:cNvPicPr>
          <p:nvPr/>
        </p:nvPicPr>
        <p:blipFill>
          <a:blip r:embed="rId3" cstate="print"/>
          <a:srcRect/>
          <a:stretch>
            <a:fillRect/>
          </a:stretch>
        </p:blipFill>
        <p:spPr bwMode="auto">
          <a:xfrm>
            <a:off x="313544" y="1002206"/>
            <a:ext cx="8125376" cy="5026777"/>
          </a:xfrm>
          <a:prstGeom prst="rect">
            <a:avLst/>
          </a:prstGeom>
          <a:noFill/>
          <a:ln w="9525">
            <a:noFill/>
            <a:miter lim="800000"/>
            <a:headEnd/>
            <a:tailEnd/>
          </a:ln>
        </p:spPr>
      </p:pic>
    </p:spTree>
    <p:extLst>
      <p:ext uri="{BB962C8B-B14F-4D97-AF65-F5344CB8AC3E}">
        <p14:creationId xmlns:p14="http://schemas.microsoft.com/office/powerpoint/2010/main" val="25600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Supply Status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4233" y="1101725"/>
            <a:ext cx="6595533" cy="4946650"/>
          </a:xfrm>
        </p:spPr>
      </p:pic>
    </p:spTree>
    <p:extLst>
      <p:ext uri="{BB962C8B-B14F-4D97-AF65-F5344CB8AC3E}">
        <p14:creationId xmlns:p14="http://schemas.microsoft.com/office/powerpoint/2010/main" val="306606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a:t>
            </a:r>
          </a:p>
        </p:txBody>
      </p:sp>
      <p:pic>
        <p:nvPicPr>
          <p:cNvPr id="7" name="Picture 6" descr="A fire hydrant on the pavement&#10;&#10;Description automatically generated with low confidence">
            <a:extLst>
              <a:ext uri="{FF2B5EF4-FFF2-40B4-BE49-F238E27FC236}">
                <a16:creationId xmlns:a16="http://schemas.microsoft.com/office/drawing/2014/main" id="{FC698D65-E573-4E41-B8D3-F0A7333A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341" y="1167618"/>
            <a:ext cx="3918738" cy="5031043"/>
          </a:xfrm>
          <a:prstGeom prst="rect">
            <a:avLst/>
          </a:prstGeom>
        </p:spPr>
      </p:pic>
    </p:spTree>
    <p:extLst>
      <p:ext uri="{BB962C8B-B14F-4D97-AF65-F5344CB8AC3E}">
        <p14:creationId xmlns:p14="http://schemas.microsoft.com/office/powerpoint/2010/main" val="396489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a:t>
            </a:r>
          </a:p>
        </p:txBody>
      </p:sp>
      <p:pic>
        <p:nvPicPr>
          <p:cNvPr id="4" name="Picture 3" descr="A fire hydrant on the pavement&#10;&#10;Description automatically generated with low confidence">
            <a:extLst>
              <a:ext uri="{FF2B5EF4-FFF2-40B4-BE49-F238E27FC236}">
                <a16:creationId xmlns:a16="http://schemas.microsoft.com/office/drawing/2014/main" id="{F782FDE1-C9F1-4605-B674-00B23C92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341" y="1167618"/>
            <a:ext cx="3918738" cy="5031043"/>
          </a:xfrm>
          <a:prstGeom prst="rect">
            <a:avLst/>
          </a:prstGeom>
        </p:spPr>
      </p:pic>
    </p:spTree>
    <p:extLst>
      <p:ext uri="{BB962C8B-B14F-4D97-AF65-F5344CB8AC3E}">
        <p14:creationId xmlns:p14="http://schemas.microsoft.com/office/powerpoint/2010/main" val="161422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Inspection &amp; Testing</a:t>
            </a:r>
          </a:p>
        </p:txBody>
      </p:sp>
      <p:sp>
        <p:nvSpPr>
          <p:cNvPr id="3" name="Content Placeholder 2">
            <a:extLst>
              <a:ext uri="{FF2B5EF4-FFF2-40B4-BE49-F238E27FC236}">
                <a16:creationId xmlns:a16="http://schemas.microsoft.com/office/drawing/2014/main" id="{93CB50E3-9D7E-4BA0-BBA8-1B406C17FEA4}"/>
              </a:ext>
            </a:extLst>
          </p:cNvPr>
          <p:cNvSpPr>
            <a:spLocks noGrp="1"/>
          </p:cNvSpPr>
          <p:nvPr>
            <p:ph idx="1"/>
          </p:nvPr>
        </p:nvSpPr>
        <p:spPr>
          <a:xfrm>
            <a:off x="489285" y="1775839"/>
            <a:ext cx="8229600" cy="2764077"/>
          </a:xfrm>
        </p:spPr>
        <p:txBody>
          <a:bodyPr/>
          <a:lstStyle/>
          <a:p>
            <a:r>
              <a:rPr lang="en-US" sz="2800" dirty="0"/>
              <a:t>Separate rules for </a:t>
            </a:r>
          </a:p>
          <a:p>
            <a:pPr lvl="1"/>
            <a:r>
              <a:rPr lang="en-US" sz="2400" dirty="0"/>
              <a:t>Automated inspection</a:t>
            </a:r>
          </a:p>
          <a:p>
            <a:pPr lvl="1"/>
            <a:endParaRPr lang="en-US" sz="2400" dirty="0"/>
          </a:p>
          <a:p>
            <a:pPr lvl="1"/>
            <a:r>
              <a:rPr lang="en-US" sz="2400" dirty="0"/>
              <a:t>Automated testing</a:t>
            </a:r>
          </a:p>
        </p:txBody>
      </p:sp>
    </p:spTree>
    <p:extLst>
      <p:ext uri="{BB962C8B-B14F-4D97-AF65-F5344CB8AC3E}">
        <p14:creationId xmlns:p14="http://schemas.microsoft.com/office/powerpoint/2010/main" val="379520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Automated Inspection</a:t>
            </a:r>
          </a:p>
        </p:txBody>
      </p:sp>
      <p:sp>
        <p:nvSpPr>
          <p:cNvPr id="2" name="Content Placeholder 1"/>
          <p:cNvSpPr>
            <a:spLocks noGrp="1"/>
          </p:cNvSpPr>
          <p:nvPr>
            <p:ph idx="1"/>
          </p:nvPr>
        </p:nvSpPr>
        <p:spPr>
          <a:xfrm>
            <a:off x="228600" y="1091268"/>
            <a:ext cx="8527942" cy="5318506"/>
          </a:xfrm>
        </p:spPr>
        <p:txBody>
          <a:bodyPr>
            <a:normAutofit/>
          </a:bodyPr>
          <a:lstStyle/>
          <a:p>
            <a:r>
              <a:rPr lang="en-US" sz="2800" dirty="0"/>
              <a:t>Automated inspections </a:t>
            </a:r>
            <a:r>
              <a:rPr lang="en-US" sz="2400" dirty="0"/>
              <a:t>(i.e. cameras, transducers, temperature sensors, etc) </a:t>
            </a:r>
            <a:r>
              <a:rPr lang="en-US" sz="2800" dirty="0"/>
              <a:t>permitted as long as:</a:t>
            </a:r>
          </a:p>
          <a:p>
            <a:pPr lvl="1"/>
            <a:r>
              <a:rPr lang="en-US" dirty="0"/>
              <a:t> </a:t>
            </a:r>
            <a:r>
              <a:rPr lang="en-US" sz="2400" dirty="0"/>
              <a:t>equipment used  meets the intent of a required visual inspection</a:t>
            </a:r>
          </a:p>
          <a:p>
            <a:pPr lvl="1"/>
            <a:r>
              <a:rPr lang="en-US" sz="2400" dirty="0"/>
              <a:t>Failure of automated</a:t>
            </a:r>
            <a:br>
              <a:rPr lang="en-US" sz="2400" dirty="0"/>
            </a:br>
            <a:r>
              <a:rPr lang="en-US" sz="2400" dirty="0"/>
              <a:t>eqpt shall result in a</a:t>
            </a:r>
            <a:br>
              <a:rPr lang="en-US" sz="2400" dirty="0"/>
            </a:br>
            <a:r>
              <a:rPr lang="en-US" sz="2400" dirty="0"/>
              <a:t>trouble signal in</a:t>
            </a:r>
            <a:br>
              <a:rPr lang="en-US" sz="2400" dirty="0"/>
            </a:br>
            <a:r>
              <a:rPr lang="en-US" sz="2400" dirty="0"/>
              <a:t>accordance with </a:t>
            </a:r>
            <a:br>
              <a:rPr lang="en-US" sz="2400" dirty="0"/>
            </a:br>
            <a:r>
              <a:rPr lang="en-US" sz="2400" dirty="0"/>
              <a:t>NFPA 72</a:t>
            </a:r>
          </a:p>
          <a:p>
            <a:pPr lvl="1"/>
            <a:r>
              <a:rPr lang="en-US" sz="2400" dirty="0"/>
              <a:t>A record of all tests </a:t>
            </a:r>
            <a:br>
              <a:rPr lang="en-US" sz="2400" dirty="0"/>
            </a:br>
            <a:r>
              <a:rPr lang="en-US" sz="2400" dirty="0"/>
              <a:t>&amp; inspections shall</a:t>
            </a:r>
            <a:br>
              <a:rPr lang="en-US" sz="2400" dirty="0"/>
            </a:br>
            <a:r>
              <a:rPr lang="en-US" sz="2400" dirty="0"/>
              <a:t>be maintained in</a:t>
            </a:r>
            <a:br>
              <a:rPr lang="en-US" sz="2400" dirty="0"/>
            </a:br>
            <a:r>
              <a:rPr lang="en-US" sz="2400" dirty="0"/>
              <a:t>accordance with 4.3.2</a:t>
            </a:r>
          </a:p>
          <a:p>
            <a:pPr lvl="1"/>
            <a:endParaRPr lang="en-US" dirty="0"/>
          </a:p>
        </p:txBody>
      </p:sp>
      <p:pic>
        <p:nvPicPr>
          <p:cNvPr id="5" name="Picture 4"/>
          <p:cNvPicPr>
            <a:picLocks noChangeAspect="1"/>
          </p:cNvPicPr>
          <p:nvPr/>
        </p:nvPicPr>
        <p:blipFill>
          <a:blip r:embed="rId3"/>
          <a:stretch>
            <a:fillRect/>
          </a:stretch>
        </p:blipFill>
        <p:spPr>
          <a:xfrm>
            <a:off x="4352890" y="2733801"/>
            <a:ext cx="4760111" cy="3326035"/>
          </a:xfrm>
          <a:prstGeom prst="rect">
            <a:avLst/>
          </a:prstGeom>
        </p:spPr>
      </p:pic>
      <p:sp>
        <p:nvSpPr>
          <p:cNvPr id="6" name="TextBox 5"/>
          <p:cNvSpPr txBox="1"/>
          <p:nvPr/>
        </p:nvSpPr>
        <p:spPr>
          <a:xfrm>
            <a:off x="5632342" y="6059836"/>
            <a:ext cx="3124200" cy="369332"/>
          </a:xfrm>
          <a:prstGeom prst="rect">
            <a:avLst/>
          </a:prstGeom>
          <a:noFill/>
        </p:spPr>
        <p:txBody>
          <a:bodyPr wrap="square" rtlCol="0">
            <a:spAutoFit/>
          </a:bodyPr>
          <a:lstStyle/>
          <a:p>
            <a:r>
              <a:rPr lang="en-US" dirty="0"/>
              <a:t>Courtesy of Wikipedia</a:t>
            </a:r>
          </a:p>
        </p:txBody>
      </p:sp>
    </p:spTree>
    <p:extLst>
      <p:ext uri="{BB962C8B-B14F-4D97-AF65-F5344CB8AC3E}">
        <p14:creationId xmlns:p14="http://schemas.microsoft.com/office/powerpoint/2010/main" val="40140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Automated Testing</a:t>
            </a:r>
          </a:p>
        </p:txBody>
      </p:sp>
      <p:sp>
        <p:nvSpPr>
          <p:cNvPr id="2" name="Content Placeholder 1"/>
          <p:cNvSpPr>
            <a:spLocks noGrp="1"/>
          </p:cNvSpPr>
          <p:nvPr>
            <p:ph idx="1"/>
          </p:nvPr>
        </p:nvSpPr>
        <p:spPr>
          <a:xfrm>
            <a:off x="457200" y="1066799"/>
            <a:ext cx="8229600" cy="5597471"/>
          </a:xfrm>
        </p:spPr>
        <p:txBody>
          <a:bodyPr>
            <a:normAutofit/>
          </a:bodyPr>
          <a:lstStyle/>
          <a:p>
            <a:r>
              <a:rPr lang="en-US" sz="2800" dirty="0"/>
              <a:t>Automated testing permitted if:</a:t>
            </a:r>
          </a:p>
          <a:p>
            <a:pPr lvl="1"/>
            <a:r>
              <a:rPr lang="en-US" sz="2400" dirty="0"/>
              <a:t>Equipment produces the same action required by the standard to test a device</a:t>
            </a:r>
          </a:p>
          <a:p>
            <a:pPr lvl="1"/>
            <a:r>
              <a:rPr lang="en-US" sz="2400" dirty="0"/>
              <a:t>Must discharge water where required by the standard</a:t>
            </a:r>
          </a:p>
          <a:p>
            <a:pPr lvl="2"/>
            <a:r>
              <a:rPr lang="en-US" dirty="0"/>
              <a:t>May circulate water instead but must discharge visually at least every 3 years</a:t>
            </a:r>
          </a:p>
          <a:p>
            <a:pPr lvl="1"/>
            <a:r>
              <a:rPr lang="en-US" sz="2400" dirty="0"/>
              <a:t>Where required, personnel shall observe &amp; intervene if necessary</a:t>
            </a:r>
          </a:p>
          <a:p>
            <a:pPr lvl="1"/>
            <a:r>
              <a:rPr lang="en-US" sz="2400" dirty="0"/>
              <a:t>Automated testing devices &amp; eqpt must be listed for the purpose of the test being conducted</a:t>
            </a:r>
          </a:p>
        </p:txBody>
      </p:sp>
    </p:spTree>
    <p:extLst>
      <p:ext uri="{BB962C8B-B14F-4D97-AF65-F5344CB8AC3E}">
        <p14:creationId xmlns:p14="http://schemas.microsoft.com/office/powerpoint/2010/main" val="230010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Automated Testing </a:t>
            </a:r>
            <a:r>
              <a:rPr lang="en-US" sz="2800" dirty="0"/>
              <a:t>cont</a:t>
            </a:r>
            <a:endParaRPr lang="en-US" dirty="0"/>
          </a:p>
        </p:txBody>
      </p:sp>
      <p:sp>
        <p:nvSpPr>
          <p:cNvPr id="2" name="Content Placeholder 1"/>
          <p:cNvSpPr>
            <a:spLocks noGrp="1"/>
          </p:cNvSpPr>
          <p:nvPr>
            <p:ph idx="1"/>
          </p:nvPr>
        </p:nvSpPr>
        <p:spPr>
          <a:xfrm>
            <a:off x="457200" y="949609"/>
            <a:ext cx="8229600" cy="5473485"/>
          </a:xfrm>
        </p:spPr>
        <p:txBody>
          <a:bodyPr>
            <a:normAutofit/>
          </a:bodyPr>
          <a:lstStyle/>
          <a:p>
            <a:r>
              <a:rPr lang="en-US" sz="3000" dirty="0"/>
              <a:t>Automated testing permitted if:</a:t>
            </a:r>
          </a:p>
          <a:p>
            <a:pPr lvl="1"/>
            <a:r>
              <a:rPr lang="en-US" sz="2600" dirty="0"/>
              <a:t>Failure of eqpt must not impair the operation of the system unless indicated by a supervisory signal in accordance with NFPA 72</a:t>
            </a:r>
          </a:p>
          <a:p>
            <a:pPr lvl="2"/>
            <a:r>
              <a:rPr lang="en-US" sz="2600" dirty="0"/>
              <a:t>Any failure of eqpt. must send a trouble signal in accordance with NFPA 72</a:t>
            </a:r>
          </a:p>
          <a:p>
            <a:pPr lvl="1"/>
            <a:r>
              <a:rPr lang="en-US" sz="2600" dirty="0"/>
              <a:t>Failure of any component to pass shall result in an audible supervisory signal</a:t>
            </a:r>
          </a:p>
          <a:p>
            <a:pPr lvl="1"/>
            <a:r>
              <a:rPr lang="en-US" sz="2600" dirty="0"/>
              <a:t>Failure of a component or system creating an impairment shall require impairment procedures to be followed</a:t>
            </a:r>
          </a:p>
          <a:p>
            <a:pPr lvl="1"/>
            <a:r>
              <a:rPr lang="en-US" sz="2600" dirty="0"/>
              <a:t>Frequencies shall be maintained</a:t>
            </a:r>
          </a:p>
          <a:p>
            <a:pPr lvl="1"/>
            <a:r>
              <a:rPr lang="en-US" sz="2600" dirty="0"/>
              <a:t>A record of all tests &amp; inspections shall be maintained in accordance with 4.3.2</a:t>
            </a:r>
          </a:p>
        </p:txBody>
      </p:sp>
    </p:spTree>
    <p:extLst>
      <p:ext uri="{BB962C8B-B14F-4D97-AF65-F5344CB8AC3E}">
        <p14:creationId xmlns:p14="http://schemas.microsoft.com/office/powerpoint/2010/main" val="84060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ITM Questions</a:t>
            </a:r>
          </a:p>
        </p:txBody>
      </p:sp>
      <p:sp>
        <p:nvSpPr>
          <p:cNvPr id="3" name="Content Placeholder 2"/>
          <p:cNvSpPr>
            <a:spLocks noGrp="1"/>
          </p:cNvSpPr>
          <p:nvPr>
            <p:ph idx="1"/>
          </p:nvPr>
        </p:nvSpPr>
        <p:spPr/>
        <p:txBody>
          <a:bodyPr>
            <a:normAutofit/>
          </a:bodyPr>
          <a:lstStyle/>
          <a:p>
            <a:r>
              <a:rPr lang="en-US" sz="2800" dirty="0"/>
              <a:t>Will the system work?</a:t>
            </a:r>
          </a:p>
          <a:p>
            <a:pPr>
              <a:buNone/>
            </a:pPr>
            <a:endParaRPr lang="en-US" sz="2800" dirty="0"/>
          </a:p>
          <a:p>
            <a:r>
              <a:rPr lang="en-US" sz="2800" dirty="0"/>
              <a:t>How do I know?</a:t>
            </a:r>
          </a:p>
          <a:p>
            <a:endParaRPr lang="en-US" sz="2800" dirty="0"/>
          </a:p>
          <a:p>
            <a:r>
              <a:rPr lang="en-US" sz="2800" dirty="0"/>
              <a:t>Who is responsible?</a:t>
            </a:r>
          </a:p>
          <a:p>
            <a:endParaRPr lang="en-US" sz="2800" dirty="0"/>
          </a:p>
          <a:p>
            <a:r>
              <a:rPr lang="en-US" sz="2800" dirty="0"/>
              <a:t>Why NFPA 25?</a:t>
            </a:r>
          </a:p>
        </p:txBody>
      </p:sp>
    </p:spTree>
    <p:extLst>
      <p:ext uri="{BB962C8B-B14F-4D97-AF65-F5344CB8AC3E}">
        <p14:creationId xmlns:p14="http://schemas.microsoft.com/office/powerpoint/2010/main" val="63070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56" y="255568"/>
            <a:ext cx="7669179" cy="770651"/>
          </a:xfrm>
        </p:spPr>
        <p:txBody>
          <a:bodyPr>
            <a:noAutofit/>
          </a:bodyPr>
          <a:lstStyle/>
          <a:p>
            <a:r>
              <a:rPr lang="en-US" sz="3400" dirty="0"/>
              <a:t>Performance Based Compliance Programs Permitted </a:t>
            </a:r>
          </a:p>
        </p:txBody>
      </p:sp>
      <p:sp>
        <p:nvSpPr>
          <p:cNvPr id="3" name="Content Placeholder 2"/>
          <p:cNvSpPr>
            <a:spLocks noGrp="1"/>
          </p:cNvSpPr>
          <p:nvPr>
            <p:ph idx="1"/>
          </p:nvPr>
        </p:nvSpPr>
        <p:spPr>
          <a:xfrm>
            <a:off x="457200" y="1026219"/>
            <a:ext cx="8229600" cy="5377681"/>
          </a:xfrm>
        </p:spPr>
        <p:txBody>
          <a:bodyPr>
            <a:noAutofit/>
          </a:bodyPr>
          <a:lstStyle/>
          <a:p>
            <a:r>
              <a:rPr lang="en-US" sz="2800" dirty="0"/>
              <a:t>Must have clearly identifiable goals &amp; how the program meets those goals</a:t>
            </a:r>
          </a:p>
          <a:p>
            <a:endParaRPr lang="en-US" sz="2800" dirty="0"/>
          </a:p>
          <a:p>
            <a:r>
              <a:rPr lang="en-US" sz="2800" dirty="0"/>
              <a:t>Compliance with an approved program shall be deemed to comply with the standard</a:t>
            </a:r>
          </a:p>
          <a:p>
            <a:endParaRPr lang="en-US" sz="2800" dirty="0"/>
          </a:p>
          <a:p>
            <a:r>
              <a:rPr lang="en-US" sz="2800" dirty="0"/>
              <a:t>Goals &amp; goal achievement shall be reviewed at least every 3 years &amp; ITM frequencies adjusted to reflect current conditions &amp; historical record</a:t>
            </a:r>
          </a:p>
          <a:p>
            <a:endParaRPr lang="en-US" sz="2800" dirty="0"/>
          </a:p>
          <a:p>
            <a:r>
              <a:rPr lang="en-US" sz="2800" dirty="0"/>
              <a:t>Historical records shall be made available to the AHJ </a:t>
            </a:r>
          </a:p>
        </p:txBody>
      </p:sp>
    </p:spTree>
    <p:extLst>
      <p:ext uri="{BB962C8B-B14F-4D97-AF65-F5344CB8AC3E}">
        <p14:creationId xmlns:p14="http://schemas.microsoft.com/office/powerpoint/2010/main" val="40023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a:t>
            </a:r>
          </a:p>
        </p:txBody>
      </p:sp>
      <p:pic>
        <p:nvPicPr>
          <p:cNvPr id="8" name="Content Placeholder 7" descr="DSC00939.JPG"/>
          <p:cNvPicPr>
            <a:picLocks noGrp="1" noChangeAspect="1"/>
          </p:cNvPicPr>
          <p:nvPr>
            <p:ph idx="1"/>
          </p:nvPr>
        </p:nvPicPr>
        <p:blipFill>
          <a:blip r:embed="rId3" cstate="print"/>
          <a:stretch>
            <a:fillRect/>
          </a:stretch>
        </p:blipFill>
        <p:spPr>
          <a:xfrm>
            <a:off x="2191188" y="1101725"/>
            <a:ext cx="4761623" cy="4946650"/>
          </a:xfrm>
        </p:spPr>
      </p:pic>
      <p:sp>
        <p:nvSpPr>
          <p:cNvPr id="6" name="TextBox 5"/>
          <p:cNvSpPr txBox="1"/>
          <p:nvPr/>
        </p:nvSpPr>
        <p:spPr>
          <a:xfrm>
            <a:off x="1140427" y="5426291"/>
            <a:ext cx="7223762" cy="461665"/>
          </a:xfrm>
          <a:prstGeom prst="rect">
            <a:avLst/>
          </a:prstGeom>
          <a:solidFill>
            <a:schemeClr val="bg1"/>
          </a:solidFill>
        </p:spPr>
        <p:txBody>
          <a:bodyPr wrap="square" rtlCol="0">
            <a:spAutoFit/>
          </a:bodyPr>
          <a:lstStyle/>
          <a:p>
            <a:r>
              <a:rPr lang="en-US" sz="2400" dirty="0"/>
              <a:t>Performed to keep the system equipment operable</a:t>
            </a:r>
          </a:p>
        </p:txBody>
      </p:sp>
    </p:spTree>
    <p:extLst>
      <p:ext uri="{BB962C8B-B14F-4D97-AF65-F5344CB8AC3E}">
        <p14:creationId xmlns:p14="http://schemas.microsoft.com/office/powerpoint/2010/main" val="31363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sp>
        <p:nvSpPr>
          <p:cNvPr id="3" name="Content Placeholder 2"/>
          <p:cNvSpPr>
            <a:spLocks noGrp="1"/>
          </p:cNvSpPr>
          <p:nvPr>
            <p:ph sz="half" idx="1"/>
          </p:nvPr>
        </p:nvSpPr>
        <p:spPr>
          <a:xfrm>
            <a:off x="252479" y="2532560"/>
            <a:ext cx="4496937" cy="3739899"/>
          </a:xfrm>
        </p:spPr>
        <p:txBody>
          <a:bodyPr>
            <a:normAutofit/>
          </a:bodyPr>
          <a:lstStyle/>
          <a:p>
            <a:pPr lvl="1">
              <a:lnSpc>
                <a:spcPct val="150000"/>
              </a:lnSpc>
            </a:pPr>
            <a:r>
              <a:rPr lang="en-US" sz="2800" dirty="0"/>
              <a:t>General safety regs</a:t>
            </a:r>
          </a:p>
          <a:p>
            <a:pPr lvl="1">
              <a:lnSpc>
                <a:spcPct val="150000"/>
              </a:lnSpc>
            </a:pPr>
            <a:endParaRPr lang="en-US" sz="2800" dirty="0"/>
          </a:p>
          <a:p>
            <a:pPr lvl="1">
              <a:lnSpc>
                <a:spcPct val="150000"/>
              </a:lnSpc>
            </a:pPr>
            <a:r>
              <a:rPr lang="en-US" sz="2800" dirty="0"/>
              <a:t>Site specific regulations</a:t>
            </a:r>
          </a:p>
          <a:p>
            <a:pPr lvl="1">
              <a:lnSpc>
                <a:spcPct val="150000"/>
              </a:lnSpc>
            </a:pPr>
            <a:endParaRPr lang="en-US" sz="2800" dirty="0"/>
          </a:p>
          <a:p>
            <a:pPr lvl="1">
              <a:lnSpc>
                <a:spcPct val="150000"/>
              </a:lnSpc>
            </a:pPr>
            <a:r>
              <a:rPr lang="en-US" sz="2800" dirty="0"/>
              <a:t>Falls</a:t>
            </a:r>
          </a:p>
          <a:p>
            <a:pPr>
              <a:lnSpc>
                <a:spcPct val="150000"/>
              </a:lnSpc>
            </a:pPr>
            <a:endParaRPr lang="en-US" dirty="0"/>
          </a:p>
        </p:txBody>
      </p:sp>
      <p:sp>
        <p:nvSpPr>
          <p:cNvPr id="6" name="Content Placeholder 5"/>
          <p:cNvSpPr>
            <a:spLocks noGrp="1"/>
          </p:cNvSpPr>
          <p:nvPr>
            <p:ph sz="half" idx="2"/>
          </p:nvPr>
        </p:nvSpPr>
        <p:spPr>
          <a:xfrm>
            <a:off x="4757384" y="2532560"/>
            <a:ext cx="4038600" cy="3435099"/>
          </a:xfrm>
        </p:spPr>
        <p:txBody>
          <a:bodyPr>
            <a:normAutofit/>
          </a:bodyPr>
          <a:lstStyle/>
          <a:p>
            <a:r>
              <a:rPr lang="en-US" dirty="0"/>
              <a:t>Confined spaces</a:t>
            </a:r>
          </a:p>
          <a:p>
            <a:endParaRPr lang="en-US" dirty="0"/>
          </a:p>
          <a:p>
            <a:r>
              <a:rPr lang="en-US" dirty="0"/>
              <a:t>Hazards and/or hazardous materials</a:t>
            </a:r>
          </a:p>
          <a:p>
            <a:endParaRPr lang="en-US" dirty="0"/>
          </a:p>
          <a:p>
            <a:r>
              <a:rPr lang="en-US" dirty="0"/>
              <a:t>Electrical</a:t>
            </a:r>
          </a:p>
          <a:p>
            <a:pPr>
              <a:buNone/>
            </a:pPr>
            <a:endParaRPr lang="en-US" dirty="0"/>
          </a:p>
        </p:txBody>
      </p:sp>
      <p:sp>
        <p:nvSpPr>
          <p:cNvPr id="8" name="TextBox 7"/>
          <p:cNvSpPr txBox="1"/>
          <p:nvPr/>
        </p:nvSpPr>
        <p:spPr>
          <a:xfrm>
            <a:off x="491319" y="1146408"/>
            <a:ext cx="8229600" cy="671851"/>
          </a:xfrm>
          <a:prstGeom prst="rect">
            <a:avLst/>
          </a:prstGeom>
          <a:noFill/>
        </p:spPr>
        <p:txBody>
          <a:bodyPr wrap="square" rtlCol="0">
            <a:spAutoFit/>
          </a:bodyPr>
          <a:lstStyle/>
          <a:p>
            <a:pPr algn="ctr">
              <a:lnSpc>
                <a:spcPct val="150000"/>
              </a:lnSpc>
            </a:pPr>
            <a:r>
              <a:rPr lang="en-US" sz="2800" dirty="0"/>
              <a:t>Generally follows existing laws &amp; regulations</a:t>
            </a:r>
          </a:p>
        </p:txBody>
      </p:sp>
    </p:spTree>
    <p:extLst>
      <p:ext uri="{BB962C8B-B14F-4D97-AF65-F5344CB8AC3E}">
        <p14:creationId xmlns:p14="http://schemas.microsoft.com/office/powerpoint/2010/main" val="1538083673"/>
      </p:ext>
    </p:extLst>
  </p:cSld>
  <p:clrMapOvr>
    <a:masterClrMapping/>
  </p:clrMapOvr>
  <p:transition spd="med">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Module 4</a:t>
            </a:r>
          </a:p>
        </p:txBody>
      </p:sp>
      <p:sp>
        <p:nvSpPr>
          <p:cNvPr id="4" name="TextBox 3">
            <a:extLst>
              <a:ext uri="{FF2B5EF4-FFF2-40B4-BE49-F238E27FC236}">
                <a16:creationId xmlns:a16="http://schemas.microsoft.com/office/drawing/2014/main" id="{3F79E96E-831B-43EE-A643-66368E23F327}"/>
              </a:ext>
            </a:extLst>
          </p:cNvPr>
          <p:cNvSpPr txBox="1"/>
          <p:nvPr/>
        </p:nvSpPr>
        <p:spPr>
          <a:xfrm>
            <a:off x="725735" y="2136338"/>
            <a:ext cx="7690968" cy="2585323"/>
          </a:xfrm>
          <a:prstGeom prst="rect">
            <a:avLst/>
          </a:prstGeom>
          <a:noFill/>
        </p:spPr>
        <p:txBody>
          <a:bodyPr wrap="square" rtlCol="0">
            <a:spAutoFit/>
          </a:bodyPr>
          <a:lstStyle/>
          <a:p>
            <a:pPr algn="ctr"/>
            <a:r>
              <a:rPr lang="en-US" sz="5400" b="1" dirty="0"/>
              <a:t>Use of Tables for Inspection, Testing &amp; Maintenance Schedules</a:t>
            </a:r>
          </a:p>
        </p:txBody>
      </p:sp>
    </p:spTree>
    <p:extLst>
      <p:ext uri="{BB962C8B-B14F-4D97-AF65-F5344CB8AC3E}">
        <p14:creationId xmlns:p14="http://schemas.microsoft.com/office/powerpoint/2010/main" val="15360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type="title"/>
          </p:nvPr>
        </p:nvSpPr>
        <p:spPr/>
        <p:txBody>
          <a:bodyPr>
            <a:normAutofit fontScale="90000"/>
          </a:bodyPr>
          <a:lstStyle/>
          <a:p>
            <a:pPr algn="ctr">
              <a:buNone/>
            </a:pPr>
            <a:r>
              <a:rPr lang="en-US" sz="4800" dirty="0"/>
              <a:t>Use of ITM Tables</a:t>
            </a:r>
          </a:p>
        </p:txBody>
      </p:sp>
      <p:sp>
        <p:nvSpPr>
          <p:cNvPr id="3" name="Content Placeholder 2"/>
          <p:cNvSpPr>
            <a:spLocks noGrp="1"/>
          </p:cNvSpPr>
          <p:nvPr>
            <p:ph idx="1"/>
          </p:nvPr>
        </p:nvSpPr>
        <p:spPr/>
        <p:txBody>
          <a:bodyPr>
            <a:normAutofit lnSpcReduction="10000"/>
          </a:bodyPr>
          <a:lstStyle/>
          <a:p>
            <a:r>
              <a:rPr lang="en-US" sz="2800" dirty="0"/>
              <a:t>Every operational chapter except chapter 12 </a:t>
            </a:r>
            <a:r>
              <a:rPr lang="en-US" sz="2400" dirty="0"/>
              <a:t>(water mist systems) </a:t>
            </a:r>
            <a:r>
              <a:rPr lang="en-US" sz="2800" dirty="0"/>
              <a:t>has a frequency Table for Inspection, Testing &amp; Maintenance</a:t>
            </a:r>
          </a:p>
          <a:p>
            <a:endParaRPr lang="en-US" sz="2800" dirty="0"/>
          </a:p>
          <a:p>
            <a:r>
              <a:rPr lang="en-US" sz="2800" dirty="0"/>
              <a:t>These tables may be used as a quick guide to find appropriate sections as to when various functions are performed</a:t>
            </a:r>
          </a:p>
          <a:p>
            <a:endParaRPr lang="en-US" sz="2800" dirty="0"/>
          </a:p>
          <a:p>
            <a:r>
              <a:rPr lang="en-US" sz="2800" dirty="0"/>
              <a:t>Tables are limited in that they may not cover every circumstance, so the actual section referenced should be investigated</a:t>
            </a:r>
          </a:p>
        </p:txBody>
      </p:sp>
    </p:spTree>
    <p:extLst>
      <p:ext uri="{BB962C8B-B14F-4D97-AF65-F5344CB8AC3E}">
        <p14:creationId xmlns:p14="http://schemas.microsoft.com/office/powerpoint/2010/main" val="206958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3200" dirty="0"/>
              <a:t>Table 5.1.1.2 Summary of Sprinkler System Inspection, Testing &amp; Maintenance </a:t>
            </a:r>
            <a:r>
              <a:rPr lang="en-US" sz="2000" dirty="0"/>
              <a:t>(excerpt)</a:t>
            </a:r>
            <a:endParaRPr lang="en-US" sz="3200" dirty="0"/>
          </a:p>
        </p:txBody>
      </p:sp>
      <p:graphicFrame>
        <p:nvGraphicFramePr>
          <p:cNvPr id="9" name="Table 8"/>
          <p:cNvGraphicFramePr>
            <a:graphicFrameLocks noGrp="1"/>
          </p:cNvGraphicFramePr>
          <p:nvPr/>
        </p:nvGraphicFramePr>
        <p:xfrm>
          <a:off x="900752" y="1397000"/>
          <a:ext cx="7465327" cy="4457888"/>
        </p:xfrm>
        <a:graphic>
          <a:graphicData uri="http://schemas.openxmlformats.org/drawingml/2006/table">
            <a:tbl>
              <a:tblPr firstRow="1" bandRow="1">
                <a:tableStyleId>{5C22544A-7EE6-4342-B048-85BDC9FD1C3A}</a:tableStyleId>
              </a:tblPr>
              <a:tblGrid>
                <a:gridCol w="2629578">
                  <a:extLst>
                    <a:ext uri="{9D8B030D-6E8A-4147-A177-3AD203B41FA5}">
                      <a16:colId xmlns:a16="http://schemas.microsoft.com/office/drawing/2014/main" val="20000"/>
                    </a:ext>
                  </a:extLst>
                </a:gridCol>
                <a:gridCol w="2347307">
                  <a:extLst>
                    <a:ext uri="{9D8B030D-6E8A-4147-A177-3AD203B41FA5}">
                      <a16:colId xmlns:a16="http://schemas.microsoft.com/office/drawing/2014/main" val="20001"/>
                    </a:ext>
                  </a:extLst>
                </a:gridCol>
                <a:gridCol w="2488442">
                  <a:extLst>
                    <a:ext uri="{9D8B030D-6E8A-4147-A177-3AD203B41FA5}">
                      <a16:colId xmlns:a16="http://schemas.microsoft.com/office/drawing/2014/main" val="20002"/>
                    </a:ext>
                  </a:extLst>
                </a:gridCol>
              </a:tblGrid>
              <a:tr h="458346">
                <a:tc>
                  <a:txBody>
                    <a:bodyPr/>
                    <a:lstStyle/>
                    <a:p>
                      <a:pPr algn="ctr"/>
                      <a:r>
                        <a:rPr lang="en-US" dirty="0"/>
                        <a:t>Item</a:t>
                      </a:r>
                    </a:p>
                  </a:txBody>
                  <a:tcPr/>
                </a:tc>
                <a:tc>
                  <a:txBody>
                    <a:bodyPr/>
                    <a:lstStyle/>
                    <a:p>
                      <a:pPr algn="ctr"/>
                      <a:r>
                        <a:rPr lang="en-US" dirty="0"/>
                        <a:t>Frequency</a:t>
                      </a:r>
                    </a:p>
                  </a:txBody>
                  <a:tcPr/>
                </a:tc>
                <a:tc>
                  <a:txBody>
                    <a:bodyPr/>
                    <a:lstStyle/>
                    <a:p>
                      <a:pPr algn="ctr"/>
                      <a:r>
                        <a:rPr lang="en-US" dirty="0"/>
                        <a:t>Reference</a:t>
                      </a:r>
                    </a:p>
                  </a:txBody>
                  <a:tcPr/>
                </a:tc>
                <a:extLst>
                  <a:ext uri="{0D108BD9-81ED-4DB2-BD59-A6C34878D82A}">
                    <a16:rowId xmlns:a16="http://schemas.microsoft.com/office/drawing/2014/main" val="10000"/>
                  </a:ext>
                </a:extLst>
              </a:tr>
              <a:tr h="458346">
                <a:tc>
                  <a:txBody>
                    <a:bodyPr/>
                    <a:lstStyle/>
                    <a:p>
                      <a:r>
                        <a:rPr lang="en-US" sz="2400" dirty="0"/>
                        <a:t>Inspection</a:t>
                      </a:r>
                      <a:endParaRPr lang="en-US" sz="2400" b="1"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r h="458346">
                <a:tc>
                  <a:txBody>
                    <a:bodyPr/>
                    <a:lstStyle/>
                    <a:p>
                      <a:r>
                        <a:rPr lang="en-US" sz="2000" dirty="0"/>
                        <a:t>Control Valves</a:t>
                      </a:r>
                    </a:p>
                  </a:txBody>
                  <a:tcPr/>
                </a:tc>
                <a:tc>
                  <a:txBody>
                    <a:bodyPr/>
                    <a:lstStyle/>
                    <a:p>
                      <a:pPr algn="ctr"/>
                      <a:endParaRPr lang="en-US" sz="2000" dirty="0"/>
                    </a:p>
                  </a:txBody>
                  <a:tcPr/>
                </a:tc>
                <a:tc>
                  <a:txBody>
                    <a:bodyPr/>
                    <a:lstStyle/>
                    <a:p>
                      <a:pPr algn="ctr"/>
                      <a:r>
                        <a:rPr lang="en-US" sz="2000" dirty="0"/>
                        <a:t>Chapter 13</a:t>
                      </a:r>
                    </a:p>
                  </a:txBody>
                  <a:tcPr/>
                </a:tc>
                <a:extLst>
                  <a:ext uri="{0D108BD9-81ED-4DB2-BD59-A6C34878D82A}">
                    <a16:rowId xmlns:a16="http://schemas.microsoft.com/office/drawing/2014/main" val="10002"/>
                  </a:ext>
                </a:extLst>
              </a:tr>
              <a:tr h="458346">
                <a:tc>
                  <a:txBody>
                    <a:bodyPr/>
                    <a:lstStyle/>
                    <a:p>
                      <a:pPr algn="l"/>
                      <a:r>
                        <a:rPr lang="en-US" sz="2000" dirty="0"/>
                        <a:t>Hydraulic nameplate</a:t>
                      </a:r>
                    </a:p>
                  </a:txBody>
                  <a:tcPr/>
                </a:tc>
                <a:tc>
                  <a:txBody>
                    <a:bodyPr/>
                    <a:lstStyle/>
                    <a:p>
                      <a:pPr algn="ctr"/>
                      <a:r>
                        <a:rPr lang="en-US" sz="2000" dirty="0"/>
                        <a:t>Annually</a:t>
                      </a:r>
                    </a:p>
                  </a:txBody>
                  <a:tcPr/>
                </a:tc>
                <a:tc>
                  <a:txBody>
                    <a:bodyPr/>
                    <a:lstStyle/>
                    <a:p>
                      <a:pPr algn="ctr"/>
                      <a:r>
                        <a:rPr lang="en-US" sz="2000" dirty="0"/>
                        <a:t>5.2.5</a:t>
                      </a:r>
                    </a:p>
                  </a:txBody>
                  <a:tcPr/>
                </a:tc>
                <a:extLst>
                  <a:ext uri="{0D108BD9-81ED-4DB2-BD59-A6C34878D82A}">
                    <a16:rowId xmlns:a16="http://schemas.microsoft.com/office/drawing/2014/main" val="10003"/>
                  </a:ext>
                </a:extLst>
              </a:tr>
              <a:tr h="458346">
                <a:tc>
                  <a:txBody>
                    <a:bodyPr/>
                    <a:lstStyle/>
                    <a:p>
                      <a:endParaRPr lang="en-US" sz="2000" b="1" dirty="0"/>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r h="458346">
                <a:tc>
                  <a:txBody>
                    <a:bodyPr/>
                    <a:lstStyle/>
                    <a:p>
                      <a:r>
                        <a:rPr lang="en-US" sz="2400" dirty="0"/>
                        <a:t>Testing</a:t>
                      </a:r>
                      <a:endParaRPr lang="en-US" sz="2400" b="1" dirty="0"/>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5"/>
                  </a:ext>
                </a:extLst>
              </a:tr>
              <a:tr h="791120">
                <a:tc>
                  <a:txBody>
                    <a:bodyPr/>
                    <a:lstStyle/>
                    <a:p>
                      <a:r>
                        <a:rPr lang="en-US" sz="2000" dirty="0"/>
                        <a:t>Sprinklers-</a:t>
                      </a:r>
                      <a:r>
                        <a:rPr lang="en-US" sz="2000" baseline="0" dirty="0"/>
                        <a:t> dry</a:t>
                      </a:r>
                      <a:endParaRPr lang="en-US" sz="2000" dirty="0"/>
                    </a:p>
                  </a:txBody>
                  <a:tcPr/>
                </a:tc>
                <a:tc>
                  <a:txBody>
                    <a:bodyPr/>
                    <a:lstStyle/>
                    <a:p>
                      <a:pPr algn="ctr"/>
                      <a:r>
                        <a:rPr lang="en-US" sz="2000" dirty="0"/>
                        <a:t>At 15 yrs &amp; every 10 </a:t>
                      </a:r>
                      <a:r>
                        <a:rPr lang="en-US" sz="2000" dirty="0" err="1"/>
                        <a:t>yrs</a:t>
                      </a:r>
                      <a:r>
                        <a:rPr lang="en-US" sz="2000" dirty="0"/>
                        <a:t> thereafter</a:t>
                      </a:r>
                    </a:p>
                  </a:txBody>
                  <a:tcPr/>
                </a:tc>
                <a:tc>
                  <a:txBody>
                    <a:bodyPr/>
                    <a:lstStyle/>
                    <a:p>
                      <a:pPr algn="ctr"/>
                      <a:r>
                        <a:rPr lang="en-US" sz="2000" dirty="0"/>
                        <a:t>5.3.1.1.1.6</a:t>
                      </a:r>
                    </a:p>
                  </a:txBody>
                  <a:tcPr/>
                </a:tc>
                <a:extLst>
                  <a:ext uri="{0D108BD9-81ED-4DB2-BD59-A6C34878D82A}">
                    <a16:rowId xmlns:a16="http://schemas.microsoft.com/office/drawing/2014/main" val="10006"/>
                  </a:ext>
                </a:extLst>
              </a:tr>
              <a:tr h="458346">
                <a:tc>
                  <a:txBody>
                    <a:bodyPr/>
                    <a:lstStyle/>
                    <a:p>
                      <a:r>
                        <a:rPr lang="en-US" sz="2000" dirty="0"/>
                        <a:t>Gauges</a:t>
                      </a:r>
                    </a:p>
                  </a:txBody>
                  <a:tcPr/>
                </a:tc>
                <a:tc>
                  <a:txBody>
                    <a:bodyPr/>
                    <a:lstStyle/>
                    <a:p>
                      <a:pPr algn="ctr"/>
                      <a:r>
                        <a:rPr lang="en-US" sz="2000" dirty="0"/>
                        <a:t>5 years</a:t>
                      </a:r>
                    </a:p>
                  </a:txBody>
                  <a:tcPr/>
                </a:tc>
                <a:tc>
                  <a:txBody>
                    <a:bodyPr/>
                    <a:lstStyle/>
                    <a:p>
                      <a:pPr algn="ctr"/>
                      <a:r>
                        <a:rPr lang="en-US" sz="2000" dirty="0"/>
                        <a:t>Chapter 13</a:t>
                      </a:r>
                    </a:p>
                  </a:txBody>
                  <a:tcPr/>
                </a:tc>
                <a:extLst>
                  <a:ext uri="{0D108BD9-81ED-4DB2-BD59-A6C34878D82A}">
                    <a16:rowId xmlns:a16="http://schemas.microsoft.com/office/drawing/2014/main" val="10007"/>
                  </a:ext>
                </a:extLst>
              </a:tr>
              <a:tr h="458346">
                <a:tc>
                  <a:txBody>
                    <a:bodyPr/>
                    <a:lstStyle/>
                    <a:p>
                      <a:r>
                        <a:rPr lang="en-US" sz="2400" dirty="0"/>
                        <a:t>Maintenance</a:t>
                      </a:r>
                      <a:endParaRPr lang="en-US" sz="2400" b="1"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79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Antifreeze Systems</a:t>
            </a:r>
          </a:p>
        </p:txBody>
      </p:sp>
      <p:sp>
        <p:nvSpPr>
          <p:cNvPr id="3" name="Content Placeholder 2"/>
          <p:cNvSpPr>
            <a:spLocks noGrp="1"/>
          </p:cNvSpPr>
          <p:nvPr>
            <p:ph idx="1"/>
          </p:nvPr>
        </p:nvSpPr>
        <p:spPr/>
        <p:txBody>
          <a:bodyPr>
            <a:normAutofit/>
          </a:bodyPr>
          <a:lstStyle/>
          <a:p>
            <a:r>
              <a:rPr lang="en-US" sz="2800" dirty="0"/>
              <a:t>Section 5.3.4</a:t>
            </a:r>
          </a:p>
          <a:p>
            <a:pPr>
              <a:lnSpc>
                <a:spcPct val="150000"/>
              </a:lnSpc>
            </a:pPr>
            <a:r>
              <a:rPr lang="en-US" sz="2800" dirty="0"/>
              <a:t>Annual Testing</a:t>
            </a:r>
          </a:p>
          <a:p>
            <a:pPr>
              <a:lnSpc>
                <a:spcPct val="150000"/>
              </a:lnSpc>
            </a:pPr>
            <a:r>
              <a:rPr lang="en-US" sz="2800" dirty="0"/>
              <a:t>Use &amp; Type</a:t>
            </a:r>
          </a:p>
          <a:p>
            <a:pPr>
              <a:lnSpc>
                <a:spcPct val="150000"/>
              </a:lnSpc>
            </a:pPr>
            <a:r>
              <a:rPr lang="en-US" sz="2800" dirty="0"/>
              <a:t>Limitations</a:t>
            </a:r>
          </a:p>
          <a:p>
            <a:pPr>
              <a:lnSpc>
                <a:spcPct val="150000"/>
              </a:lnSpc>
            </a:pPr>
            <a:r>
              <a:rPr lang="en-US" sz="2800" dirty="0"/>
              <a:t>Concentrations</a:t>
            </a:r>
          </a:p>
          <a:p>
            <a:r>
              <a:rPr lang="en-US" sz="2800" dirty="0"/>
              <a:t>Grandfathering Existing Systems (only until 2022)</a:t>
            </a:r>
          </a:p>
        </p:txBody>
      </p:sp>
    </p:spTree>
    <p:extLst>
      <p:ext uri="{BB962C8B-B14F-4D97-AF65-F5344CB8AC3E}">
        <p14:creationId xmlns:p14="http://schemas.microsoft.com/office/powerpoint/2010/main" val="268340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253B8-A974-4672-B065-634742C3E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711" y="1015172"/>
            <a:ext cx="5801194" cy="5305681"/>
          </a:xfrm>
          <a:prstGeom prst="rect">
            <a:avLst/>
          </a:prstGeom>
        </p:spPr>
      </p:pic>
      <p:sp>
        <p:nvSpPr>
          <p:cNvPr id="7" name="Title 1">
            <a:extLst>
              <a:ext uri="{FF2B5EF4-FFF2-40B4-BE49-F238E27FC236}">
                <a16:creationId xmlns:a16="http://schemas.microsoft.com/office/drawing/2014/main" id="{28617670-142B-4AF1-B42A-8FB831F83DE9}"/>
              </a:ext>
            </a:extLst>
          </p:cNvPr>
          <p:cNvSpPr>
            <a:spLocks noGrp="1"/>
          </p:cNvSpPr>
          <p:nvPr>
            <p:ph type="title"/>
          </p:nvPr>
        </p:nvSpPr>
        <p:spPr/>
        <p:txBody>
          <a:bodyPr/>
          <a:lstStyle/>
          <a:p>
            <a:r>
              <a:rPr lang="en-US" dirty="0"/>
              <a:t>Antifreeze Guide</a:t>
            </a:r>
          </a:p>
        </p:txBody>
      </p:sp>
    </p:spTree>
    <p:extLst>
      <p:ext uri="{BB962C8B-B14F-4D97-AF65-F5344CB8AC3E}">
        <p14:creationId xmlns:p14="http://schemas.microsoft.com/office/powerpoint/2010/main" val="404064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type="title"/>
          </p:nvPr>
        </p:nvSpPr>
        <p:spPr/>
        <p:txBody>
          <a:bodyPr>
            <a:normAutofit/>
          </a:bodyPr>
          <a:lstStyle/>
          <a:p>
            <a:pPr algn="ctr">
              <a:buNone/>
            </a:pPr>
            <a:r>
              <a:rPr lang="en-US" dirty="0"/>
              <a:t>Use of Table A.3.3.7</a:t>
            </a:r>
          </a:p>
        </p:txBody>
      </p:sp>
      <p:sp>
        <p:nvSpPr>
          <p:cNvPr id="3" name="Content Placeholder 2"/>
          <p:cNvSpPr>
            <a:spLocks noGrp="1"/>
          </p:cNvSpPr>
          <p:nvPr>
            <p:ph idx="1"/>
          </p:nvPr>
        </p:nvSpPr>
        <p:spPr>
          <a:xfrm>
            <a:off x="334367" y="1156278"/>
            <a:ext cx="8509379" cy="5172501"/>
          </a:xfrm>
        </p:spPr>
        <p:txBody>
          <a:bodyPr>
            <a:normAutofit/>
          </a:bodyPr>
          <a:lstStyle/>
          <a:p>
            <a:r>
              <a:rPr lang="en-US" sz="2800" dirty="0"/>
              <a:t>Every operational chapter except chapter 12 </a:t>
            </a:r>
            <a:r>
              <a:rPr lang="en-US" sz="2400" dirty="0"/>
              <a:t>(water mist systems)</a:t>
            </a:r>
            <a:r>
              <a:rPr lang="en-US" sz="2800" dirty="0"/>
              <a:t> has a reference Table for violations of NFPA 25</a:t>
            </a:r>
          </a:p>
          <a:p>
            <a:endParaRPr lang="en-US" sz="2800" dirty="0"/>
          </a:p>
          <a:p>
            <a:r>
              <a:rPr lang="en-US" sz="2800" dirty="0"/>
              <a:t>These tables may be used as a quick guide to find appropriate sections as to what appropriate section of NFPA 25 applies to a specific condition</a:t>
            </a:r>
          </a:p>
          <a:p>
            <a:endParaRPr lang="en-US" sz="2800" dirty="0"/>
          </a:p>
          <a:p>
            <a:r>
              <a:rPr lang="en-US" sz="2800" dirty="0"/>
              <a:t>Tables are limited in that they may not cover every circumstance, so the actual section referenced, in addition to other possible sections, should be investigated</a:t>
            </a:r>
          </a:p>
        </p:txBody>
      </p:sp>
    </p:spTree>
    <p:extLst>
      <p:ext uri="{BB962C8B-B14F-4D97-AF65-F5344CB8AC3E}">
        <p14:creationId xmlns:p14="http://schemas.microsoft.com/office/powerpoint/2010/main" val="428829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Table A.3.3.7</a:t>
            </a:r>
          </a:p>
        </p:txBody>
      </p:sp>
      <p:sp>
        <p:nvSpPr>
          <p:cNvPr id="3" name="Content Placeholder 2"/>
          <p:cNvSpPr>
            <a:spLocks noGrp="1"/>
          </p:cNvSpPr>
          <p:nvPr>
            <p:ph idx="1"/>
          </p:nvPr>
        </p:nvSpPr>
        <p:spPr/>
        <p:txBody>
          <a:bodyPr>
            <a:normAutofit/>
          </a:bodyPr>
          <a:lstStyle/>
          <a:p>
            <a:r>
              <a:rPr lang="en-US" sz="2800" dirty="0"/>
              <a:t>Not a part of the requirements </a:t>
            </a:r>
          </a:p>
          <a:p>
            <a:endParaRPr lang="en-US" sz="2800" dirty="0"/>
          </a:p>
          <a:p>
            <a:r>
              <a:rPr lang="en-US" sz="2800" dirty="0"/>
              <a:t>Included for informational purposes only.</a:t>
            </a:r>
          </a:p>
        </p:txBody>
      </p:sp>
    </p:spTree>
    <p:extLst>
      <p:ext uri="{BB962C8B-B14F-4D97-AF65-F5344CB8AC3E}">
        <p14:creationId xmlns:p14="http://schemas.microsoft.com/office/powerpoint/2010/main" val="8646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the System Work?</a:t>
            </a:r>
          </a:p>
        </p:txBody>
      </p:sp>
      <p:sp>
        <p:nvSpPr>
          <p:cNvPr id="3" name="Content Placeholder 2"/>
          <p:cNvSpPr>
            <a:spLocks noGrp="1"/>
          </p:cNvSpPr>
          <p:nvPr>
            <p:ph idx="1"/>
          </p:nvPr>
        </p:nvSpPr>
        <p:spPr>
          <a:xfrm>
            <a:off x="1967948" y="1217419"/>
            <a:ext cx="5413513" cy="5145205"/>
          </a:xfrm>
        </p:spPr>
        <p:txBody>
          <a:bodyPr>
            <a:normAutofit/>
          </a:bodyPr>
          <a:lstStyle/>
          <a:p>
            <a:pPr>
              <a:buNone/>
            </a:pPr>
            <a:r>
              <a:rPr lang="en-US" sz="2800" dirty="0"/>
              <a:t>Sprinkler System Success Rate</a:t>
            </a:r>
          </a:p>
          <a:p>
            <a:r>
              <a:rPr lang="en-US" sz="2400" dirty="0"/>
              <a:t>Public Assembly – 96%</a:t>
            </a:r>
          </a:p>
          <a:p>
            <a:r>
              <a:rPr lang="en-US" sz="2400" dirty="0"/>
              <a:t>Educational – 93%</a:t>
            </a:r>
          </a:p>
          <a:p>
            <a:r>
              <a:rPr lang="en-US" sz="2400" dirty="0"/>
              <a:t>Health Care – 96%</a:t>
            </a:r>
          </a:p>
          <a:p>
            <a:r>
              <a:rPr lang="en-US" sz="2400" dirty="0"/>
              <a:t>Residential – 98%</a:t>
            </a:r>
          </a:p>
          <a:p>
            <a:r>
              <a:rPr lang="en-US" sz="2400" dirty="0"/>
              <a:t>Store / Office – 96%</a:t>
            </a:r>
          </a:p>
          <a:p>
            <a:r>
              <a:rPr lang="en-US" sz="2400" dirty="0"/>
              <a:t>Manufacturing – 93%</a:t>
            </a:r>
          </a:p>
          <a:p>
            <a:r>
              <a:rPr lang="en-US" sz="2400" dirty="0">
                <a:solidFill>
                  <a:srgbClr val="FF0000"/>
                </a:solidFill>
              </a:rPr>
              <a:t>Storage – 79%</a:t>
            </a:r>
          </a:p>
          <a:p>
            <a:r>
              <a:rPr lang="en-US" sz="2400" dirty="0"/>
              <a:t>All Structures – 95%</a:t>
            </a:r>
          </a:p>
          <a:p>
            <a:endParaRPr lang="en-US" dirty="0"/>
          </a:p>
        </p:txBody>
      </p:sp>
    </p:spTree>
    <p:extLst>
      <p:ext uri="{BB962C8B-B14F-4D97-AF65-F5344CB8AC3E}">
        <p14:creationId xmlns:p14="http://schemas.microsoft.com/office/powerpoint/2010/main" val="32309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Table A.3.3.7</a:t>
            </a:r>
          </a:p>
        </p:txBody>
      </p:sp>
      <p:graphicFrame>
        <p:nvGraphicFramePr>
          <p:cNvPr id="6" name="Table 5"/>
          <p:cNvGraphicFramePr>
            <a:graphicFrameLocks noGrp="1"/>
          </p:cNvGraphicFramePr>
          <p:nvPr>
            <p:extLst>
              <p:ext uri="{D42A27DB-BD31-4B8C-83A1-F6EECF244321}">
                <p14:modId xmlns:p14="http://schemas.microsoft.com/office/powerpoint/2010/main" val="306333140"/>
              </p:ext>
            </p:extLst>
          </p:nvPr>
        </p:nvGraphicFramePr>
        <p:xfrm>
          <a:off x="600499" y="1155455"/>
          <a:ext cx="8153547" cy="4746746"/>
        </p:xfrm>
        <a:graphic>
          <a:graphicData uri="http://schemas.openxmlformats.org/drawingml/2006/table">
            <a:tbl>
              <a:tblPr firstRow="1" bandRow="1">
                <a:tableStyleId>{5C22544A-7EE6-4342-B048-85BDC9FD1C3A}</a:tableStyleId>
              </a:tblPr>
              <a:tblGrid>
                <a:gridCol w="1509545">
                  <a:extLst>
                    <a:ext uri="{9D8B030D-6E8A-4147-A177-3AD203B41FA5}">
                      <a16:colId xmlns:a16="http://schemas.microsoft.com/office/drawing/2014/main" val="20000"/>
                    </a:ext>
                  </a:extLst>
                </a:gridCol>
                <a:gridCol w="134434">
                  <a:extLst>
                    <a:ext uri="{9D8B030D-6E8A-4147-A177-3AD203B41FA5}">
                      <a16:colId xmlns:a16="http://schemas.microsoft.com/office/drawing/2014/main" val="1322919759"/>
                    </a:ext>
                  </a:extLst>
                </a:gridCol>
                <a:gridCol w="1527341">
                  <a:extLst>
                    <a:ext uri="{9D8B030D-6E8A-4147-A177-3AD203B41FA5}">
                      <a16:colId xmlns:a16="http://schemas.microsoft.com/office/drawing/2014/main" val="20001"/>
                    </a:ext>
                  </a:extLst>
                </a:gridCol>
                <a:gridCol w="1163021">
                  <a:extLst>
                    <a:ext uri="{9D8B030D-6E8A-4147-A177-3AD203B41FA5}">
                      <a16:colId xmlns:a16="http://schemas.microsoft.com/office/drawing/2014/main" val="20002"/>
                    </a:ext>
                  </a:extLst>
                </a:gridCol>
                <a:gridCol w="1359194">
                  <a:extLst>
                    <a:ext uri="{9D8B030D-6E8A-4147-A177-3AD203B41FA5}">
                      <a16:colId xmlns:a16="http://schemas.microsoft.com/office/drawing/2014/main" val="20003"/>
                    </a:ext>
                  </a:extLst>
                </a:gridCol>
                <a:gridCol w="1227786">
                  <a:extLst>
                    <a:ext uri="{9D8B030D-6E8A-4147-A177-3AD203B41FA5}">
                      <a16:colId xmlns:a16="http://schemas.microsoft.com/office/drawing/2014/main" val="20004"/>
                    </a:ext>
                  </a:extLst>
                </a:gridCol>
                <a:gridCol w="1232226">
                  <a:extLst>
                    <a:ext uri="{9D8B030D-6E8A-4147-A177-3AD203B41FA5}">
                      <a16:colId xmlns:a16="http://schemas.microsoft.com/office/drawing/2014/main" val="20005"/>
                    </a:ext>
                  </a:extLst>
                </a:gridCol>
              </a:tblGrid>
              <a:tr h="818866">
                <a:tc gridSpan="2">
                  <a:txBody>
                    <a:bodyPr/>
                    <a:lstStyle/>
                    <a:p>
                      <a:r>
                        <a:rPr lang="en-US" dirty="0"/>
                        <a:t>Item</a:t>
                      </a:r>
                    </a:p>
                  </a:txBody>
                  <a:tcPr/>
                </a:tc>
                <a:tc hMerge="1">
                  <a:txBody>
                    <a:bodyPr/>
                    <a:lstStyle/>
                    <a:p>
                      <a:endParaRPr lang="en-US" dirty="0"/>
                    </a:p>
                  </a:txBody>
                  <a:tcPr/>
                </a:tc>
                <a:tc>
                  <a:txBody>
                    <a:bodyPr/>
                    <a:lstStyle/>
                    <a:p>
                      <a:r>
                        <a:rPr lang="en-US" dirty="0"/>
                        <a:t>Finding</a:t>
                      </a:r>
                    </a:p>
                  </a:txBody>
                  <a:tcPr/>
                </a:tc>
                <a:tc>
                  <a:txBody>
                    <a:bodyPr/>
                    <a:lstStyle/>
                    <a:p>
                      <a:r>
                        <a:rPr lang="en-US" dirty="0"/>
                        <a:t>Reference</a:t>
                      </a:r>
                    </a:p>
                  </a:txBody>
                  <a:tcPr/>
                </a:tc>
                <a:tc>
                  <a:txBody>
                    <a:bodyPr/>
                    <a:lstStyle/>
                    <a:p>
                      <a:r>
                        <a:rPr lang="en-US" dirty="0"/>
                        <a:t>Impairment</a:t>
                      </a:r>
                    </a:p>
                  </a:txBody>
                  <a:tcPr/>
                </a:tc>
                <a:tc>
                  <a:txBody>
                    <a:bodyPr/>
                    <a:lstStyle/>
                    <a:p>
                      <a:r>
                        <a:rPr lang="en-US" dirty="0"/>
                        <a:t>Critical Deficiency</a:t>
                      </a:r>
                    </a:p>
                  </a:txBody>
                  <a:tcPr/>
                </a:tc>
                <a:tc>
                  <a:txBody>
                    <a:bodyPr/>
                    <a:lstStyle/>
                    <a:p>
                      <a:r>
                        <a:rPr lang="en-US" dirty="0"/>
                        <a:t>Non Critical Deficiency</a:t>
                      </a:r>
                    </a:p>
                  </a:txBody>
                  <a:tcPr/>
                </a:tc>
                <a:extLst>
                  <a:ext uri="{0D108BD9-81ED-4DB2-BD59-A6C34878D82A}">
                    <a16:rowId xmlns:a16="http://schemas.microsoft.com/office/drawing/2014/main" val="10000"/>
                  </a:ext>
                </a:extLst>
              </a:tr>
              <a:tr h="555250">
                <a:tc gridSpan="7">
                  <a:txBody>
                    <a:bodyPr/>
                    <a:lstStyle/>
                    <a:p>
                      <a:r>
                        <a:rPr lang="en-US" sz="2400" dirty="0"/>
                        <a:t>Chapter 8: Fire Pumps- Inspection</a:t>
                      </a:r>
                      <a:endParaRPr lang="en-US" sz="2400" b="1"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5250">
                <a:tc gridSpan="2">
                  <a:txBody>
                    <a:bodyPr/>
                    <a:lstStyle/>
                    <a:p>
                      <a:r>
                        <a:rPr lang="en-US" sz="2000" dirty="0"/>
                        <a:t>Pump house/room</a:t>
                      </a:r>
                    </a:p>
                  </a:txBody>
                  <a:tcPr/>
                </a:tc>
                <a:tc hMerge="1">
                  <a:txBody>
                    <a:bodyPr/>
                    <a:lstStyle/>
                    <a:p>
                      <a:endParaRPr lang="en-US" sz="2000" dirty="0"/>
                    </a:p>
                  </a:txBody>
                  <a:tcPr/>
                </a:tc>
                <a:tc>
                  <a:txBody>
                    <a:bodyPr/>
                    <a:lstStyle/>
                    <a:p>
                      <a:pPr algn="ctr"/>
                      <a:r>
                        <a:rPr lang="en-US" sz="2000" dirty="0"/>
                        <a:t>Heat &lt;</a:t>
                      </a:r>
                      <a:r>
                        <a:rPr lang="en-US" sz="2000" baseline="0" dirty="0"/>
                        <a:t> 40</a:t>
                      </a:r>
                      <a:r>
                        <a:rPr lang="en-US" sz="2000" baseline="30000" dirty="0"/>
                        <a:t>0</a:t>
                      </a:r>
                      <a:endParaRPr lang="en-US" sz="2000" dirty="0"/>
                    </a:p>
                  </a:txBody>
                  <a:tcPr/>
                </a:tc>
                <a:tc>
                  <a:txBody>
                    <a:bodyPr/>
                    <a:lstStyle/>
                    <a:p>
                      <a:pPr algn="ctr"/>
                      <a:r>
                        <a:rPr lang="en-US" sz="2000" dirty="0"/>
                        <a:t>8.2.2(1)</a:t>
                      </a:r>
                    </a:p>
                  </a:txBody>
                  <a:tcPr/>
                </a:tc>
                <a:tc>
                  <a:txBody>
                    <a:bodyPr/>
                    <a:lstStyle/>
                    <a:p>
                      <a:pPr algn="ctr"/>
                      <a:r>
                        <a:rPr lang="en-US" sz="2000"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r h="555250">
                <a:tc gridSpan="2">
                  <a:txBody>
                    <a:bodyPr/>
                    <a:lstStyle/>
                    <a:p>
                      <a:endParaRPr lang="en-US" dirty="0"/>
                    </a:p>
                  </a:txBody>
                  <a:tcPr/>
                </a:tc>
                <a:tc hMerge="1">
                  <a:txBody>
                    <a:bodyPr/>
                    <a:lstStyle/>
                    <a:p>
                      <a:endParaRPr lang="en-US" dirty="0"/>
                    </a:p>
                  </a:txBody>
                  <a:tcPr/>
                </a:tc>
                <a:tc>
                  <a:txBody>
                    <a:bodyPr/>
                    <a:lstStyle/>
                    <a:p>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555250">
                <a:tc gridSpan="7">
                  <a:txBody>
                    <a:bodyPr/>
                    <a:lstStyle/>
                    <a:p>
                      <a:r>
                        <a:rPr lang="en-US" sz="2400" dirty="0"/>
                        <a:t>Chapter 8- Fire Pumps- Testing</a:t>
                      </a:r>
                      <a:endParaRPr lang="en-US" sz="2400" b="1" dirty="0"/>
                    </a:p>
                  </a:txBody>
                  <a:tcPr/>
                </a:tc>
                <a:tc hMerge="1">
                  <a:txBody>
                    <a:bodyPr/>
                    <a:lstStyle/>
                    <a:p>
                      <a:endParaRPr lang="en-US"/>
                    </a:p>
                  </a:txBody>
                  <a:tcPr/>
                </a:tc>
                <a:tc hMerge="1">
                  <a:txBody>
                    <a:bodyPr/>
                    <a:lstStyle/>
                    <a:p>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4"/>
                  </a:ext>
                </a:extLst>
              </a:tr>
              <a:tr h="555250">
                <a:tc>
                  <a:txBody>
                    <a:bodyPr/>
                    <a:lstStyle/>
                    <a:p>
                      <a:r>
                        <a:rPr lang="en-US" sz="2000" dirty="0"/>
                        <a:t>Fire Pump test</a:t>
                      </a:r>
                    </a:p>
                  </a:txBody>
                  <a:tcPr/>
                </a:tc>
                <a:tc gridSpan="2">
                  <a:txBody>
                    <a:bodyPr/>
                    <a:lstStyle/>
                    <a:p>
                      <a:r>
                        <a:rPr lang="en-US" sz="2000" dirty="0"/>
                        <a:t>Fire pump did not start automatically</a:t>
                      </a:r>
                    </a:p>
                  </a:txBody>
                  <a:tcPr/>
                </a:tc>
                <a:tc hMerge="1">
                  <a:txBody>
                    <a:bodyPr/>
                    <a:lstStyle/>
                    <a:p>
                      <a:pPr algn="ctr"/>
                      <a:r>
                        <a:rPr lang="en-US" sz="2000" dirty="0"/>
                        <a:t>Fire pump did not start automatically</a:t>
                      </a:r>
                    </a:p>
                  </a:txBody>
                  <a:tcPr/>
                </a:tc>
                <a:tc>
                  <a:txBody>
                    <a:bodyPr/>
                    <a:lstStyle/>
                    <a:p>
                      <a:pPr algn="ctr"/>
                      <a:r>
                        <a:rPr lang="en-US" sz="2000" dirty="0"/>
                        <a:t>8.3.2.2,</a:t>
                      </a:r>
                      <a:r>
                        <a:rPr lang="en-US" sz="2000" baseline="0" dirty="0"/>
                        <a:t> </a:t>
                      </a:r>
                      <a:endParaRPr lang="en-US" sz="2000" dirty="0"/>
                    </a:p>
                  </a:txBody>
                  <a:tcPr/>
                </a:tc>
                <a:tc>
                  <a:txBody>
                    <a:bodyPr/>
                    <a:lstStyle/>
                    <a:p>
                      <a:pPr algn="ctr"/>
                      <a:r>
                        <a:rPr lang="en-US" sz="2000"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5"/>
                  </a:ext>
                </a:extLst>
              </a:tr>
              <a:tr h="555250">
                <a:tc>
                  <a:txBody>
                    <a:bodyPr/>
                    <a:lstStyle/>
                    <a:p>
                      <a:endParaRPr lang="en-US" dirty="0"/>
                    </a:p>
                  </a:txBody>
                  <a:tcPr/>
                </a:tc>
                <a:tc gridSpan="2">
                  <a:txBody>
                    <a:bodyPr/>
                    <a:lstStyle/>
                    <a:p>
                      <a:endParaRPr lang="en-US" dirty="0"/>
                    </a:p>
                  </a:txBody>
                  <a:tcPr/>
                </a:tc>
                <a:tc h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9969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7421" y="100498"/>
            <a:ext cx="8966579" cy="1011287"/>
          </a:xfrm>
        </p:spPr>
        <p:txBody>
          <a:bodyPr>
            <a:normAutofit fontScale="90000"/>
          </a:bodyPr>
          <a:lstStyle/>
          <a:p>
            <a:pPr algn="ctr"/>
            <a:r>
              <a:rPr lang="en-US" sz="4000" dirty="0"/>
              <a:t>Table 6.5.1 Summary of Component Replacement Action Requirements</a:t>
            </a:r>
            <a:endParaRPr lang="en-US" sz="2200" dirty="0"/>
          </a:p>
        </p:txBody>
      </p:sp>
      <p:graphicFrame>
        <p:nvGraphicFramePr>
          <p:cNvPr id="8" name="Table 7"/>
          <p:cNvGraphicFramePr>
            <a:graphicFrameLocks noGrp="1"/>
          </p:cNvGraphicFramePr>
          <p:nvPr>
            <p:extLst>
              <p:ext uri="{D42A27DB-BD31-4B8C-83A1-F6EECF244321}">
                <p14:modId xmlns:p14="http://schemas.microsoft.com/office/powerpoint/2010/main" val="1756667588"/>
              </p:ext>
            </p:extLst>
          </p:nvPr>
        </p:nvGraphicFramePr>
        <p:xfrm>
          <a:off x="629848" y="1203592"/>
          <a:ext cx="8284190" cy="4790215"/>
        </p:xfrm>
        <a:graphic>
          <a:graphicData uri="http://schemas.openxmlformats.org/drawingml/2006/table">
            <a:tbl>
              <a:tblPr firstRow="1" bandRow="1">
                <a:tableStyleId>{5C22544A-7EE6-4342-B048-85BDC9FD1C3A}</a:tableStyleId>
              </a:tblPr>
              <a:tblGrid>
                <a:gridCol w="2429303">
                  <a:extLst>
                    <a:ext uri="{9D8B030D-6E8A-4147-A177-3AD203B41FA5}">
                      <a16:colId xmlns:a16="http://schemas.microsoft.com/office/drawing/2014/main" val="20000"/>
                    </a:ext>
                  </a:extLst>
                </a:gridCol>
                <a:gridCol w="982639">
                  <a:extLst>
                    <a:ext uri="{9D8B030D-6E8A-4147-A177-3AD203B41FA5}">
                      <a16:colId xmlns:a16="http://schemas.microsoft.com/office/drawing/2014/main" val="20001"/>
                    </a:ext>
                  </a:extLst>
                </a:gridCol>
                <a:gridCol w="832513">
                  <a:extLst>
                    <a:ext uri="{9D8B030D-6E8A-4147-A177-3AD203B41FA5}">
                      <a16:colId xmlns:a16="http://schemas.microsoft.com/office/drawing/2014/main" val="20002"/>
                    </a:ext>
                  </a:extLst>
                </a:gridCol>
                <a:gridCol w="982639">
                  <a:extLst>
                    <a:ext uri="{9D8B030D-6E8A-4147-A177-3AD203B41FA5}">
                      <a16:colId xmlns:a16="http://schemas.microsoft.com/office/drawing/2014/main" val="20003"/>
                    </a:ext>
                  </a:extLst>
                </a:gridCol>
                <a:gridCol w="3057096">
                  <a:extLst>
                    <a:ext uri="{9D8B030D-6E8A-4147-A177-3AD203B41FA5}">
                      <a16:colId xmlns:a16="http://schemas.microsoft.com/office/drawing/2014/main" val="20004"/>
                    </a:ext>
                  </a:extLst>
                </a:gridCol>
              </a:tblGrid>
              <a:tr h="723335">
                <a:tc>
                  <a:txBody>
                    <a:bodyPr/>
                    <a:lstStyle/>
                    <a:p>
                      <a:r>
                        <a:rPr lang="en-US" dirty="0"/>
                        <a:t>Component</a:t>
                      </a:r>
                    </a:p>
                  </a:txBody>
                  <a:tcPr/>
                </a:tc>
                <a:tc>
                  <a:txBody>
                    <a:bodyPr/>
                    <a:lstStyle/>
                    <a:p>
                      <a:r>
                        <a:rPr lang="en-US" dirty="0"/>
                        <a:t>Adjust</a:t>
                      </a:r>
                    </a:p>
                  </a:txBody>
                  <a:tcPr/>
                </a:tc>
                <a:tc>
                  <a:txBody>
                    <a:bodyPr/>
                    <a:lstStyle/>
                    <a:p>
                      <a:r>
                        <a:rPr lang="en-US" dirty="0"/>
                        <a:t>Repair</a:t>
                      </a:r>
                    </a:p>
                  </a:txBody>
                  <a:tcPr/>
                </a:tc>
                <a:tc>
                  <a:txBody>
                    <a:bodyPr/>
                    <a:lstStyle/>
                    <a:p>
                      <a:r>
                        <a:rPr lang="en-US" dirty="0"/>
                        <a:t>Replace</a:t>
                      </a:r>
                    </a:p>
                  </a:txBody>
                  <a:tcPr/>
                </a:tc>
                <a:tc>
                  <a:txBody>
                    <a:bodyPr/>
                    <a:lstStyle/>
                    <a:p>
                      <a:r>
                        <a:rPr lang="en-US" dirty="0"/>
                        <a:t>Required Action</a:t>
                      </a:r>
                    </a:p>
                  </a:txBody>
                  <a:tcPr/>
                </a:tc>
                <a:extLst>
                  <a:ext uri="{0D108BD9-81ED-4DB2-BD59-A6C34878D82A}">
                    <a16:rowId xmlns:a16="http://schemas.microsoft.com/office/drawing/2014/main" val="10000"/>
                  </a:ext>
                </a:extLst>
              </a:tr>
              <a:tr h="590000">
                <a:tc gridSpan="5">
                  <a:txBody>
                    <a:bodyPr/>
                    <a:lstStyle/>
                    <a:p>
                      <a:r>
                        <a:rPr lang="en-US" sz="2400" dirty="0"/>
                        <a:t>Water Delivery Component</a:t>
                      </a:r>
                      <a:endParaRPr lang="en-US" sz="24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590000">
                <a:tc>
                  <a:txBody>
                    <a:bodyPr/>
                    <a:lstStyle/>
                    <a:p>
                      <a:r>
                        <a:rPr lang="en-US" sz="2000" dirty="0"/>
                        <a:t>Fire</a:t>
                      </a:r>
                      <a:r>
                        <a:rPr lang="en-US" sz="2000" baseline="0" dirty="0"/>
                        <a:t> dept. Connection</a:t>
                      </a:r>
                      <a:endParaRPr lang="en-US" sz="2000" dirty="0"/>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r>
                        <a:rPr lang="en-US" sz="2000" dirty="0"/>
                        <a:t>See Chapter 13</a:t>
                      </a:r>
                    </a:p>
                  </a:txBody>
                  <a:tcPr/>
                </a:tc>
                <a:extLst>
                  <a:ext uri="{0D108BD9-81ED-4DB2-BD59-A6C34878D82A}">
                    <a16:rowId xmlns:a16="http://schemas.microsoft.com/office/drawing/2014/main" val="10002"/>
                  </a:ext>
                </a:extLst>
              </a:tr>
              <a:tr h="590000">
                <a:tc>
                  <a:txBody>
                    <a:bodyPr/>
                    <a:lstStyle/>
                    <a:p>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10003"/>
                  </a:ext>
                </a:extLst>
              </a:tr>
              <a:tr h="590000">
                <a:tc gridSpan="5">
                  <a:txBody>
                    <a:bodyPr/>
                    <a:lstStyle/>
                    <a:p>
                      <a:r>
                        <a:rPr lang="en-US" sz="2400" dirty="0"/>
                        <a:t>Testing &amp; Maintenance Components</a:t>
                      </a:r>
                      <a:endParaRPr lang="en-US" sz="2400" b="1"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endParaRPr lang="en-US" dirty="0"/>
                    </a:p>
                  </a:txBody>
                  <a:tcPr/>
                </a:tc>
                <a:extLst>
                  <a:ext uri="{0D108BD9-81ED-4DB2-BD59-A6C34878D82A}">
                    <a16:rowId xmlns:a16="http://schemas.microsoft.com/office/drawing/2014/main" val="10004"/>
                  </a:ext>
                </a:extLst>
              </a:tr>
              <a:tr h="590000">
                <a:tc>
                  <a:txBody>
                    <a:bodyPr/>
                    <a:lstStyle/>
                    <a:p>
                      <a:r>
                        <a:rPr lang="en-US" sz="2000" dirty="0"/>
                        <a:t>Main Drain</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r>
                        <a:rPr lang="en-US" sz="2000" dirty="0"/>
                        <a:t>Inspect for Leaks &amp; residual pressure during main drain test</a:t>
                      </a:r>
                    </a:p>
                  </a:txBody>
                  <a:tcPr/>
                </a:tc>
                <a:extLst>
                  <a:ext uri="{0D108BD9-81ED-4DB2-BD59-A6C34878D82A}">
                    <a16:rowId xmlns:a16="http://schemas.microsoft.com/office/drawing/2014/main" val="10005"/>
                  </a:ext>
                </a:extLst>
              </a:tr>
              <a:tr h="5900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0529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Table to Use</a:t>
            </a:r>
          </a:p>
        </p:txBody>
      </p:sp>
      <p:sp>
        <p:nvSpPr>
          <p:cNvPr id="3" name="Content Placeholder 2"/>
          <p:cNvSpPr>
            <a:spLocks noGrp="1"/>
          </p:cNvSpPr>
          <p:nvPr>
            <p:ph idx="1"/>
          </p:nvPr>
        </p:nvSpPr>
        <p:spPr>
          <a:xfrm>
            <a:off x="457200" y="1228298"/>
            <a:ext cx="8229600" cy="5172501"/>
          </a:xfrm>
        </p:spPr>
        <p:txBody>
          <a:bodyPr>
            <a:noAutofit/>
          </a:bodyPr>
          <a:lstStyle/>
          <a:p>
            <a:r>
              <a:rPr lang="en-US" sz="2800" dirty="0"/>
              <a:t>What question are we asking?</a:t>
            </a:r>
          </a:p>
          <a:p>
            <a:pPr lvl="1"/>
            <a:r>
              <a:rPr lang="en-US" sz="2400" dirty="0"/>
              <a:t>How often are we required to do something</a:t>
            </a:r>
          </a:p>
          <a:p>
            <a:pPr lvl="2"/>
            <a:r>
              <a:rPr lang="en-US" dirty="0"/>
              <a:t>The ITM Tables</a:t>
            </a:r>
          </a:p>
          <a:p>
            <a:pPr lvl="1"/>
            <a:endParaRPr lang="en-US" sz="2400" dirty="0"/>
          </a:p>
          <a:p>
            <a:pPr lvl="1"/>
            <a:r>
              <a:rPr lang="en-US" sz="2400" dirty="0"/>
              <a:t>Is the circumstance we have encountered within the scope of NFPA 25</a:t>
            </a:r>
          </a:p>
          <a:p>
            <a:pPr lvl="2"/>
            <a:r>
              <a:rPr lang="en-US" dirty="0"/>
              <a:t>Table A.3.3.7</a:t>
            </a:r>
          </a:p>
          <a:p>
            <a:pPr lvl="1"/>
            <a:endParaRPr lang="en-US" sz="2400" dirty="0"/>
          </a:p>
          <a:p>
            <a:pPr lvl="1"/>
            <a:r>
              <a:rPr lang="en-US" sz="2400" dirty="0"/>
              <a:t>What actions are required in order to restore a system to service</a:t>
            </a:r>
          </a:p>
          <a:p>
            <a:pPr lvl="2"/>
            <a:r>
              <a:rPr lang="en-US" dirty="0"/>
              <a:t>The Component Replacement Action Tables </a:t>
            </a:r>
          </a:p>
        </p:txBody>
      </p:sp>
    </p:spTree>
    <p:extLst>
      <p:ext uri="{BB962C8B-B14F-4D97-AF65-F5344CB8AC3E}">
        <p14:creationId xmlns:p14="http://schemas.microsoft.com/office/powerpoint/2010/main" val="98043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Module 5 </a:t>
            </a:r>
          </a:p>
        </p:txBody>
      </p:sp>
      <p:sp>
        <p:nvSpPr>
          <p:cNvPr id="7" name="Content Placeholder 6"/>
          <p:cNvSpPr>
            <a:spLocks noGrp="1"/>
          </p:cNvSpPr>
          <p:nvPr>
            <p:ph idx="1"/>
          </p:nvPr>
        </p:nvSpPr>
        <p:spPr>
          <a:xfrm>
            <a:off x="443552" y="2019869"/>
            <a:ext cx="8229600" cy="3026987"/>
          </a:xfrm>
        </p:spPr>
        <p:txBody>
          <a:bodyPr>
            <a:normAutofit/>
          </a:bodyPr>
          <a:lstStyle/>
          <a:p>
            <a:pPr algn="ctr">
              <a:buNone/>
            </a:pPr>
            <a:r>
              <a:rPr lang="en-US" sz="4400" b="1" dirty="0"/>
              <a:t>Internal Assessment</a:t>
            </a:r>
          </a:p>
          <a:p>
            <a:pPr algn="ctr">
              <a:buNone/>
            </a:pPr>
            <a:r>
              <a:rPr lang="en-US" sz="4400" b="1" dirty="0"/>
              <a:t>&amp;</a:t>
            </a:r>
          </a:p>
          <a:p>
            <a:pPr algn="ctr">
              <a:buNone/>
            </a:pPr>
            <a:r>
              <a:rPr lang="en-US" sz="4400" b="1" dirty="0"/>
              <a:t>Obstruction Investigation</a:t>
            </a:r>
          </a:p>
        </p:txBody>
      </p:sp>
    </p:spTree>
    <p:extLst>
      <p:ext uri="{BB962C8B-B14F-4D97-AF65-F5344CB8AC3E}">
        <p14:creationId xmlns:p14="http://schemas.microsoft.com/office/powerpoint/2010/main" val="223216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t>Chapter 14</a:t>
            </a:r>
          </a:p>
        </p:txBody>
      </p:sp>
      <p:sp>
        <p:nvSpPr>
          <p:cNvPr id="3" name="Content Placeholder 2"/>
          <p:cNvSpPr>
            <a:spLocks noGrp="1"/>
          </p:cNvSpPr>
          <p:nvPr>
            <p:ph idx="1"/>
          </p:nvPr>
        </p:nvSpPr>
        <p:spPr/>
        <p:txBody>
          <a:bodyPr>
            <a:normAutofit/>
          </a:bodyPr>
          <a:lstStyle/>
          <a:p>
            <a:pPr>
              <a:lnSpc>
                <a:spcPct val="200000"/>
              </a:lnSpc>
            </a:pPr>
            <a:r>
              <a:rPr lang="en-US" sz="2800" dirty="0"/>
              <a:t>Assessment of Internal Piping Condition</a:t>
            </a:r>
          </a:p>
          <a:p>
            <a:pPr>
              <a:lnSpc>
                <a:spcPct val="200000"/>
              </a:lnSpc>
            </a:pPr>
            <a:r>
              <a:rPr lang="en-US" sz="2800" dirty="0"/>
              <a:t>Obstruction Investigation and Prevention</a:t>
            </a:r>
          </a:p>
          <a:p>
            <a:pPr>
              <a:lnSpc>
                <a:spcPct val="200000"/>
              </a:lnSpc>
            </a:pPr>
            <a:r>
              <a:rPr lang="en-US" sz="2800" dirty="0"/>
              <a:t>Ice Obstruction</a:t>
            </a:r>
          </a:p>
        </p:txBody>
      </p:sp>
    </p:spTree>
    <p:extLst>
      <p:ext uri="{BB962C8B-B14F-4D97-AF65-F5344CB8AC3E}">
        <p14:creationId xmlns:p14="http://schemas.microsoft.com/office/powerpoint/2010/main" val="179117419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of Internal Condition</a:t>
            </a:r>
          </a:p>
        </p:txBody>
      </p:sp>
      <p:sp>
        <p:nvSpPr>
          <p:cNvPr id="3" name="Content Placeholder 2"/>
          <p:cNvSpPr>
            <a:spLocks noGrp="1"/>
          </p:cNvSpPr>
          <p:nvPr>
            <p:ph idx="1"/>
          </p:nvPr>
        </p:nvSpPr>
        <p:spPr>
          <a:xfrm>
            <a:off x="457200" y="1102070"/>
            <a:ext cx="8229600" cy="5359690"/>
          </a:xfrm>
        </p:spPr>
        <p:txBody>
          <a:bodyPr>
            <a:normAutofit/>
          </a:bodyPr>
          <a:lstStyle/>
          <a:p>
            <a:r>
              <a:rPr lang="en-US" sz="2800" dirty="0"/>
              <a:t>Every 5 years</a:t>
            </a:r>
          </a:p>
          <a:p>
            <a:pPr lvl="1"/>
            <a:r>
              <a:rPr lang="en-US" sz="2400" dirty="0"/>
              <a:t>Or Established by Risk Analysis</a:t>
            </a:r>
          </a:p>
          <a:p>
            <a:pPr marL="0" indent="0">
              <a:buNone/>
            </a:pPr>
            <a:endParaRPr lang="en-US" sz="2400" dirty="0"/>
          </a:p>
          <a:p>
            <a:r>
              <a:rPr lang="en-US" sz="2800" dirty="0"/>
              <a:t>Check for Foreign Organic or Inorganic Material</a:t>
            </a:r>
          </a:p>
          <a:p>
            <a:pPr lvl="1"/>
            <a:r>
              <a:rPr lang="en-US" sz="2400" dirty="0"/>
              <a:t>Various options for assessing  internal conditions</a:t>
            </a:r>
          </a:p>
          <a:p>
            <a:pPr lvl="2"/>
            <a:r>
              <a:rPr lang="en-US" dirty="0"/>
              <a:t>See annex for recommendations</a:t>
            </a:r>
          </a:p>
          <a:p>
            <a:pPr lvl="1"/>
            <a:r>
              <a:rPr lang="en-US" sz="2400" dirty="0"/>
              <a:t>A sufficient amount of “stuff” triggers</a:t>
            </a:r>
            <a:br>
              <a:rPr lang="en-US" sz="2400" dirty="0"/>
            </a:br>
            <a:r>
              <a:rPr lang="en-US" sz="2400" dirty="0"/>
              <a:t>an obstruction investigation</a:t>
            </a:r>
          </a:p>
          <a:p>
            <a:pPr lvl="2"/>
            <a:endParaRPr lang="en-US" dirty="0"/>
          </a:p>
          <a:p>
            <a:r>
              <a:rPr lang="en-US" sz="2800" dirty="0"/>
              <a:t>Allowance for nonmetallic pipe</a:t>
            </a:r>
          </a:p>
        </p:txBody>
      </p:sp>
      <p:pic>
        <p:nvPicPr>
          <p:cNvPr id="4" name="Picture 3" descr="internal Inv-camera.jpg">
            <a:extLst>
              <a:ext uri="{FF2B5EF4-FFF2-40B4-BE49-F238E27FC236}">
                <a16:creationId xmlns:a16="http://schemas.microsoft.com/office/drawing/2014/main" id="{38669CA2-2D2A-42BD-96ED-26F65BA600B3}"/>
              </a:ext>
            </a:extLst>
          </p:cNvPr>
          <p:cNvPicPr>
            <a:picLocks noChangeAspect="1"/>
          </p:cNvPicPr>
          <p:nvPr/>
        </p:nvPicPr>
        <p:blipFill>
          <a:blip r:embed="rId3" cstate="print"/>
          <a:srcRect/>
          <a:stretch>
            <a:fillRect/>
          </a:stretch>
        </p:blipFill>
        <p:spPr>
          <a:xfrm>
            <a:off x="5582920" y="4368800"/>
            <a:ext cx="3045493" cy="2165179"/>
          </a:xfrm>
          <a:prstGeom prst="rect">
            <a:avLst/>
          </a:prstGeom>
        </p:spPr>
      </p:pic>
    </p:spTree>
    <p:extLst>
      <p:ext uri="{BB962C8B-B14F-4D97-AF65-F5344CB8AC3E}">
        <p14:creationId xmlns:p14="http://schemas.microsoft.com/office/powerpoint/2010/main" val="242605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Sufficient Cause </a:t>
            </a:r>
          </a:p>
        </p:txBody>
      </p:sp>
      <p:pic>
        <p:nvPicPr>
          <p:cNvPr id="4" name="Picture 3">
            <a:extLst>
              <a:ext uri="{FF2B5EF4-FFF2-40B4-BE49-F238E27FC236}">
                <a16:creationId xmlns:a16="http://schemas.microsoft.com/office/drawing/2014/main" id="{D1623C76-AFD5-4F0A-8245-43D26C6D6A6F}"/>
              </a:ext>
            </a:extLst>
          </p:cNvPr>
          <p:cNvPicPr>
            <a:picLocks noChangeAspect="1"/>
          </p:cNvPicPr>
          <p:nvPr/>
        </p:nvPicPr>
        <p:blipFill>
          <a:blip r:embed="rId3"/>
          <a:stretch>
            <a:fillRect/>
          </a:stretch>
        </p:blipFill>
        <p:spPr>
          <a:xfrm>
            <a:off x="4331079" y="1010281"/>
            <a:ext cx="4245789" cy="5661051"/>
          </a:xfrm>
          <a:prstGeom prst="rect">
            <a:avLst/>
          </a:prstGeom>
        </p:spPr>
      </p:pic>
      <p:sp>
        <p:nvSpPr>
          <p:cNvPr id="5" name="TextBox 4">
            <a:extLst>
              <a:ext uri="{FF2B5EF4-FFF2-40B4-BE49-F238E27FC236}">
                <a16:creationId xmlns:a16="http://schemas.microsoft.com/office/drawing/2014/main" id="{D95E6E42-1CDB-4BDC-A541-1740B5BE8261}"/>
              </a:ext>
            </a:extLst>
          </p:cNvPr>
          <p:cNvSpPr txBox="1"/>
          <p:nvPr/>
        </p:nvSpPr>
        <p:spPr>
          <a:xfrm>
            <a:off x="4876800" y="1010281"/>
            <a:ext cx="3779519" cy="1015663"/>
          </a:xfrm>
          <a:prstGeom prst="rect">
            <a:avLst/>
          </a:prstGeom>
          <a:solidFill>
            <a:schemeClr val="bg1"/>
          </a:solidFill>
        </p:spPr>
        <p:txBody>
          <a:bodyPr wrap="square" rtlCol="0">
            <a:spAutoFit/>
          </a:bodyPr>
          <a:lstStyle/>
          <a:p>
            <a:r>
              <a:rPr lang="en-US" sz="2000" dirty="0"/>
              <a:t>Courtesy of</a:t>
            </a:r>
          </a:p>
          <a:p>
            <a:r>
              <a:rPr lang="en-US" sz="2000" dirty="0"/>
              <a:t>David Walencewicz PE</a:t>
            </a:r>
          </a:p>
          <a:p>
            <a:r>
              <a:rPr lang="en-US" sz="2000" dirty="0"/>
              <a:t>Owner P&amp;J Sprinkler Co. in CT.  </a:t>
            </a:r>
          </a:p>
        </p:txBody>
      </p:sp>
      <p:pic>
        <p:nvPicPr>
          <p:cNvPr id="7" name="Picture 6">
            <a:extLst>
              <a:ext uri="{FF2B5EF4-FFF2-40B4-BE49-F238E27FC236}">
                <a16:creationId xmlns:a16="http://schemas.microsoft.com/office/drawing/2014/main" id="{FC12D160-A174-4A27-B039-7FBDA5351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35" y="945396"/>
            <a:ext cx="3036157" cy="5077892"/>
          </a:xfrm>
          <a:prstGeom prst="rect">
            <a:avLst/>
          </a:prstGeom>
        </p:spPr>
      </p:pic>
    </p:spTree>
    <p:extLst>
      <p:ext uri="{BB962C8B-B14F-4D97-AF65-F5344CB8AC3E}">
        <p14:creationId xmlns:p14="http://schemas.microsoft.com/office/powerpoint/2010/main" val="337212053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Wet Pipe Systems</a:t>
            </a:r>
          </a:p>
        </p:txBody>
      </p:sp>
      <p:sp>
        <p:nvSpPr>
          <p:cNvPr id="3" name="Content Placeholder 2"/>
          <p:cNvSpPr>
            <a:spLocks noGrp="1"/>
          </p:cNvSpPr>
          <p:nvPr>
            <p:ph idx="1"/>
          </p:nvPr>
        </p:nvSpPr>
        <p:spPr/>
        <p:txBody>
          <a:bodyPr>
            <a:normAutofit/>
          </a:bodyPr>
          <a:lstStyle/>
          <a:p>
            <a:r>
              <a:rPr lang="en-US" sz="2800" dirty="0"/>
              <a:t>Alternate systems</a:t>
            </a:r>
          </a:p>
          <a:p>
            <a:endParaRPr lang="en-US" sz="2800" dirty="0"/>
          </a:p>
          <a:p>
            <a:r>
              <a:rPr lang="en-US" sz="2800" dirty="0"/>
              <a:t>Materials found require all systems inspected internally</a:t>
            </a:r>
          </a:p>
          <a:p>
            <a:endParaRPr lang="en-US" sz="2800" dirty="0"/>
          </a:p>
          <a:p>
            <a:r>
              <a:rPr lang="en-US" sz="2800" dirty="0"/>
              <a:t>What is a system?</a:t>
            </a:r>
          </a:p>
          <a:p>
            <a:endParaRPr lang="en-US" sz="2800" dirty="0"/>
          </a:p>
          <a:p>
            <a:endParaRPr lang="en-US" sz="2800" dirty="0"/>
          </a:p>
        </p:txBody>
      </p:sp>
    </p:spTree>
    <p:extLst>
      <p:ext uri="{BB962C8B-B14F-4D97-AF65-F5344CB8AC3E}">
        <p14:creationId xmlns:p14="http://schemas.microsoft.com/office/powerpoint/2010/main" val="256154330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Obstruction Investigation</a:t>
            </a:r>
          </a:p>
        </p:txBody>
      </p:sp>
      <p:pic>
        <p:nvPicPr>
          <p:cNvPr id="4" name="Picture 2">
            <a:extLst>
              <a:ext uri="{FF2B5EF4-FFF2-40B4-BE49-F238E27FC236}">
                <a16:creationId xmlns:a16="http://schemas.microsoft.com/office/drawing/2014/main" id="{5E3541BA-BE9B-412C-A5FD-00FA9C0A2D9E}"/>
              </a:ext>
            </a:extLst>
          </p:cNvPr>
          <p:cNvPicPr>
            <a:picLocks noChangeAspect="1" noChangeArrowheads="1"/>
          </p:cNvPicPr>
          <p:nvPr/>
        </p:nvPicPr>
        <p:blipFill>
          <a:blip r:embed="rId3" cstate="print"/>
          <a:srcRect/>
          <a:stretch>
            <a:fillRect/>
          </a:stretch>
        </p:blipFill>
        <p:spPr bwMode="auto">
          <a:xfrm>
            <a:off x="1409776" y="1332854"/>
            <a:ext cx="6159049" cy="4386019"/>
          </a:xfrm>
          <a:prstGeom prst="rect">
            <a:avLst/>
          </a:prstGeom>
          <a:noFill/>
          <a:ln w="9525">
            <a:noFill/>
            <a:miter lim="800000"/>
            <a:headEnd/>
            <a:tailEnd/>
          </a:ln>
        </p:spPr>
      </p:pic>
    </p:spTree>
    <p:extLst>
      <p:ext uri="{BB962C8B-B14F-4D97-AF65-F5344CB8AC3E}">
        <p14:creationId xmlns:p14="http://schemas.microsoft.com/office/powerpoint/2010/main" val="361524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Obstruction Investigation</a:t>
            </a:r>
          </a:p>
        </p:txBody>
      </p:sp>
      <p:sp>
        <p:nvSpPr>
          <p:cNvPr id="6" name="Content Placeholder 5"/>
          <p:cNvSpPr>
            <a:spLocks noGrp="1"/>
          </p:cNvSpPr>
          <p:nvPr>
            <p:ph idx="1"/>
          </p:nvPr>
        </p:nvSpPr>
        <p:spPr/>
        <p:txBody>
          <a:bodyPr>
            <a:normAutofit/>
          </a:bodyPr>
          <a:lstStyle/>
          <a:p>
            <a:r>
              <a:rPr lang="en-US" sz="2800" dirty="0"/>
              <a:t>Obstruction investigations are based on triggers</a:t>
            </a:r>
          </a:p>
          <a:p>
            <a:endParaRPr lang="en-US" sz="2800" dirty="0"/>
          </a:p>
          <a:p>
            <a:r>
              <a:rPr lang="en-US" sz="2800" dirty="0"/>
              <a:t>There is no predetermined time schedule for obstruction investigations</a:t>
            </a:r>
          </a:p>
          <a:p>
            <a:endParaRPr lang="en-US" sz="2800" dirty="0"/>
          </a:p>
          <a:p>
            <a:r>
              <a:rPr lang="en-US" sz="2800" dirty="0"/>
              <a:t>One obvious trigger is the discovery of a sufficient  amount of “stuff” in the piping during a 5 year scheduled internal inspection</a:t>
            </a:r>
          </a:p>
        </p:txBody>
      </p:sp>
    </p:spTree>
    <p:extLst>
      <p:ext uri="{BB962C8B-B14F-4D97-AF65-F5344CB8AC3E}">
        <p14:creationId xmlns:p14="http://schemas.microsoft.com/office/powerpoint/2010/main" val="403467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ENGINEERING WIDE" val="iQkoCEix"/>
  <p:tag name="ARTICULATE_SLIDE_COUNT" val="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gineering Wid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ngineering Wide" id="{C4A85FAA-3B41-4BED-9B62-778A1E8B7856}" vid="{8AB6F98E-00E9-4EA7-A434-5193BFE5F6CF}"/>
    </a:ext>
  </a:extLst>
</a:theme>
</file>

<file path=ppt/theme/theme2.xml><?xml version="1.0" encoding="utf-8"?>
<a:theme xmlns:a="http://schemas.openxmlformats.org/drawingml/2006/main" name="1_NFSA Slide Template - Master 2">
  <a:themeElements>
    <a:clrScheme name="NFSA">
      <a:dk1>
        <a:sysClr val="windowText" lastClr="000000"/>
      </a:dk1>
      <a:lt1>
        <a:sysClr val="window" lastClr="FFFFFF"/>
      </a:lt1>
      <a:dk2>
        <a:srgbClr val="595959"/>
      </a:dk2>
      <a:lt2>
        <a:srgbClr val="D8D8D8"/>
      </a:lt2>
      <a:accent1>
        <a:srgbClr val="C00000"/>
      </a:accent1>
      <a:accent2>
        <a:srgbClr val="632423"/>
      </a:accent2>
      <a:accent3>
        <a:srgbClr val="0000FF"/>
      </a:accent3>
      <a:accent4>
        <a:srgbClr val="4F6128"/>
      </a:accent4>
      <a:accent5>
        <a:srgbClr val="31859B"/>
      </a:accent5>
      <a:accent6>
        <a:srgbClr val="F79646"/>
      </a:accent6>
      <a:hlink>
        <a:srgbClr val="FF0000"/>
      </a:hlink>
      <a:folHlink>
        <a:srgbClr val="002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SA Slide Template - Master 2" id="{25B5A606-BC27-41CC-BD03-ACE58F978D72}" vid="{10D53BAC-8FB5-4AB2-9E65-D7C3BC32AE3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DF02D8AFCB5D4D8DB335B98DC16EDA" ma:contentTypeVersion="13" ma:contentTypeDescription="Create a new document." ma:contentTypeScope="" ma:versionID="e80c93aec539dbf9b68ee669b102a2a6">
  <xsd:schema xmlns:xsd="http://www.w3.org/2001/XMLSchema" xmlns:xs="http://www.w3.org/2001/XMLSchema" xmlns:p="http://schemas.microsoft.com/office/2006/metadata/properties" xmlns:ns3="7c0b4a00-19bb-4863-b78e-81d7672fe53a" xmlns:ns4="7738ee38-4beb-4794-b67d-3dc5cb097e3e" targetNamespace="http://schemas.microsoft.com/office/2006/metadata/properties" ma:root="true" ma:fieldsID="e8defdeddbdfc643e41879735409a153" ns3:_="" ns4:_="">
    <xsd:import namespace="7c0b4a00-19bb-4863-b78e-81d7672fe53a"/>
    <xsd:import namespace="7738ee38-4beb-4794-b67d-3dc5cb097e3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b4a00-19bb-4863-b78e-81d7672fe5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8ee38-4beb-4794-b67d-3dc5cb097e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C56053-6AA6-40EB-9AE8-2628EFF7DAD2}">
  <ds:schemaRefs>
    <ds:schemaRef ds:uri="7c0b4a00-19bb-4863-b78e-81d7672fe53a"/>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http://www.w3.org/XML/1998/namespace"/>
    <ds:schemaRef ds:uri="http://schemas.openxmlformats.org/package/2006/metadata/core-properties"/>
    <ds:schemaRef ds:uri="7738ee38-4beb-4794-b67d-3dc5cb097e3e"/>
    <ds:schemaRef ds:uri="http://schemas.microsoft.com/office/2006/metadata/properties"/>
  </ds:schemaRefs>
</ds:datastoreItem>
</file>

<file path=customXml/itemProps2.xml><?xml version="1.0" encoding="utf-8"?>
<ds:datastoreItem xmlns:ds="http://schemas.openxmlformats.org/officeDocument/2006/customXml" ds:itemID="{23E29137-0588-4A5E-8F8C-9ECCBB27A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b4a00-19bb-4863-b78e-81d7672fe53a"/>
    <ds:schemaRef ds:uri="7738ee38-4beb-4794-b67d-3dc5cb097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FEE307-137D-47C0-836D-7DA7F81EB4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6320</TotalTime>
  <Words>20608</Words>
  <Application>Microsoft Office PowerPoint</Application>
  <PresentationFormat>On-screen Show (4:3)</PresentationFormat>
  <Paragraphs>1664</Paragraphs>
  <Slides>183</Slides>
  <Notes>176</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183</vt:i4>
      </vt:variant>
    </vt:vector>
  </HeadingPairs>
  <TitlesOfParts>
    <vt:vector size="196" baseType="lpstr">
      <vt:lpstr>Arial</vt:lpstr>
      <vt:lpstr>Calibri</vt:lpstr>
      <vt:lpstr>Corbel</vt:lpstr>
      <vt:lpstr>NewBaskervilleStd-Bold</vt:lpstr>
      <vt:lpstr>NewBaskervilleStd-BoldIt</vt:lpstr>
      <vt:lpstr>NewBaskervilleStd-Roman</vt:lpstr>
      <vt:lpstr>Times New Roman</vt:lpstr>
      <vt:lpstr>Verdana</vt:lpstr>
      <vt:lpstr>Wingdings</vt:lpstr>
      <vt:lpstr>Engineering Wide</vt:lpstr>
      <vt:lpstr>1_NFSA Slide Template - Master 2</vt:lpstr>
      <vt:lpstr>Photo Editor Photo</vt:lpstr>
      <vt:lpstr>Image</vt:lpstr>
      <vt:lpstr>Inspection, Testing, and Maintenance for Fire Pumps</vt:lpstr>
      <vt:lpstr>Copyright and recording</vt:lpstr>
      <vt:lpstr>Learning objectives </vt:lpstr>
      <vt:lpstr>Learning objectives </vt:lpstr>
      <vt:lpstr>Housekeeping</vt:lpstr>
      <vt:lpstr>Seminar Outline</vt:lpstr>
      <vt:lpstr>Module 1</vt:lpstr>
      <vt:lpstr>Basic ITM Questions</vt:lpstr>
      <vt:lpstr>Will the System Work?</vt:lpstr>
      <vt:lpstr>When Sprinklers Are Ineffective</vt:lpstr>
      <vt:lpstr>When Sprinklers Fail to Operate</vt:lpstr>
      <vt:lpstr>How Do I Know?</vt:lpstr>
      <vt:lpstr>NFPA 25</vt:lpstr>
      <vt:lpstr>Contents</vt:lpstr>
      <vt:lpstr>Contents</vt:lpstr>
      <vt:lpstr>Annexes</vt:lpstr>
      <vt:lpstr>Scope</vt:lpstr>
      <vt:lpstr>Scope</vt:lpstr>
      <vt:lpstr>Scope</vt:lpstr>
      <vt:lpstr>Scope</vt:lpstr>
      <vt:lpstr>Scope</vt:lpstr>
      <vt:lpstr>Module 2</vt:lpstr>
      <vt:lpstr>Chapter 3 Definitions</vt:lpstr>
      <vt:lpstr>Definitions</vt:lpstr>
      <vt:lpstr>Key Definitions</vt:lpstr>
      <vt:lpstr>Definitions</vt:lpstr>
      <vt:lpstr>Inspection</vt:lpstr>
      <vt:lpstr>Definitions</vt:lpstr>
      <vt:lpstr>Testing</vt:lpstr>
      <vt:lpstr>Frequencies</vt:lpstr>
      <vt:lpstr>Frequencies</vt:lpstr>
      <vt:lpstr>Valve Status - Definitions</vt:lpstr>
      <vt:lpstr>Maintenance</vt:lpstr>
      <vt:lpstr>ITM Service</vt:lpstr>
      <vt:lpstr>Qualified</vt:lpstr>
      <vt:lpstr>Qualified</vt:lpstr>
      <vt:lpstr>Impairment</vt:lpstr>
      <vt:lpstr>Impairment</vt:lpstr>
      <vt:lpstr>Deficiency</vt:lpstr>
      <vt:lpstr>Non-Critical or Critical</vt:lpstr>
      <vt:lpstr>Definitions</vt:lpstr>
      <vt:lpstr>Module 3</vt:lpstr>
      <vt:lpstr>Who is Responsible</vt:lpstr>
      <vt:lpstr>General Requirements</vt:lpstr>
      <vt:lpstr>Owner or Designated Rep.</vt:lpstr>
      <vt:lpstr>Inspection, Testing and Maintenance</vt:lpstr>
      <vt:lpstr>Adequate Drainage</vt:lpstr>
      <vt:lpstr>Freeze Protection</vt:lpstr>
      <vt:lpstr>Accessibility</vt:lpstr>
      <vt:lpstr>Notification of System Shutdown or Testing</vt:lpstr>
      <vt:lpstr>Corrections and Repairs</vt:lpstr>
      <vt:lpstr>Changes </vt:lpstr>
      <vt:lpstr>Changes in Occupancy</vt:lpstr>
      <vt:lpstr>Light Hazard</vt:lpstr>
      <vt:lpstr>Changes in Process</vt:lpstr>
      <vt:lpstr>Changes in Storage Commodities</vt:lpstr>
      <vt:lpstr>Changes in Storage Method</vt:lpstr>
      <vt:lpstr>Changes in Storage Method</vt:lpstr>
      <vt:lpstr>Changes in Height</vt:lpstr>
      <vt:lpstr>Owner Responsibility (new cross corridor wall)</vt:lpstr>
      <vt:lpstr>Building Revisions</vt:lpstr>
      <vt:lpstr>Owner Responsibilities retrofit of a new door</vt:lpstr>
      <vt:lpstr>Storage new storage added to existing storage</vt:lpstr>
      <vt:lpstr>Changes in Hazard</vt:lpstr>
      <vt:lpstr>Valve Location</vt:lpstr>
      <vt:lpstr>Information Sign</vt:lpstr>
      <vt:lpstr>Anti-freeze Sign</vt:lpstr>
      <vt:lpstr>Impairments</vt:lpstr>
      <vt:lpstr>Manufacturer’s Corrective Action</vt:lpstr>
      <vt:lpstr>Records</vt:lpstr>
      <vt:lpstr>Records</vt:lpstr>
      <vt:lpstr>Records</vt:lpstr>
      <vt:lpstr>Water Supply Status</vt:lpstr>
      <vt:lpstr>Inspection</vt:lpstr>
      <vt:lpstr>Testing</vt:lpstr>
      <vt:lpstr>Automated Inspection &amp; Testing</vt:lpstr>
      <vt:lpstr>Automated Inspection</vt:lpstr>
      <vt:lpstr>Automated Testing</vt:lpstr>
      <vt:lpstr>Automated Testing cont</vt:lpstr>
      <vt:lpstr>Performance Based Compliance Programs Permitted </vt:lpstr>
      <vt:lpstr>Maintenance</vt:lpstr>
      <vt:lpstr>Safety</vt:lpstr>
      <vt:lpstr>PowerPoint Presentation</vt:lpstr>
      <vt:lpstr>Use of ITM Tables</vt:lpstr>
      <vt:lpstr>Table 5.1.1.2 Summary of Sprinkler System Inspection, Testing &amp; Maintenance (excerpt)</vt:lpstr>
      <vt:lpstr>Antifreeze Systems</vt:lpstr>
      <vt:lpstr>Antifreeze Guide</vt:lpstr>
      <vt:lpstr>Use of Table A.3.3.7</vt:lpstr>
      <vt:lpstr>Use of Table A.3.3.7</vt:lpstr>
      <vt:lpstr>Table A.3.3.7</vt:lpstr>
      <vt:lpstr>Table 6.5.1 Summary of Component Replacement Action Requirements</vt:lpstr>
      <vt:lpstr>Which Table to Use</vt:lpstr>
      <vt:lpstr>Module 5 </vt:lpstr>
      <vt:lpstr>Chapter 14</vt:lpstr>
      <vt:lpstr>Assessment of Internal Condition</vt:lpstr>
      <vt:lpstr>Sufficient Cause </vt:lpstr>
      <vt:lpstr>Multiple Wet Pipe Systems</vt:lpstr>
      <vt:lpstr>Obstruction Investigation</vt:lpstr>
      <vt:lpstr>Obstruction Investigation</vt:lpstr>
      <vt:lpstr>Obstruction Investigation</vt:lpstr>
      <vt:lpstr>Obstruction Investigation</vt:lpstr>
      <vt:lpstr>Obstruction Investigation</vt:lpstr>
      <vt:lpstr>Ice Obstruction</vt:lpstr>
      <vt:lpstr>Obstruction Investigation</vt:lpstr>
      <vt:lpstr>Module 6</vt:lpstr>
      <vt:lpstr>System Impairments</vt:lpstr>
      <vt:lpstr>Impairment</vt:lpstr>
      <vt:lpstr>Chapter 15 - Impairments</vt:lpstr>
      <vt:lpstr>Impairment Coordinator</vt:lpstr>
      <vt:lpstr>Tag Impairment System</vt:lpstr>
      <vt:lpstr>Examples of Impaired Equipment</vt:lpstr>
      <vt:lpstr>All Impairments</vt:lpstr>
      <vt:lpstr>Determination of Increased Risk</vt:lpstr>
      <vt:lpstr>Fire Watch</vt:lpstr>
      <vt:lpstr>Temporary Water Supply</vt:lpstr>
      <vt:lpstr>Emergency Impairment</vt:lpstr>
      <vt:lpstr>Notifications</vt:lpstr>
      <vt:lpstr>Restoring System to Service </vt:lpstr>
      <vt:lpstr>System Tagging</vt:lpstr>
      <vt:lpstr>Annex G</vt:lpstr>
      <vt:lpstr>Module 7</vt:lpstr>
      <vt:lpstr>Chapter 16 – Special Requirements</vt:lpstr>
      <vt:lpstr>Residential Board &amp; Care</vt:lpstr>
      <vt:lpstr>Module 8</vt:lpstr>
      <vt:lpstr>Administrative Issues</vt:lpstr>
      <vt:lpstr>Observation Report</vt:lpstr>
      <vt:lpstr>Module 9</vt:lpstr>
      <vt:lpstr>Storage within 18” of deflector</vt:lpstr>
      <vt:lpstr>No Sprinklers in Corridor</vt:lpstr>
      <vt:lpstr>Paint on Link</vt:lpstr>
      <vt:lpstr>Loaded Sprinkler</vt:lpstr>
      <vt:lpstr>Damaged Concealer Plate</vt:lpstr>
      <vt:lpstr>Ceiling Has dropped</vt:lpstr>
      <vt:lpstr>Control Valve (90” above grade) </vt:lpstr>
      <vt:lpstr>Auxiliary Drain- No Identification </vt:lpstr>
      <vt:lpstr>Dry  Barrel Hydrant </vt:lpstr>
      <vt:lpstr>Module 8</vt:lpstr>
      <vt:lpstr>Multiple risers</vt:lpstr>
      <vt:lpstr>Painted Sprinklers</vt:lpstr>
      <vt:lpstr>PowerPoint Presentation</vt:lpstr>
      <vt:lpstr>Fire pump in service</vt:lpstr>
      <vt:lpstr>Records</vt:lpstr>
      <vt:lpstr>Records</vt:lpstr>
      <vt:lpstr>Standpipe flow test</vt:lpstr>
      <vt:lpstr>Storage too close to sprinkler</vt:lpstr>
      <vt:lpstr>Recalled products</vt:lpstr>
      <vt:lpstr>Recalled products?</vt:lpstr>
      <vt:lpstr>Replace standpipe hose</vt:lpstr>
      <vt:lpstr>Fire flow testing</vt:lpstr>
      <vt:lpstr>Dry barrel hydrant not draining</vt:lpstr>
      <vt:lpstr>Repairs to dry barrel hydrant not draining</vt:lpstr>
      <vt:lpstr>Pump packing leaking</vt:lpstr>
      <vt:lpstr>Fire pump tests</vt:lpstr>
      <vt:lpstr>Weekly/monthly fire pump test</vt:lpstr>
      <vt:lpstr>Alignment</vt:lpstr>
      <vt:lpstr>Fire pump performance criteria</vt:lpstr>
      <vt:lpstr>Interior of a tank</vt:lpstr>
      <vt:lpstr>Wires not connected</vt:lpstr>
      <vt:lpstr>Control valves</vt:lpstr>
      <vt:lpstr>Externally reset dry valve</vt:lpstr>
      <vt:lpstr>Air test for dry &amp; preaction systems</vt:lpstr>
      <vt:lpstr>Dry valve tests</vt:lpstr>
      <vt:lpstr>Obstructed Alarm Check Valve</vt:lpstr>
      <vt:lpstr>Backflow Prevention Assembly</vt:lpstr>
      <vt:lpstr>Retrofit backflow preventer</vt:lpstr>
      <vt:lpstr>Damaged FDC </vt:lpstr>
      <vt:lpstr>Pressure reducing valves</vt:lpstr>
      <vt:lpstr>Obstruction investigation </vt:lpstr>
      <vt:lpstr>Impairment Tags</vt:lpstr>
      <vt:lpstr>Notifications</vt:lpstr>
      <vt:lpstr>Responsibility</vt:lpstr>
      <vt:lpstr>No sprinklers in room</vt:lpstr>
      <vt:lpstr>Standpipe with hose removed</vt:lpstr>
      <vt:lpstr>Tank with Heating System</vt:lpstr>
      <vt:lpstr>Condominium building</vt:lpstr>
      <vt:lpstr>Concern over recalls</vt:lpstr>
      <vt:lpstr>Light hazard</vt:lpstr>
      <vt:lpstr>Signage</vt:lpstr>
      <vt:lpstr>Testing sprinklers</vt:lpstr>
      <vt:lpstr>Valve signs</vt:lpstr>
      <vt:lpstr>Antifreeze Testing</vt:lpstr>
      <vt:lpstr>Thank You</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Applying and Enforcing NFPA 25</dc:title>
  <dc:creator>John</dc:creator>
  <cp:lastModifiedBy>Dani Francis</cp:lastModifiedBy>
  <cp:revision>16</cp:revision>
  <dcterms:created xsi:type="dcterms:W3CDTF">2018-05-01T23:19:23Z</dcterms:created>
  <dcterms:modified xsi:type="dcterms:W3CDTF">2022-02-24T19:13:05Z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4B759DC3-21DC-427C-A19A-E82C68B756E2</vt:lpwstr>
  </property>
  <property fmtid="{D5CDD505-2E9C-101B-9397-08002B2CF9AE}" pid="3" name="ArticulatePath">
    <vt:lpwstr>https://nationalfiresprinkler-my.sharepoint.com/personal/powers_nfsa_org/Documents/Microsoft Teams Chat Files/2023 updates-1</vt:lpwstr>
  </property>
  <property fmtid="{D5CDD505-2E9C-101B-9397-08002B2CF9AE}" pid="4" name="ContentTypeId">
    <vt:lpwstr>0x010100ADDF02D8AFCB5D4D8DB335B98DC16EDA</vt:lpwstr>
  </property>
</Properties>
</file>