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8" r:id="rId2"/>
  </p:sldMasterIdLst>
  <p:notesMasterIdLst>
    <p:notesMasterId r:id="rId209"/>
  </p:notesMasterIdLst>
  <p:handoutMasterIdLst>
    <p:handoutMasterId r:id="rId210"/>
  </p:handoutMasterIdLst>
  <p:sldIdLst>
    <p:sldId id="262" r:id="rId3"/>
    <p:sldId id="257" r:id="rId4"/>
    <p:sldId id="259" r:id="rId5"/>
    <p:sldId id="260" r:id="rId6"/>
    <p:sldId id="261" r:id="rId7"/>
    <p:sldId id="263" r:id="rId8"/>
    <p:sldId id="264" r:id="rId9"/>
    <p:sldId id="599" r:id="rId10"/>
    <p:sldId id="600"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612" r:id="rId38"/>
    <p:sldId id="291" r:id="rId39"/>
    <p:sldId id="292" r:id="rId40"/>
    <p:sldId id="293" r:id="rId41"/>
    <p:sldId id="294" r:id="rId42"/>
    <p:sldId id="295" r:id="rId43"/>
    <p:sldId id="296" r:id="rId44"/>
    <p:sldId id="297" r:id="rId45"/>
    <p:sldId id="298" r:id="rId46"/>
    <p:sldId id="299" r:id="rId47"/>
    <p:sldId id="300" r:id="rId48"/>
    <p:sldId id="302" r:id="rId49"/>
    <p:sldId id="303" r:id="rId50"/>
    <p:sldId id="608" r:id="rId51"/>
    <p:sldId id="603" r:id="rId52"/>
    <p:sldId id="304" r:id="rId53"/>
    <p:sldId id="604" r:id="rId54"/>
    <p:sldId id="605" r:id="rId55"/>
    <p:sldId id="305" r:id="rId56"/>
    <p:sldId id="610"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78" r:id="rId84"/>
    <p:sldId id="379" r:id="rId85"/>
    <p:sldId id="380" r:id="rId86"/>
    <p:sldId id="381" r:id="rId87"/>
    <p:sldId id="382" r:id="rId88"/>
    <p:sldId id="383" r:id="rId89"/>
    <p:sldId id="384" r:id="rId90"/>
    <p:sldId id="615" r:id="rId91"/>
    <p:sldId id="614" r:id="rId92"/>
    <p:sldId id="385" r:id="rId93"/>
    <p:sldId id="386" r:id="rId94"/>
    <p:sldId id="387" r:id="rId95"/>
    <p:sldId id="388" r:id="rId96"/>
    <p:sldId id="389" r:id="rId97"/>
    <p:sldId id="390" r:id="rId98"/>
    <p:sldId id="391" r:id="rId99"/>
    <p:sldId id="392" r:id="rId100"/>
    <p:sldId id="394" r:id="rId101"/>
    <p:sldId id="395" r:id="rId102"/>
    <p:sldId id="396" r:id="rId103"/>
    <p:sldId id="397" r:id="rId104"/>
    <p:sldId id="398" r:id="rId105"/>
    <p:sldId id="399" r:id="rId106"/>
    <p:sldId id="400" r:id="rId107"/>
    <p:sldId id="401" r:id="rId108"/>
    <p:sldId id="402" r:id="rId109"/>
    <p:sldId id="403" r:id="rId110"/>
    <p:sldId id="404" r:id="rId111"/>
    <p:sldId id="405" r:id="rId112"/>
    <p:sldId id="406" r:id="rId113"/>
    <p:sldId id="407" r:id="rId114"/>
    <p:sldId id="408" r:id="rId115"/>
    <p:sldId id="409" r:id="rId116"/>
    <p:sldId id="410" r:id="rId117"/>
    <p:sldId id="411" r:id="rId118"/>
    <p:sldId id="412" r:id="rId119"/>
    <p:sldId id="413" r:id="rId120"/>
    <p:sldId id="414" r:id="rId121"/>
    <p:sldId id="415" r:id="rId122"/>
    <p:sldId id="416" r:id="rId123"/>
    <p:sldId id="417" r:id="rId124"/>
    <p:sldId id="418" r:id="rId125"/>
    <p:sldId id="419" r:id="rId126"/>
    <p:sldId id="420" r:id="rId127"/>
    <p:sldId id="421" r:id="rId128"/>
    <p:sldId id="422" r:id="rId129"/>
    <p:sldId id="423" r:id="rId130"/>
    <p:sldId id="424" r:id="rId131"/>
    <p:sldId id="425" r:id="rId132"/>
    <p:sldId id="426" r:id="rId133"/>
    <p:sldId id="427" r:id="rId134"/>
    <p:sldId id="428" r:id="rId135"/>
    <p:sldId id="429" r:id="rId136"/>
    <p:sldId id="430" r:id="rId137"/>
    <p:sldId id="431" r:id="rId138"/>
    <p:sldId id="432" r:id="rId139"/>
    <p:sldId id="433" r:id="rId140"/>
    <p:sldId id="434" r:id="rId141"/>
    <p:sldId id="435" r:id="rId142"/>
    <p:sldId id="436" r:id="rId143"/>
    <p:sldId id="437" r:id="rId144"/>
    <p:sldId id="438" r:id="rId145"/>
    <p:sldId id="439" r:id="rId146"/>
    <p:sldId id="440" r:id="rId147"/>
    <p:sldId id="441" r:id="rId148"/>
    <p:sldId id="442" r:id="rId149"/>
    <p:sldId id="443" r:id="rId150"/>
    <p:sldId id="444" r:id="rId151"/>
    <p:sldId id="445" r:id="rId152"/>
    <p:sldId id="446" r:id="rId153"/>
    <p:sldId id="447" r:id="rId154"/>
    <p:sldId id="448" r:id="rId155"/>
    <p:sldId id="449" r:id="rId156"/>
    <p:sldId id="613" r:id="rId157"/>
    <p:sldId id="451" r:id="rId158"/>
    <p:sldId id="452" r:id="rId159"/>
    <p:sldId id="453" r:id="rId160"/>
    <p:sldId id="454" r:id="rId161"/>
    <p:sldId id="455" r:id="rId162"/>
    <p:sldId id="456" r:id="rId163"/>
    <p:sldId id="457" r:id="rId164"/>
    <p:sldId id="458" r:id="rId165"/>
    <p:sldId id="459" r:id="rId166"/>
    <p:sldId id="460" r:id="rId167"/>
    <p:sldId id="461" r:id="rId168"/>
    <p:sldId id="462" r:id="rId169"/>
    <p:sldId id="463" r:id="rId170"/>
    <p:sldId id="464" r:id="rId171"/>
    <p:sldId id="465" r:id="rId172"/>
    <p:sldId id="466" r:id="rId173"/>
    <p:sldId id="467" r:id="rId174"/>
    <p:sldId id="468" r:id="rId175"/>
    <p:sldId id="469" r:id="rId176"/>
    <p:sldId id="470" r:id="rId177"/>
    <p:sldId id="471" r:id="rId178"/>
    <p:sldId id="472" r:id="rId179"/>
    <p:sldId id="473" r:id="rId180"/>
    <p:sldId id="474" r:id="rId181"/>
    <p:sldId id="475" r:id="rId182"/>
    <p:sldId id="476" r:id="rId183"/>
    <p:sldId id="477" r:id="rId184"/>
    <p:sldId id="478" r:id="rId185"/>
    <p:sldId id="479" r:id="rId186"/>
    <p:sldId id="480" r:id="rId187"/>
    <p:sldId id="481" r:id="rId188"/>
    <p:sldId id="482" r:id="rId189"/>
    <p:sldId id="536" r:id="rId190"/>
    <p:sldId id="539" r:id="rId191"/>
    <p:sldId id="618" r:id="rId192"/>
    <p:sldId id="541" r:id="rId193"/>
    <p:sldId id="542" r:id="rId194"/>
    <p:sldId id="543" r:id="rId195"/>
    <p:sldId id="544" r:id="rId196"/>
    <p:sldId id="591" r:id="rId197"/>
    <p:sldId id="545" r:id="rId198"/>
    <p:sldId id="546" r:id="rId199"/>
    <p:sldId id="606" r:id="rId200"/>
    <p:sldId id="607" r:id="rId201"/>
    <p:sldId id="548" r:id="rId202"/>
    <p:sldId id="616" r:id="rId203"/>
    <p:sldId id="549" r:id="rId204"/>
    <p:sldId id="550" r:id="rId205"/>
    <p:sldId id="554" r:id="rId206"/>
    <p:sldId id="619" r:id="rId207"/>
    <p:sldId id="558" r:id="rId20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037FF-4FC0-4F66-8886-7FC136A9E8B4}" v="17" dt="2021-11-10T18:54:57.793"/>
    <p1510:client id="{DBA02EC6-7813-9986-D6B1-57ABEEFBC202}" v="25" dt="2022-02-24T19:51:23.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27" autoAdjust="0"/>
  </p:normalViewPr>
  <p:slideViewPr>
    <p:cSldViewPr>
      <p:cViewPr varScale="1">
        <p:scale>
          <a:sx n="102" d="100"/>
          <a:sy n="102" d="100"/>
        </p:scale>
        <p:origin x="188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95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notesMaster" Target="notesMasters/notesMaster1.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handoutMaster" Target="handoutMasters/handoutMaster1.xml"/><Relationship Id="rId215" Type="http://schemas.microsoft.com/office/2015/10/relationships/revisionInfo" Target="revisionInfo.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dirty="0"/>
              <a:t>Intro</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A49ABD3-767E-4F3B-AE40-AB5CF888504B}"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08A7792-9C99-4B91-BA26-073F45C97B91}" type="datetimeFigureOut">
              <a:rPr lang="en-US" smtClean="0"/>
              <a:pPr/>
              <a:t>2/24/2022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29D413-A9B4-4C3D-A52C-416FAD84D5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that the first question to be answered is “what are</a:t>
            </a:r>
            <a:r>
              <a:rPr lang="en-US" baseline="0" dirty="0"/>
              <a:t> we trying to protect?”. Explain how the Owner’s Certificate plays such a critical role in this process. It requires the owner to make some decisions as to what will be stored in the building and how it will be stored. This info is required to be submitted with the plans. The answer to this question will dictate where we start in the standard, as to which chapter and appropriate tables/figures, etc. we will use to determine a design solution.</a:t>
            </a:r>
          </a:p>
          <a:p>
            <a:r>
              <a:rPr lang="en-US" baseline="0" dirty="0"/>
              <a:t>By “letting your fingers do the walking” I am referring to the old yellow pages </a:t>
            </a:r>
            <a:r>
              <a:rPr lang="en-US" baseline="0" dirty="0" err="1"/>
              <a:t>ad.</a:t>
            </a:r>
            <a:r>
              <a:rPr lang="en-US" baseline="0" dirty="0"/>
              <a:t> If we can find the right starting point, the standard is pretty good at leading us completely through a solution. It is good to explain that the good news is, the more dangerous something becomes, the fewer options we have and therefore, the design choices actually get easier because there are fewer of them.</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731520" y="4560570"/>
            <a:ext cx="5852160" cy="4320540"/>
          </a:xfrm>
          <a:prstGeom prst="rect">
            <a:avLst/>
          </a:prstGeom>
        </p:spPr>
        <p:txBody>
          <a:bodyPr/>
          <a:lstStyle/>
          <a:p>
            <a:r>
              <a:rPr lang="en-US" dirty="0"/>
              <a:t>Note that it is the same alcohol product, just in different packaging. Same with a number of the other examples.</a:t>
            </a:r>
          </a:p>
          <a:p>
            <a:r>
              <a:rPr lang="en-US" dirty="0"/>
              <a:t>A.5.6.3.2</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ESFR design for storage </a:t>
            </a:r>
            <a:r>
              <a:rPr lang="en-US" u="sng" dirty="0"/>
              <a:t>&lt;</a:t>
            </a:r>
            <a:r>
              <a:rPr lang="en-US" u="none" dirty="0"/>
              <a:t> 25’- </a:t>
            </a:r>
            <a:r>
              <a:rPr lang="en-US" dirty="0"/>
              <a:t>16.2.3</a:t>
            </a:r>
          </a:p>
          <a:p>
            <a:r>
              <a:rPr lang="en-US" dirty="0"/>
              <a:t>Solid shelf design- (new in 2013) 16.2.3.2 allows solid shelves if there are in racks under each shelf. They did not continue this allowance for storage over 25’</a:t>
            </a:r>
          </a:p>
          <a:p>
            <a:r>
              <a:rPr lang="en-US" dirty="0"/>
              <a:t>Design criteria for 12 sprinklers-</a:t>
            </a:r>
            <a:r>
              <a:rPr lang="en-US" baseline="0" dirty="0"/>
              <a:t> 16.2.3.4</a:t>
            </a:r>
            <a:endParaRPr lang="en-US" dirty="0"/>
          </a:p>
          <a:p>
            <a:r>
              <a:rPr lang="en-US" dirty="0"/>
              <a:t>Note</a:t>
            </a:r>
            <a:r>
              <a:rPr lang="en-US" baseline="0" dirty="0"/>
              <a:t> that in 2013, the requirement to include ESFR sprinklers installed under obstructions has been removed.</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122</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Special in rack rules for use</a:t>
            </a:r>
            <a:r>
              <a:rPr lang="en-US" baseline="0" dirty="0"/>
              <a:t> when required for ESFR </a:t>
            </a:r>
            <a:r>
              <a:rPr lang="en-US" u="sng" baseline="0" dirty="0"/>
              <a:t>&lt;</a:t>
            </a:r>
            <a:r>
              <a:rPr lang="en-US" u="none" baseline="0" dirty="0"/>
              <a:t> 25’- 16.2.3.6</a:t>
            </a:r>
            <a:endParaRPr lang="en-US" dirty="0"/>
          </a:p>
        </p:txBody>
      </p:sp>
      <p:sp>
        <p:nvSpPr>
          <p:cNvPr id="4" name="Slide Number Placeholder 3"/>
          <p:cNvSpPr>
            <a:spLocks noGrp="1"/>
          </p:cNvSpPr>
          <p:nvPr>
            <p:ph type="sldNum" sz="quarter" idx="10"/>
          </p:nvPr>
        </p:nvSpPr>
        <p:spPr/>
        <p:txBody>
          <a:bodyPr/>
          <a:lstStyle/>
          <a:p>
            <a:fld id="{39233CB5-0CEB-400A-BF9F-81347DA2E537}" type="slidenum">
              <a:rPr lang="en-US" smtClean="0"/>
              <a:pPr/>
              <a:t>123</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Special “Home Depot” rules in 16.2.4</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124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Special “Home Depot” rules in 16.2.5</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125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Special “Home Depot” rules in 16.2.5</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126</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127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point out the two different starting points for MRR’s. The important</a:t>
            </a:r>
            <a:r>
              <a:rPr lang="en-US" baseline="0" dirty="0"/>
              <a:t> point is in the title of the Tables, where Table 16.2.1.3.3.1 has depth </a:t>
            </a:r>
            <a:r>
              <a:rPr lang="en-US" u="sng" baseline="0" dirty="0"/>
              <a:t>&lt;</a:t>
            </a:r>
            <a:r>
              <a:rPr lang="en-US" u="none" baseline="0" dirty="0"/>
              <a:t> 16’ </a:t>
            </a:r>
            <a:r>
              <a:rPr lang="en-US" b="1" u="sng" baseline="0" dirty="0"/>
              <a:t>AND</a:t>
            </a:r>
            <a:r>
              <a:rPr lang="en-US" u="none" baseline="0" dirty="0"/>
              <a:t> aisles </a:t>
            </a:r>
            <a:r>
              <a:rPr lang="en-US" u="sng" baseline="0" dirty="0"/>
              <a:t>&gt;</a:t>
            </a:r>
            <a:r>
              <a:rPr lang="en-US" u="none" baseline="0" dirty="0"/>
              <a:t> 8’, and Table 16.2.1.3.3.2 has depth &gt; 16’ </a:t>
            </a:r>
            <a:r>
              <a:rPr lang="en-US" b="1" u="sng" baseline="0" dirty="0"/>
              <a:t>OR</a:t>
            </a:r>
            <a:r>
              <a:rPr lang="en-US" u="none" baseline="0" dirty="0"/>
              <a:t> aisles &lt; 8’.</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128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see the emphasis on in racks since the ceiling density is fairly prescriptive in the Tables.</a:t>
            </a:r>
          </a:p>
          <a:p>
            <a:r>
              <a:rPr lang="en-US" dirty="0"/>
              <a:t>16.3.1.1</a:t>
            </a:r>
            <a:r>
              <a:rPr lang="en-US" baseline="0" dirty="0"/>
              <a:t> &amp; 16.3.1.2 both state that clearance above storage is limited to 10’ and aisles at least 4’ wide. Annex notes give us some guidance in cases where there is more than 10’ clearance from the top of storage and the sprinklers.</a:t>
            </a:r>
          </a:p>
          <a:p>
            <a:r>
              <a:rPr lang="en-US" baseline="0" dirty="0"/>
              <a:t>For SRR/DRR encapsulated- 16.3.1.1.1: for MRR encapsulated- 16.3.1.2.1</a:t>
            </a:r>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130</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to Tables/ Figures- 16.3.1.3</a:t>
            </a:r>
          </a:p>
          <a:p>
            <a:r>
              <a:rPr lang="en-US" dirty="0"/>
              <a:t>Location &amp; spacing DRR- 16.3.1.3.1.1</a:t>
            </a:r>
          </a:p>
          <a:p>
            <a:r>
              <a:rPr lang="en-US" dirty="0"/>
              <a:t>	SRR mixed w/DRR- 16.3.1.3.1.1</a:t>
            </a:r>
          </a:p>
          <a:p>
            <a:r>
              <a:rPr lang="en-US" baseline="0" dirty="0"/>
              <a:t>	SRR- </a:t>
            </a:r>
            <a:r>
              <a:rPr lang="en-US" dirty="0"/>
              <a:t>16.3.1.3.1.2</a:t>
            </a:r>
          </a:p>
          <a:p>
            <a:r>
              <a:rPr lang="en-US" dirty="0"/>
              <a:t>	16.3.1.3.1.3</a:t>
            </a:r>
          </a:p>
          <a:p>
            <a:r>
              <a:rPr lang="en-US" dirty="0"/>
              <a:t>Spacing in transverse/longitudinal flues- 16.3.1.3.2.4,</a:t>
            </a:r>
            <a:r>
              <a:rPr lang="en-US" baseline="0" dirty="0"/>
              <a:t> (A) &amp; (B)</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131</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demand- 16.3.1.3.3</a:t>
            </a:r>
          </a:p>
          <a:p>
            <a:r>
              <a:rPr lang="en-US" dirty="0"/>
              <a:t>Discharge- 16.3.1.3.3.1</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aluminum box inside a cardboard box inside another cardboard box.</a:t>
            </a:r>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17</a:t>
            </a:fld>
            <a:endParaRPr lang="en-US">
              <a:solidFill>
                <a:prstClr val="black"/>
              </a:solidFill>
              <a:latin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SRR/DRR/MRR-</a:t>
            </a:r>
            <a:r>
              <a:rPr lang="en-US" baseline="0" dirty="0"/>
              <a:t> </a:t>
            </a:r>
            <a:r>
              <a:rPr lang="en-US" dirty="0"/>
              <a:t>16.3.2.1</a:t>
            </a:r>
          </a:p>
          <a:p>
            <a:r>
              <a:rPr lang="en-US" baseline="0" dirty="0"/>
              <a:t>16.3.2.2- the reference section 16.3.1.3 is the section for in racks for storage &gt; 25’ when using SS sprinklers</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133</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Wood joists- 16.3.2.4</a:t>
            </a:r>
          </a:p>
          <a:p>
            <a:r>
              <a:rPr lang="en-US" dirty="0" err="1"/>
              <a:t>Preaction</a:t>
            </a:r>
            <a:r>
              <a:rPr lang="en-US" dirty="0"/>
              <a:t>- 16.3.2.5</a:t>
            </a:r>
          </a:p>
          <a:p>
            <a:r>
              <a:rPr lang="en-US" dirty="0"/>
              <a:t>Building steel-16.3.2.6</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134</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solid shelves-16.3.3.2.</a:t>
            </a:r>
            <a:r>
              <a:rPr lang="en-US" baseline="0" dirty="0"/>
              <a:t> Note this is more restrictive than the rules for &lt;25’ that allow the use of solid shelves with in racks below. But not for storage &gt;25’.</a:t>
            </a:r>
            <a:endParaRPr lang="en-US" dirty="0"/>
          </a:p>
          <a:p>
            <a:r>
              <a:rPr lang="en-US" dirty="0"/>
              <a:t>Design criteria-16.3.3.4</a:t>
            </a:r>
          </a:p>
          <a:p>
            <a:r>
              <a:rPr lang="en-US" dirty="0"/>
              <a:t>Note that 2013 eliminated the need</a:t>
            </a:r>
            <a:r>
              <a:rPr lang="en-US" baseline="0" dirty="0"/>
              <a:t> to include sprinklers installed below obstructions.</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135</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16.3.3.5</a:t>
            </a:r>
          </a:p>
          <a:p>
            <a:r>
              <a:rPr lang="en-US" dirty="0"/>
              <a:t>You can note that the rules for the height at which in racks with ESFR’s are</a:t>
            </a:r>
            <a:r>
              <a:rPr lang="en-US" baseline="0" dirty="0"/>
              <a:t> installed is the exact opposite of how they are installed with SS sprinklers. SS sprinklers take ½ the height and go UP to the next tier, where in racks with ESFR’s take ½ the height and go DOWN to the next tier.</a:t>
            </a:r>
          </a:p>
          <a:p>
            <a:r>
              <a:rPr lang="en-US" baseline="0" dirty="0"/>
              <a:t>In racks with ESFR’s are also limited on the type of sprinkler used &amp; the pressure.</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136</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Obviously,</a:t>
            </a:r>
            <a:r>
              <a:rPr lang="en-US" baseline="0" dirty="0"/>
              <a:t> when looking at a solution with SS sprinklers, we could pick from a number of solutions from Table 16.3.1.1. I have always tended to pick the 2</a:t>
            </a:r>
            <a:r>
              <a:rPr lang="en-US" baseline="30000" dirty="0"/>
              <a:t>nd</a:t>
            </a:r>
            <a:r>
              <a:rPr lang="en-US" baseline="0" dirty="0"/>
              <a:t> option in the section that shows Class I, II, III. It is the option that shows longitudinal sprinklers spaced vertically @ 10’, horizontally @ 10’ and shows the face sprinklers spaced vertically @ 30’; horizontally @ 10’. It also says they should be staggered. It references Figure 16.3.4.1.1.1(d). This is a great example to use to show how to read the figure for the </a:t>
            </a:r>
            <a:r>
              <a:rPr lang="en-US" baseline="0" dirty="0" err="1"/>
              <a:t>x’s</a:t>
            </a:r>
            <a:r>
              <a:rPr lang="en-US" baseline="0" dirty="0"/>
              <a:t> &amp; delta’s in the elevation &amp; plan views. You can use this to demonstrate how to build a system of in racks by taking one level at a time as shown in the next series of slides.</a:t>
            </a:r>
          </a:p>
          <a:p>
            <a:r>
              <a:rPr lang="en-US" baseline="0" dirty="0"/>
              <a:t>You can discuss how what confuses most people is that the figure is trying to show a 3 dimensional picture in only 2 dimensions. The handbook has a much better depiction of this type arrangement because they included an isometric drawing in the Annex to depict how the in racks are installed.</a:t>
            </a:r>
          </a:p>
          <a:p>
            <a:r>
              <a:rPr lang="en-US" baseline="0" dirty="0"/>
              <a:t>You can point out how, if we follow the diagram in the figures, the standard will place the in racks so they are staggered correctly.</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137</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16.3.1.1</a:t>
            </a:r>
          </a:p>
          <a:p>
            <a:r>
              <a:rPr lang="en-US" dirty="0"/>
              <a:t>Figure 16.3.4.1.1.1(h)</a:t>
            </a:r>
          </a:p>
        </p:txBody>
      </p:sp>
      <p:sp>
        <p:nvSpPr>
          <p:cNvPr id="4" name="Slide Number Placeholder 3"/>
          <p:cNvSpPr>
            <a:spLocks noGrp="1"/>
          </p:cNvSpPr>
          <p:nvPr>
            <p:ph type="sldNum" sz="quarter" idx="10"/>
          </p:nvPr>
        </p:nvSpPr>
        <p:spPr/>
        <p:txBody>
          <a:bodyPr/>
          <a:lstStyle/>
          <a:p>
            <a:fld id="{16DD07FD-E547-4669-91DB-BA27B306F7C5}" type="slidenum">
              <a:rPr lang="en-US" smtClean="0"/>
              <a:pPr/>
              <a:t>138</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140</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141</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142</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xfrm>
            <a:off x="731520" y="4560570"/>
            <a:ext cx="5852160" cy="4320540"/>
          </a:xfrm>
          <a:prstGeom prst="rect">
            <a:avLst/>
          </a:prstGeom>
        </p:spPr>
        <p:txBody>
          <a:bodyPr/>
          <a:lstStyle/>
          <a:p>
            <a:r>
              <a:rPr lang="en-US" dirty="0"/>
              <a:t>This is</a:t>
            </a:r>
            <a:r>
              <a:rPr lang="en-US" baseline="0" dirty="0"/>
              <a:t> a</a:t>
            </a:r>
            <a:r>
              <a:rPr lang="en-US" dirty="0"/>
              <a:t> good place to introduce the concept of the limited amount and what it means. You can say there are actually two terms, and the other will be explained shortly.</a:t>
            </a:r>
          </a:p>
          <a:p>
            <a:r>
              <a:rPr lang="en-US" dirty="0"/>
              <a:t>5.6.3.3</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144</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145</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146</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147</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148</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149</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150</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151</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152</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153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1026"/>
          <p:cNvSpPr>
            <a:spLocks noGrp="1" noRot="1" noChangeAspect="1" noChangeArrowheads="1" noTextEdit="1"/>
          </p:cNvSpPr>
          <p:nvPr>
            <p:ph type="sldImg"/>
          </p:nvPr>
        </p:nvSpPr>
        <p:spPr>
          <a:ln/>
        </p:spPr>
      </p:sp>
      <p:sp>
        <p:nvSpPr>
          <p:cNvPr id="450563" name="Rectangle 1027"/>
          <p:cNvSpPr>
            <a:spLocks noGrp="1" noChangeArrowheads="1"/>
          </p:cNvSpPr>
          <p:nvPr>
            <p:ph type="body" idx="1"/>
          </p:nvPr>
        </p:nvSpPr>
        <p:spPr>
          <a:xfrm>
            <a:off x="731520" y="4560570"/>
            <a:ext cx="5852160" cy="4320540"/>
          </a:xfrm>
          <a:prstGeom prst="rect">
            <a:avLst/>
          </a:prstGeom>
        </p:spPr>
        <p:txBody>
          <a:bodyPr/>
          <a:lstStyle/>
          <a:p>
            <a:r>
              <a:rPr lang="en-US" dirty="0"/>
              <a:t>A.5.6.3.3</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For those that have a copy of</a:t>
            </a:r>
            <a:r>
              <a:rPr lang="en-US" b="1" baseline="0" dirty="0"/>
              <a:t> NFPA 13, you may want to have them check to see if they have the corrected version of the decision tree that was done in later printings of the standard.</a:t>
            </a:r>
            <a:endParaRPr lang="en-US" b="1" dirty="0"/>
          </a:p>
          <a:p>
            <a:r>
              <a:rPr lang="en-US" dirty="0"/>
              <a:t>While this decision tree is used for the rack storage of plastics, it is an opportune time to point that it is a significantly reduced version of the tree used for general storage. It is also a little misleading in the sense that it appears this tree could be used for the rack storage of</a:t>
            </a:r>
            <a:r>
              <a:rPr lang="en-US" baseline="0" dirty="0"/>
              <a:t> all plastics, but that is not exactly correct. For example, the left leg of the tree under group A implies that the tree is used for </a:t>
            </a:r>
            <a:r>
              <a:rPr lang="en-US" baseline="0" dirty="0" err="1"/>
              <a:t>Cartoned</a:t>
            </a:r>
            <a:r>
              <a:rPr lang="en-US" baseline="0" dirty="0"/>
              <a:t>, expanded or unexpanded, &amp; exposed, unexpanded. One would think this would apply all plastics stored on racks. </a:t>
            </a:r>
            <a:r>
              <a:rPr lang="en-US" b="1" baseline="0" dirty="0">
                <a:solidFill>
                  <a:srgbClr val="FF0000"/>
                </a:solidFill>
              </a:rPr>
              <a:t>However, be sure to point out section 17.2.1.2.1. </a:t>
            </a:r>
            <a:r>
              <a:rPr lang="en-US" baseline="0" dirty="0"/>
              <a:t>It states that for plastics &lt; 25’ high, they must be in cartons.</a:t>
            </a:r>
          </a:p>
          <a:p>
            <a:r>
              <a:rPr lang="en-US" baseline="0" dirty="0"/>
              <a:t>In essence, the tree is used to incorporate all rack storage of plastics, but it does not necessarily work for all arrangements.</a:t>
            </a:r>
          </a:p>
          <a:p>
            <a:pPr defTabSz="966612">
              <a:defRPr/>
            </a:pPr>
            <a:r>
              <a:rPr lang="en-US" sz="1300" dirty="0"/>
              <a:t>This new decision tree was accepted by the committee to clarify that not every portion of Chapter 17 applies to exposed plastics. Only those portions of Chapter 17 that specifically say they are for exposed plastics can be used to protect exposed plastics. This change was not printed in early printings of the 2013 edition. </a:t>
            </a:r>
          </a:p>
          <a:p>
            <a:pPr defTabSz="966612">
              <a:defRPr/>
            </a:pPr>
            <a:r>
              <a:rPr lang="en-US" sz="1300" dirty="0"/>
              <a:t>While the tree clearly states that exposed, expanded is outside the scope of Ch. 17, point out that for exposed unexpanded, see 17.2.1.4.</a:t>
            </a:r>
            <a:endParaRPr lang="en-US" dirty="0"/>
          </a:p>
        </p:txBody>
      </p:sp>
      <p:sp>
        <p:nvSpPr>
          <p:cNvPr id="4" name="Slide Number Placeholder 3"/>
          <p:cNvSpPr>
            <a:spLocks noGrp="1"/>
          </p:cNvSpPr>
          <p:nvPr>
            <p:ph type="sldNum" sz="quarter" idx="10"/>
          </p:nvPr>
        </p:nvSpPr>
        <p:spPr/>
        <p:txBody>
          <a:bodyPr/>
          <a:lstStyle/>
          <a:p>
            <a:fld id="{39233CB5-0CEB-400A-BF9F-81347DA2E537}" type="slidenum">
              <a:rPr lang="en-US" smtClean="0"/>
              <a:pPr/>
              <a:t>155</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luck on figuring out what this means.</a:t>
            </a:r>
          </a:p>
        </p:txBody>
      </p:sp>
      <p:sp>
        <p:nvSpPr>
          <p:cNvPr id="4" name="Slide Number Placeholder 3"/>
          <p:cNvSpPr>
            <a:spLocks noGrp="1"/>
          </p:cNvSpPr>
          <p:nvPr>
            <p:ph type="sldNum" sz="quarter" idx="10"/>
          </p:nvPr>
        </p:nvSpPr>
        <p:spPr/>
        <p:txBody>
          <a:bodyPr/>
          <a:lstStyle/>
          <a:p>
            <a:fld id="{39233CB5-0CEB-400A-BF9F-81347DA2E537}" type="slidenum">
              <a:rPr lang="en-US" smtClean="0"/>
              <a:pPr/>
              <a:t>156</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17.1.4</a:t>
            </a:r>
          </a:p>
          <a:p>
            <a:r>
              <a:rPr lang="en-US" dirty="0"/>
              <a:t>These</a:t>
            </a:r>
            <a:r>
              <a:rPr lang="en-US" baseline="0" dirty="0"/>
              <a:t> are the same options as allowed in the storage of Class I-IV commodities. </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157</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Solid shelving is defined in 3.9.3.8</a:t>
            </a:r>
          </a:p>
          <a:p>
            <a:r>
              <a:rPr lang="en-US" dirty="0"/>
              <a:t>By sub bullet</a:t>
            </a:r>
          </a:p>
          <a:p>
            <a:r>
              <a:rPr lang="en-US" dirty="0"/>
              <a:t>Section 3.9.3.8 defines open racks</a:t>
            </a:r>
          </a:p>
          <a:p>
            <a:r>
              <a:rPr lang="en-US" dirty="0"/>
              <a:t>17.1.5.1</a:t>
            </a:r>
          </a:p>
          <a:p>
            <a:r>
              <a:rPr lang="en-US" dirty="0"/>
              <a:t>17.1.5.2</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158</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17.1.5.3.</a:t>
            </a:r>
            <a:r>
              <a:rPr lang="en-US" baseline="0" dirty="0"/>
              <a:t> DRR racks that have blocked areas are not to be treated as solid shelves if transverse flue spaces are located at 5’ intervals &amp; racks do not exceed 25’ in height. The justification for this change is that it is roughly equivalent to MRR. The change was intended to help users deal with large objects on racks.</a:t>
            </a:r>
          </a:p>
          <a:p>
            <a:pPr defTabSz="966612">
              <a:defRPr/>
            </a:pPr>
            <a:r>
              <a:rPr lang="en-US" baseline="0" dirty="0"/>
              <a:t>17.1.6- </a:t>
            </a:r>
            <a:r>
              <a:rPr lang="en-US" sz="1300" dirty="0"/>
              <a:t>The standard was clarified to state that the protection criteria in Chapters 16 &amp; 17 is not intended for the storage of Class I-IV commodities or plastics in open top contains. At the same time the committee made this clarification, they also made a change to the definition of "Open Top Container” (section 3.9.1.19) with a long annex note (A.3.9.1.19) that contains some suggestions on dealing with open top containers such as putting lids on the open top containers or putting the open top containers only on the bottom level of the racks so that the collection of water isn't a problem.</a:t>
            </a:r>
            <a:endParaRPr lang="en-US" dirty="0"/>
          </a:p>
          <a:p>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159</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 bullet</a:t>
            </a:r>
          </a:p>
          <a:p>
            <a:r>
              <a:rPr lang="en-US" dirty="0"/>
              <a:t>17.1.7.1</a:t>
            </a:r>
          </a:p>
          <a:p>
            <a:r>
              <a:rPr lang="en-US" dirty="0"/>
              <a:t>17.1.7.2-17.1.7.2.1</a:t>
            </a:r>
          </a:p>
          <a:p>
            <a:r>
              <a:rPr lang="en-US" dirty="0"/>
              <a:t>17.1.7.3</a:t>
            </a:r>
          </a:p>
          <a:p>
            <a:endParaRPr lang="en-US" dirty="0"/>
          </a:p>
          <a:p>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160</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a:t>
            </a:r>
            <a:r>
              <a:rPr lang="en-US" baseline="0" dirty="0"/>
              <a:t> bullet</a:t>
            </a:r>
          </a:p>
          <a:p>
            <a:r>
              <a:rPr lang="en-US" baseline="0" dirty="0"/>
              <a:t>17.1.7.4-17.1.7.4.2</a:t>
            </a:r>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161</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a:t>
            </a:r>
            <a:r>
              <a:rPr lang="en-US" baseline="0" dirty="0"/>
              <a:t> sub bullet</a:t>
            </a:r>
          </a:p>
          <a:p>
            <a:r>
              <a:rPr lang="en-US" baseline="0" dirty="0"/>
              <a:t>17.1.8.1</a:t>
            </a:r>
          </a:p>
          <a:p>
            <a:r>
              <a:rPr lang="en-US" baseline="0" dirty="0"/>
              <a:t>17.1.8.2</a:t>
            </a:r>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162</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17.1.9</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163</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17.1.10</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164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of a Class III commodity.</a:t>
            </a:r>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20</a:t>
            </a:fld>
            <a:endParaRPr lang="en-US">
              <a:solidFill>
                <a:prstClr val="black"/>
              </a:solidFill>
              <a:latin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17.2</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165</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 bullet</a:t>
            </a:r>
          </a:p>
          <a:p>
            <a:r>
              <a:rPr lang="en-US" dirty="0"/>
              <a:t>17.2.1.1</a:t>
            </a:r>
          </a:p>
          <a:p>
            <a:r>
              <a:rPr lang="en-US" dirty="0"/>
              <a:t>17.2.1.2-17.2.1.2.3</a:t>
            </a:r>
          </a:p>
          <a:p>
            <a:r>
              <a:rPr lang="en-US" dirty="0"/>
              <a:t>12.8.6.1</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166</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17.2.1.5.2- 17.2.1.5.7</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167</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17.2.1.5.2- 17.2.1.5.7</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168</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17.2.1.3</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169</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 bullet</a:t>
            </a:r>
          </a:p>
          <a:p>
            <a:r>
              <a:rPr lang="en-US" dirty="0"/>
              <a:t>17.2.2.1</a:t>
            </a:r>
          </a:p>
          <a:p>
            <a:r>
              <a:rPr lang="en-US" dirty="0"/>
              <a:t>17.2.2.6- described in the next slide.</a:t>
            </a:r>
            <a:endParaRPr lang="en-US" u="none" dirty="0"/>
          </a:p>
          <a:p>
            <a:r>
              <a:rPr lang="en-US" u="none" dirty="0"/>
              <a:t>Hose stream demand &amp;</a:t>
            </a:r>
            <a:r>
              <a:rPr lang="en-US" u="none" baseline="0" dirty="0"/>
              <a:t> water supply duration are incorporated into Table 12.8.6.1</a:t>
            </a:r>
            <a:endParaRPr lang="en-US" dirty="0"/>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170</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 bullet</a:t>
            </a:r>
          </a:p>
          <a:p>
            <a:r>
              <a:rPr lang="en-US" dirty="0"/>
              <a:t>17.2.2.3- repeat</a:t>
            </a:r>
            <a:r>
              <a:rPr lang="en-US" baseline="0" dirty="0"/>
              <a:t> of rules for wood joists used with CMSA’s</a:t>
            </a:r>
          </a:p>
          <a:p>
            <a:r>
              <a:rPr lang="en-US" baseline="0" dirty="0"/>
              <a:t>17.2.2.4</a:t>
            </a:r>
          </a:p>
          <a:p>
            <a:r>
              <a:rPr lang="en-US" baseline="0" dirty="0"/>
              <a:t>17.2.2.5</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171</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17.2.2.6</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172</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 bullet</a:t>
            </a:r>
          </a:p>
          <a:p>
            <a:r>
              <a:rPr lang="en-US" dirty="0"/>
              <a:t>17.2.3.1-17.2.3.1.1. </a:t>
            </a:r>
          </a:p>
          <a:p>
            <a:r>
              <a:rPr lang="en-US" dirty="0"/>
              <a:t>17.2.3.3</a:t>
            </a:r>
          </a:p>
          <a:p>
            <a:r>
              <a:rPr lang="en-US" dirty="0"/>
              <a:t>Mention the fact that</a:t>
            </a:r>
            <a:r>
              <a:rPr lang="en-US" baseline="0" dirty="0"/>
              <a:t> in the 2013 edition, there is no longer any requirement to add any ESFR sprinkler that are under obstructions to the ceiling demand.</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173</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17.2.3.4</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174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benchmark is basically a box of paper cups.</a:t>
            </a:r>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21</a:t>
            </a:fld>
            <a:endParaRPr lang="en-US">
              <a:solidFill>
                <a:prstClr val="black"/>
              </a:solidFill>
              <a:latin typeface="Calibri"/>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17.2.3.4- 17..3.4.9</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175</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17.2.4 Repeat of Special “Home Depot” rules in 16.2.4 since Home Depot also stores plastics.</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176</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Repeat of Special “Home Depot” rules in 17.2.5 since Home Depot also stores plastics.</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177</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Repeat of Special “Home Depot” rules in 17.2.5 since Home Depot also stores plastics.</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178</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a:t>
            </a:r>
            <a:r>
              <a:rPr lang="en-US" baseline="0" dirty="0"/>
              <a:t> very good example to show the value of the footnotes in the design options offered in Figure 17.2.1.2(d). In each of the 4 options, it indicated that in racks are required. However, by reading the footnotes, we find that, because of the clearances indicated in the example, we may eliminate in racks by using a larger sprinkler and increasing the density.</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179</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17.3.1.1</a:t>
            </a:r>
          </a:p>
          <a:p>
            <a:r>
              <a:rPr lang="en-US" dirty="0"/>
              <a:t>17.3.2  </a:t>
            </a:r>
            <a:r>
              <a:rPr lang="en-US" sz="1300" dirty="0"/>
              <a:t>A set of rules were put into the standard for protection of exposed unexpanded plastics on racks for storage up to 25 ft in height in buildings up to 35 ft high. The protection includes rules for single row racks, double row racks, and multiple row racks.</a:t>
            </a:r>
          </a:p>
          <a:p>
            <a:r>
              <a:rPr lang="en-US" dirty="0"/>
              <a:t>Exposed unexpanded plastics are only allowed in arrangements that have proven to be successful in protecting this type of arrangement. Currently these schemes are in the following :</a:t>
            </a:r>
            <a:r>
              <a:rPr lang="en-US" baseline="0" dirty="0"/>
              <a:t> 17.3.1.7 &amp; Figure 17.3.1.7 for SRR &amp; DRR. 17.3.1.8 &amp; Figure 17.3.1.8 (a)- (f) for MRR.</a:t>
            </a:r>
            <a:endParaRPr lang="en-US" dirty="0"/>
          </a:p>
        </p:txBody>
      </p:sp>
      <p:sp>
        <p:nvSpPr>
          <p:cNvPr id="4" name="Slide Number Placeholder 3"/>
          <p:cNvSpPr>
            <a:spLocks noGrp="1"/>
          </p:cNvSpPr>
          <p:nvPr>
            <p:ph type="sldNum" sz="quarter" idx="10"/>
          </p:nvPr>
        </p:nvSpPr>
        <p:spPr/>
        <p:txBody>
          <a:bodyPr/>
          <a:lstStyle/>
          <a:p>
            <a:fld id="{39233CB5-0CEB-400A-BF9F-81347DA2E537}" type="slidenum">
              <a:rPr lang="en-US" smtClean="0"/>
              <a:pPr/>
              <a:t>181</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17.3.1.3</a:t>
            </a:r>
          </a:p>
        </p:txBody>
      </p:sp>
      <p:sp>
        <p:nvSpPr>
          <p:cNvPr id="4" name="Slide Number Placeholder 3"/>
          <p:cNvSpPr>
            <a:spLocks noGrp="1"/>
          </p:cNvSpPr>
          <p:nvPr>
            <p:ph type="sldNum" sz="quarter" idx="10"/>
          </p:nvPr>
        </p:nvSpPr>
        <p:spPr/>
        <p:txBody>
          <a:bodyPr/>
          <a:lstStyle/>
          <a:p>
            <a:fld id="{39233CB5-0CEB-400A-BF9F-81347DA2E537}" type="slidenum">
              <a:rPr lang="en-US" smtClean="0"/>
              <a:pPr/>
              <a:t>182</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17.3.1.4-</a:t>
            </a:r>
            <a:r>
              <a:rPr lang="en-US" baseline="0" dirty="0"/>
              <a:t> applies to SRR </a:t>
            </a:r>
            <a:r>
              <a:rPr lang="en-US" baseline="0" dirty="0" err="1"/>
              <a:t>cartoned</a:t>
            </a:r>
            <a:r>
              <a:rPr lang="en-US" baseline="0" dirty="0"/>
              <a:t>; 17.3.1.6 applies to SRR exposed mixed with DRR; 17.3.1.7 applies to SRR exposed </a:t>
            </a:r>
            <a:r>
              <a:rPr lang="en-US" baseline="0" dirty="0" err="1"/>
              <a:t>nonexpanded</a:t>
            </a:r>
            <a:endParaRPr lang="en-US" baseline="0" dirty="0"/>
          </a:p>
          <a:p>
            <a:r>
              <a:rPr lang="en-US" baseline="0" dirty="0"/>
              <a:t>17.3.1.5 applies to DRR </a:t>
            </a:r>
            <a:r>
              <a:rPr lang="en-US" baseline="0" dirty="0" err="1"/>
              <a:t>cartoned</a:t>
            </a:r>
            <a:r>
              <a:rPr lang="en-US" baseline="0" dirty="0"/>
              <a:t>; 17.3.1.7 applies to DRR exposed </a:t>
            </a:r>
            <a:r>
              <a:rPr lang="en-US" baseline="0" dirty="0" err="1"/>
              <a:t>nonexpanded</a:t>
            </a:r>
            <a:endParaRPr lang="en-US" baseline="0" dirty="0"/>
          </a:p>
          <a:p>
            <a:r>
              <a:rPr lang="en-US" baseline="0" dirty="0"/>
              <a:t>17.3.1.8 applies to MRR </a:t>
            </a:r>
            <a:r>
              <a:rPr lang="en-US" baseline="0" dirty="0" err="1"/>
              <a:t>cartoned</a:t>
            </a:r>
            <a:r>
              <a:rPr lang="en-US" baseline="0" dirty="0"/>
              <a:t>, and MRR exposed </a:t>
            </a:r>
            <a:r>
              <a:rPr lang="en-US" baseline="0" dirty="0" err="1"/>
              <a:t>nonexpanded</a:t>
            </a:r>
            <a:endParaRPr lang="en-US" baseline="0" dirty="0"/>
          </a:p>
          <a:p>
            <a:r>
              <a:rPr lang="en-US" baseline="0" dirty="0"/>
              <a:t>It is important to note there are still no discharge criteria for exposed expanded. </a:t>
            </a:r>
          </a:p>
          <a:p>
            <a:r>
              <a:rPr lang="en-US" baseline="0" dirty="0"/>
              <a:t>In 2010 there was a design in section 17.3.4.1.4- this is a special design for SRR’s &amp; DRR’s without solid shelves &amp; aisles &gt; 4’ in width. This design was specifically for </a:t>
            </a:r>
            <a:r>
              <a:rPr lang="en-US" baseline="0" dirty="0" err="1"/>
              <a:t>cartoned</a:t>
            </a:r>
            <a:r>
              <a:rPr lang="en-US" baseline="0" dirty="0"/>
              <a:t> (expanded &amp; unexpanded) and exposed (unexpanded). Since these designs are now incorporated into the rules above, this special section was no longer needed.</a:t>
            </a:r>
          </a:p>
          <a:p>
            <a:r>
              <a:rPr lang="en-US" baseline="0" dirty="0"/>
              <a:t>Hose stream/ water supply duration are in Table 17.3.1.15</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183</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 bullet</a:t>
            </a:r>
          </a:p>
          <a:p>
            <a:r>
              <a:rPr lang="en-US" dirty="0"/>
              <a:t>17.3.2-17.3.2.3. In</a:t>
            </a:r>
            <a:r>
              <a:rPr lang="en-US" baseline="0" dirty="0"/>
              <a:t> 2013 protection was limited to </a:t>
            </a:r>
            <a:r>
              <a:rPr lang="en-US" baseline="0" dirty="0" err="1"/>
              <a:t>cartoned</a:t>
            </a:r>
            <a:r>
              <a:rPr lang="en-US" baseline="0" dirty="0"/>
              <a:t> commodities. It id not specify in the rules in 2010 but did so in </a:t>
            </a:r>
            <a:r>
              <a:rPr lang="en-US" baseline="0" dirty="0" err="1"/>
              <a:t>theTable</a:t>
            </a:r>
            <a:r>
              <a:rPr lang="en-US" baseline="0" dirty="0"/>
              <a:t>.</a:t>
            </a:r>
            <a:endParaRPr lang="en-US" dirty="0"/>
          </a:p>
          <a:p>
            <a:r>
              <a:rPr lang="en-US" dirty="0"/>
              <a:t>Hose stream &amp; water duration are incorporated into Table 17.3.2.1</a:t>
            </a:r>
          </a:p>
          <a:p>
            <a:r>
              <a:rPr lang="en-US" dirty="0"/>
              <a:t>17.3.2.4</a:t>
            </a:r>
          </a:p>
          <a:p>
            <a:r>
              <a:rPr lang="en-US" dirty="0"/>
              <a:t>The section for in racks is currently reserved since there are no requirements for in racks due to limited application of CMSA for</a:t>
            </a:r>
            <a:r>
              <a:rPr lang="en-US" baseline="0" dirty="0"/>
              <a:t> storage &gt; 25’</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184</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 bullet</a:t>
            </a:r>
          </a:p>
          <a:p>
            <a:pPr defTabSz="966612">
              <a:defRPr/>
            </a:pPr>
            <a:r>
              <a:rPr lang="en-US" dirty="0"/>
              <a:t>17.3.3.1-17.3.3.2 </a:t>
            </a:r>
            <a:r>
              <a:rPr lang="en-US" sz="1300" dirty="0"/>
              <a:t>In the 2010, and previous editions, ESFR sprinklers have been prohibited for use in protecting Group A plastics on solid shelves. In the 2013 edition, ESFR sprinklers will be permitted to protect Group A plastics on racks with solid shelves if in-rack sprinklers are installed under the solid shelves.</a:t>
            </a:r>
          </a:p>
          <a:p>
            <a:r>
              <a:rPr lang="en-US" dirty="0"/>
              <a:t>17.3.3.3</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185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xfrm>
            <a:off x="731520" y="4560570"/>
            <a:ext cx="5852160" cy="4320540"/>
          </a:xfrm>
          <a:prstGeom prst="rect">
            <a:avLst/>
          </a:prstGeom>
        </p:spPr>
        <p:txBody>
          <a:bodyPr/>
          <a:lstStyle/>
          <a:p>
            <a:r>
              <a:rPr lang="en-US" dirty="0"/>
              <a:t>This is where a discussion of an appreciable amount may fit in well.</a:t>
            </a:r>
          </a:p>
          <a:p>
            <a:r>
              <a:rPr lang="en-US" dirty="0"/>
              <a:t>5.6.3.4</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17.3.3.4- 17.3.3.4.7</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186</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You can discuss the fact that this type of storage would most likely require in rack sprinkler protection. Since that is not practical</a:t>
            </a:r>
            <a:r>
              <a:rPr lang="en-US" baseline="0" dirty="0"/>
              <a:t> for portable racks, this special design was developed to deal specifically with that issue. Note that it is a very special and prescriptive design as can be seen from the accompanying notes.</a:t>
            </a:r>
            <a:endParaRPr lang="en-US" dirty="0"/>
          </a:p>
        </p:txBody>
      </p:sp>
      <p:sp>
        <p:nvSpPr>
          <p:cNvPr id="4" name="Slide Number Placeholder 3"/>
          <p:cNvSpPr>
            <a:spLocks noGrp="1"/>
          </p:cNvSpPr>
          <p:nvPr>
            <p:ph type="sldNum" sz="quarter" idx="10"/>
          </p:nvPr>
        </p:nvSpPr>
        <p:spPr/>
        <p:txBody>
          <a:bodyPr/>
          <a:lstStyle/>
          <a:p>
            <a:fld id="{7D81DD05-B663-4E45-A713-4A87C8B0AC4B}" type="slidenum">
              <a:rPr lang="en-US" smtClean="0"/>
              <a:pPr/>
              <a:t>189</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You can discuss the fact that this type of storage would most likely require in rack sprinkler protection. Since that is not practical</a:t>
            </a:r>
            <a:r>
              <a:rPr lang="en-US" baseline="0" dirty="0"/>
              <a:t> for portable racks, this special design was developed to deal specifically with that issue. Note that it is a very special and prescriptive design as can be seen from the accompanying notes.</a:t>
            </a:r>
            <a:endParaRPr lang="en-US" dirty="0"/>
          </a:p>
        </p:txBody>
      </p:sp>
      <p:sp>
        <p:nvSpPr>
          <p:cNvPr id="4" name="Slide Number Placeholder 3"/>
          <p:cNvSpPr>
            <a:spLocks noGrp="1"/>
          </p:cNvSpPr>
          <p:nvPr>
            <p:ph type="sldNum" sz="quarter" idx="10"/>
          </p:nvPr>
        </p:nvSpPr>
        <p:spPr/>
        <p:txBody>
          <a:bodyPr/>
          <a:lstStyle/>
          <a:p>
            <a:fld id="{7D81DD05-B663-4E45-A713-4A87C8B0AC4B}" type="slidenum">
              <a:rPr lang="en-US" smtClean="0"/>
              <a:pPr/>
              <a:t>190</a:t>
            </a:fld>
            <a:endParaRPr lang="en-US"/>
          </a:p>
        </p:txBody>
      </p:sp>
    </p:spTree>
    <p:extLst>
      <p:ext uri="{BB962C8B-B14F-4D97-AF65-F5344CB8AC3E}">
        <p14:creationId xmlns:p14="http://schemas.microsoft.com/office/powerpoint/2010/main" val="122478973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This is an opportunity to discuss the advantages of the work</a:t>
            </a:r>
            <a:r>
              <a:rPr lang="en-US" baseline="0" dirty="0"/>
              <a:t> done by the Retail Fire Research Coalition. In essence, they have developed some “cookie cutter” designs that lend themselves to specific retail facilities. In many cases, once we understand the designs used in these facilities, they will become repetitive in various stores and locations. Except for one new design, they have in common the use of the k-25.2EC sprinkler, so obviously there was some collaboration between a sprinkler manufacturer and the commission. That has led to a special, but simplified, design for a number of members of this coalition. We will try to identify the participants as we look at the various design criteria.</a:t>
            </a:r>
            <a:endParaRPr lang="en-US" dirty="0"/>
          </a:p>
          <a:p>
            <a:r>
              <a:rPr lang="en-US" dirty="0"/>
              <a:t>As one can see, we have attempted to identify the users</a:t>
            </a:r>
            <a:r>
              <a:rPr lang="en-US" baseline="0" dirty="0"/>
              <a:t> of the various special designs. We can note that these designs are laid out in NFPA 13, so they are not limited to these particulars retailers. In other words, if someone wanted to open a business similar to these, and wanted to use one of the special designs, they could certainly do so.</a:t>
            </a:r>
          </a:p>
          <a:p>
            <a:r>
              <a:rPr lang="en-US" baseline="0" dirty="0"/>
              <a:t>Note that 20.3.2 thru 20.3.6 are based on a “double design” concept. Each of the designs is required to meet a minimum density/ area, but is also required to meet a design for the 4 most hydraulically demanding sprinklers using a higher density. This somewhat harkens back to the discussion we had in developing designs for Rubber Tires where one of the choices was a “double design”. This shows that the concept can be used other places.</a:t>
            </a:r>
          </a:p>
          <a:p>
            <a:r>
              <a:rPr lang="en-US" baseline="0" dirty="0"/>
              <a:t>20.3.7 was added in 2010. It does not have the double design requirement, and does not use the k-25.2EC sprinkler. Rather, it utilizes a k-25.2 ESFR sprinkler at a minimum pressure of 15psi. At the time of this writing, we have been unable to identify the user of this design. The ROP regarding this issue stated the submitter wished to remain anonymous.</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191</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rules were</a:t>
            </a:r>
            <a:r>
              <a:rPr lang="en-US" baseline="0" dirty="0"/>
              <a:t> starting in the 2010 edition </a:t>
            </a:r>
            <a:r>
              <a:rPr lang="en-US" dirty="0"/>
              <a:t>of NFPA 13. They have created questions for quite some time, and are now starting to be addressed through rules and guidelines set forth in the standard.</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192</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These rules were</a:t>
            </a:r>
            <a:r>
              <a:rPr lang="en-US" baseline="0" dirty="0"/>
              <a:t> starting in the 2010 edition </a:t>
            </a:r>
            <a:r>
              <a:rPr lang="en-US" dirty="0"/>
              <a:t>of NFPA 13. They have created questions for quite some time, and are now starting to be addressed through rules and guidelines set forth in the standard.</a:t>
            </a:r>
          </a:p>
          <a:p>
            <a:r>
              <a:rPr lang="en-US" dirty="0"/>
              <a:t>20.5</a:t>
            </a:r>
          </a:p>
          <a:p>
            <a:r>
              <a:rPr lang="en-US" dirty="0"/>
              <a:t>The definitions for these terms were covered earlier in the program:</a:t>
            </a:r>
          </a:p>
          <a:p>
            <a:r>
              <a:rPr lang="en-US" dirty="0"/>
              <a:t>	cartoned record storage- 3.9.1.3</a:t>
            </a:r>
          </a:p>
          <a:p>
            <a:r>
              <a:rPr lang="en-US" dirty="0"/>
              <a:t>	catwalk- 3.9.1.4</a:t>
            </a:r>
          </a:p>
          <a:p>
            <a:r>
              <a:rPr lang="en-US" dirty="0"/>
              <a:t>There are specific and prescriptive rules in</a:t>
            </a:r>
            <a:r>
              <a:rPr lang="en-US" baseline="0" dirty="0"/>
              <a:t> this section for flu spaces, rack uprights, length and depth of racks, catwalks, etc. It is a very prescriptive design intended for facilities that store records specifically with catwalk access.</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193</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E370845-79FD-4D53-9D85-FD983A0E2C6D}" type="slidenum">
              <a:rPr lang="en-US"/>
              <a:pPr/>
              <a:t>194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a:t>A.20.5.6.3.5</a:t>
            </a:r>
          </a:p>
          <a:p>
            <a:pPr eaLnBrk="1" hangingPunct="1"/>
            <a:r>
              <a:rPr lang="en-US" dirty="0"/>
              <a:t>An example of the locations of sprinklers under the catwalk</a:t>
            </a:r>
            <a:r>
              <a:rPr lang="en-US" baseline="0" dirty="0"/>
              <a:t> &amp; at the transverse flu spaces. Just a representation of a few of the specific rules for protecting these facilities.</a:t>
            </a:r>
          </a:p>
          <a:p>
            <a:pPr eaLnBrk="1" hangingPunct="1"/>
            <a:r>
              <a:rPr lang="en-US" baseline="0" dirty="0"/>
              <a:t>The ceiling sprinkler discharge is also prescriptive and taken from Table 20.5.6.2</a:t>
            </a:r>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A3B02D-AB80-4145-9F0C-B6D2A6AE7DA3}" type="slidenum">
              <a:rPr lang="en-US" smtClean="0"/>
              <a:pPr>
                <a:defRPr/>
              </a:pPr>
              <a:t>195</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20.6</a:t>
            </a:r>
          </a:p>
          <a:p>
            <a:r>
              <a:rPr lang="en-US" dirty="0"/>
              <a:t>Compact record storage</a:t>
            </a:r>
            <a:r>
              <a:rPr lang="en-US" baseline="0" dirty="0"/>
              <a:t> was defined earlier in 3.9.1.7</a:t>
            </a:r>
          </a:p>
          <a:p>
            <a:r>
              <a:rPr lang="en-US" baseline="0" dirty="0"/>
              <a:t>Compact record storage module was defined earlier in 3.9.1.8</a:t>
            </a:r>
          </a:p>
          <a:p>
            <a:r>
              <a:rPr lang="en-US" baseline="0" dirty="0"/>
              <a:t>These are typically the type record storage arrangements we see in doctors’ offices and such. Again, the requirements for this design are very specific and prescriptive in nature, giving specific requirements for the size of each module, what type sprinklers are allowed, requirements for barriers, etc.</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197</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A3B02D-AB80-4145-9F0C-B6D2A6AE7DA3}" type="slidenum">
              <a:rPr lang="en-US" smtClean="0"/>
              <a:pPr>
                <a:defRPr/>
              </a:pPr>
              <a:t>198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xfrm>
            <a:off x="731520" y="4560570"/>
            <a:ext cx="5852160" cy="4320540"/>
          </a:xfrm>
          <a:prstGeom prst="rect">
            <a:avLst/>
          </a:prstGeom>
        </p:spPr>
        <p:txBody>
          <a:bodyPr/>
          <a:lstStyle/>
          <a:p>
            <a:r>
              <a:rPr lang="en-US" dirty="0"/>
              <a:t>A.5.6.3.4</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096608B-5D02-4C92-B439-DD4C7992DB82}" type="slidenum">
              <a:rPr lang="en-US"/>
              <a:pPr/>
              <a:t>199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An example of compact record storage. Supposedly the major manufacturers of these type devices have agreed to install them maintaining the 18” clearance</a:t>
            </a:r>
            <a:r>
              <a:rPr lang="en-US" baseline="0" dirty="0"/>
              <a:t> to the sprinklers.</a:t>
            </a:r>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20.7</a:t>
            </a:r>
          </a:p>
          <a:p>
            <a:r>
              <a:rPr lang="en-US" dirty="0"/>
              <a:t>These optional rules are set out for both mobile &amp; fixed storage bays. The rules are very specific and prescriptive. They require the use of k-25.2  ESFR sprinklers at a pressure of at least 40psi. There a number of requirements for the shelving, height of storage, clearances, etc. </a:t>
            </a:r>
          </a:p>
        </p:txBody>
      </p:sp>
      <p:sp>
        <p:nvSpPr>
          <p:cNvPr id="4" name="Slide Number Placeholder 3"/>
          <p:cNvSpPr>
            <a:spLocks noGrp="1"/>
          </p:cNvSpPr>
          <p:nvPr>
            <p:ph type="sldNum" sz="quarter" idx="10"/>
          </p:nvPr>
        </p:nvSpPr>
        <p:spPr/>
        <p:txBody>
          <a:bodyPr/>
          <a:lstStyle/>
          <a:p>
            <a:fld id="{2B00FDC9-5C38-4757-8541-9FE7E0D21536}" type="slidenum">
              <a:rPr lang="en-US" smtClean="0"/>
              <a:pPr/>
              <a:t>200</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A3B02D-AB80-4145-9F0C-B6D2A6AE7DA3}" type="slidenum">
              <a:rPr lang="en-US" smtClean="0"/>
              <a:pPr>
                <a:defRPr/>
              </a:pPr>
              <a:t>201</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6B84BE0-446D-4257-AC9B-E8A3EDDD0C08}" type="slidenum">
              <a:rPr lang="en-US"/>
              <a:pPr/>
              <a:t>202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a:t>An example of high bay record storage.</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B7B1BDA-D95F-47B4-8B01-D292A3AA8B7D}" type="slidenum">
              <a:rPr lang="en-US"/>
              <a:pPr/>
              <a:t>203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a:t>Figure A.20.7.1- a typical fixed high bay</a:t>
            </a:r>
            <a:r>
              <a:rPr lang="en-US" baseline="0" dirty="0"/>
              <a:t> record storage structure. You can see how the construction of the module lends itself to meeting the requirements for flu spaces and such indicated by this section of the standard.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note that the benchmark is basically the benchmark</a:t>
            </a:r>
            <a:r>
              <a:rPr lang="en-US" baseline="0" dirty="0"/>
              <a:t> from Class III (a box of paper cups) with an appreciable amount of the paper cups being replaced with polystyrene cups.</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24</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xfrm>
            <a:off x="731520" y="4560570"/>
            <a:ext cx="5852160" cy="4320540"/>
          </a:xfrm>
          <a:prstGeom prst="rect">
            <a:avLst/>
          </a:prstGeom>
        </p:spPr>
        <p:txBody>
          <a:bodyPr/>
          <a:lstStyle/>
          <a:p>
            <a:r>
              <a:rPr lang="en-US" dirty="0"/>
              <a:t>I list the plastics in reverse order</a:t>
            </a:r>
            <a:r>
              <a:rPr lang="en-US" baseline="0" dirty="0"/>
              <a:t> to line up with the matrix in a couple of slides.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83306">
              <a:defRPr/>
            </a:pPr>
            <a:fld id="{5C24F2F7-50AF-48B3-882D-15B03E86DC8D}" type="slidenum">
              <a:rPr lang="en-US">
                <a:solidFill>
                  <a:prstClr val="black"/>
                </a:solidFill>
                <a:latin typeface="Calibri"/>
              </a:rPr>
              <a:pPr defTabSz="483306">
                <a:defRPr/>
              </a:pPr>
              <a:t>6</a:t>
            </a:fld>
            <a:endParaRPr lang="en-US">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why I did the plastics in reverse order. It shows that a Group C plastic burns like a Class III commodity, so if it “walks like a duck,</a:t>
            </a:r>
            <a:r>
              <a:rPr lang="en-US" baseline="0" dirty="0"/>
              <a:t> etc.”</a:t>
            </a:r>
          </a:p>
          <a:p>
            <a:r>
              <a:rPr lang="en-US" baseline="0" dirty="0"/>
              <a:t>The Group B plastic burns like a Class IV commodity, so if it “walks like a duck, etc.”</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27</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xfrm>
            <a:off x="731520" y="4560570"/>
            <a:ext cx="5852160" cy="4320540"/>
          </a:xfrm>
          <a:prstGeom prst="rect">
            <a:avLst/>
          </a:prstGeom>
        </p:spPr>
        <p:txBody>
          <a:bodyPr/>
          <a:lstStyle/>
          <a:p>
            <a:r>
              <a:rPr lang="en-US" dirty="0"/>
              <a:t>5.6.4.3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xfrm>
            <a:off x="731520" y="4560570"/>
            <a:ext cx="5852160" cy="4320540"/>
          </a:xfrm>
          <a:prstGeom prst="rect">
            <a:avLst/>
          </a:prstGeom>
        </p:spPr>
        <p:txBody>
          <a:bodyPr/>
          <a:lstStyle/>
          <a:p>
            <a:r>
              <a:rPr lang="en-US" dirty="0"/>
              <a:t>5.6.4.2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xfrm>
            <a:off x="731520" y="4560570"/>
            <a:ext cx="5852160" cy="4320540"/>
          </a:xfrm>
          <a:prstGeom prst="rect">
            <a:avLst/>
          </a:prstGeom>
        </p:spPr>
        <p:txBody>
          <a:bodyPr/>
          <a:lstStyle/>
          <a:p>
            <a:r>
              <a:rPr lang="en-US" dirty="0"/>
              <a:t>5.6.4.1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Basically</a:t>
            </a:r>
            <a:r>
              <a:rPr lang="en-US" baseline="0" dirty="0"/>
              <a:t> they took the rest of the paper cups out of the box and replaced them all with polystyrene cups.</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31</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very delicate decision, one that should</a:t>
            </a:r>
            <a:r>
              <a:rPr lang="en-US" baseline="0" dirty="0"/>
              <a:t> require the approval of ALL parties, the owner, the AHJ. The engineer/architect, the contractor, etc.</a:t>
            </a:r>
          </a:p>
          <a:p>
            <a:r>
              <a:rPr lang="en-US" baseline="0" dirty="0"/>
              <a:t>3.9.1.15</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32</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A very delicate decision, one that should</a:t>
            </a:r>
            <a:r>
              <a:rPr lang="en-US" baseline="0" dirty="0"/>
              <a:t> require the approval of ALL parties, the owner, the AHJ. The engineer/architect, the contractor, etc.</a:t>
            </a:r>
            <a:endParaRPr lang="en-US" dirty="0"/>
          </a:p>
          <a:p>
            <a:r>
              <a:rPr lang="en-US" dirty="0"/>
              <a:t>This is not actually</a:t>
            </a:r>
            <a:r>
              <a:rPr lang="en-US" baseline="0" dirty="0"/>
              <a:t> in the rules, but is a footnote to the decision tree Figure 15.2.2.</a:t>
            </a:r>
          </a:p>
          <a:p>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34</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xfrm>
            <a:off x="1257300" y="720725"/>
            <a:ext cx="4800600" cy="3600450"/>
          </a:xfrm>
          <a:ln/>
        </p:spPr>
      </p:sp>
      <p:sp>
        <p:nvSpPr>
          <p:cNvPr id="458755" name="Rectangle 3"/>
          <p:cNvSpPr>
            <a:spLocks noGrp="1" noChangeArrowheads="1"/>
          </p:cNvSpPr>
          <p:nvPr>
            <p:ph type="body" idx="1"/>
          </p:nvPr>
        </p:nvSpPr>
        <p:spPr>
          <a:xfrm>
            <a:off x="731520" y="4560570"/>
            <a:ext cx="5852160" cy="4320540"/>
          </a:xfrm>
          <a:prstGeom prst="rect">
            <a:avLst/>
          </a:prstGeom>
        </p:spPr>
        <p:txBody>
          <a:bodyPr/>
          <a:lstStyle/>
          <a:p>
            <a:r>
              <a:rPr lang="en-US" dirty="0"/>
              <a:t>Burn it</a:t>
            </a:r>
          </a:p>
          <a:p>
            <a:r>
              <a:rPr lang="en-US" sz="1300" b="1" dirty="0"/>
              <a:t>Fire Products Collector</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xfrm>
            <a:off x="731520" y="4560570"/>
            <a:ext cx="5852160" cy="4320540"/>
          </a:xfrm>
          <a:prstGeom prst="rect">
            <a:avLst/>
          </a:prstGeo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xfrm>
            <a:off x="731520" y="4560570"/>
            <a:ext cx="5852160" cy="4320540"/>
          </a:xfrm>
          <a:prstGeom prst="rect">
            <a:avLst/>
          </a:prstGeo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leads us to the discussion regarding the classification of commodities. It is important to note that the annex in 13 is to be used as a GUIDE to illustrate the basic differences among commodity classifications,</a:t>
            </a:r>
            <a:r>
              <a:rPr lang="en-US" baseline="0" dirty="0"/>
              <a:t> and not to be used as a replacement for a definitive engineering study or decision.</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7</a:t>
            </a:fld>
            <a:endParaRPr lang="en-US">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731520" y="4560570"/>
            <a:ext cx="5852160" cy="4320540"/>
          </a:xfrm>
          <a:prstGeom prst="rect">
            <a:avLst/>
          </a:prstGeom>
        </p:spPr>
        <p:txBody>
          <a:bodyPr/>
          <a:lstStyle/>
          <a:p>
            <a:r>
              <a:rPr lang="en-US" dirty="0"/>
              <a:t>Explain that the results of the test are compared to the benchmarks. Whichever it burns like, that is how it is classified. You can explain that a manufacturer always has the option of redesigning their product and re testing</a:t>
            </a:r>
            <a:r>
              <a:rPr lang="en-US" baseline="0" dirty="0"/>
              <a:t> it to get a lower classification rating.</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3 options for dealing with mixed commodities. Option 1 is probably the most expensive, but affords the most flexibility.</a:t>
            </a:r>
          </a:p>
          <a:p>
            <a:r>
              <a:rPr lang="en-US" dirty="0"/>
              <a:t>Option 2 is more cost</a:t>
            </a:r>
            <a:r>
              <a:rPr lang="en-US" baseline="0" dirty="0"/>
              <a:t> effective but is very difficult to enforce.</a:t>
            </a:r>
          </a:p>
          <a:p>
            <a:r>
              <a:rPr lang="en-US" baseline="0" dirty="0"/>
              <a:t>Option 3 is probably the most impractical, since we usually want to store like things together. This makes enforcement practically impossible.</a:t>
            </a:r>
          </a:p>
          <a:p>
            <a:r>
              <a:rPr lang="en-US" baseline="0" dirty="0"/>
              <a:t>5.6.1.2</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40</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Interesting to note that the way the standard is written, we could actually store 20 pallet loads in a 50,000 </a:t>
            </a:r>
            <a:r>
              <a:rPr lang="en-US" sz="1300" dirty="0"/>
              <a:t>ft</a:t>
            </a:r>
            <a:r>
              <a:rPr lang="en-US" sz="1300" baseline="30000" dirty="0"/>
              <a:t>2 </a:t>
            </a:r>
            <a:r>
              <a:rPr lang="en-US" sz="1300" dirty="0"/>
              <a:t> area as long as they were divided correctly, with no more than 10 in any 40,000 area.</a:t>
            </a:r>
          </a:p>
          <a:p>
            <a:r>
              <a:rPr lang="en-US" sz="1300" dirty="0"/>
              <a:t>5.6.1.2.3-5.6.1.2.4</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41</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discuss how the original concept in 2007 put the onus on the pallet manufacturers to mark their pallets as being reinforced so as</a:t>
            </a:r>
            <a:r>
              <a:rPr lang="en-US" baseline="0" dirty="0"/>
              <a:t> to identify whether the commodity should be bumped once or twice. This didn’t work so 2010 requires the default to be reinforced unless otherwise proven.</a:t>
            </a:r>
          </a:p>
          <a:p>
            <a:r>
              <a:rPr lang="en-US" baseline="0" dirty="0"/>
              <a:t>5.6.2</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42</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83306">
              <a:defRPr/>
            </a:pPr>
            <a:fld id="{BA7086CA-255A-4607-BDB0-8F53034742FB}" type="slidenum">
              <a:rPr lang="en-US">
                <a:solidFill>
                  <a:prstClr val="black"/>
                </a:solidFill>
                <a:latin typeface="Calibri"/>
              </a:rPr>
              <a:pPr defTabSz="483306">
                <a:defRPr/>
              </a:pPr>
              <a:t>43</a:t>
            </a:fld>
            <a:endParaRPr lang="en-US">
              <a:solidFill>
                <a:prstClr val="black"/>
              </a:solidFill>
              <a:latin typeface="Calibri"/>
            </a:endParaRPr>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r>
              <a:rPr lang="en-US" dirty="0"/>
              <a:t>Figure A.3.9.1.22</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discuss how the original concept in 2007 put the onus on the pallet manufacturers to mark their pallets as being reinforced so as</a:t>
            </a:r>
            <a:r>
              <a:rPr lang="en-US" baseline="0" dirty="0"/>
              <a:t> to identify whether the commodity should be bumped once or twice. This didn’t work so 2010 requires the default to be reinforced unless otherwise proven.</a:t>
            </a:r>
          </a:p>
          <a:p>
            <a:r>
              <a:rPr lang="en-US" baseline="0" dirty="0"/>
              <a:t>Note bullet three (5.6.2.5), which avoids the problem of various type pallets.</a:t>
            </a:r>
          </a:p>
          <a:p>
            <a:pPr defTabSz="966612">
              <a:defRPr/>
            </a:pPr>
            <a:r>
              <a:rPr lang="en-US" baseline="0" dirty="0"/>
              <a:t>5.6.2</a:t>
            </a:r>
            <a:endParaRPr lang="en-US" dirty="0"/>
          </a:p>
          <a:p>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44</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exercise can be taken with or without a break. Stress that it is simply to show the basic differences in classifications. Some of the questions</a:t>
            </a:r>
            <a:r>
              <a:rPr lang="en-US" baseline="0" dirty="0"/>
              <a:t> require more information before they can be answered.</a:t>
            </a:r>
          </a:p>
          <a:p>
            <a:pPr marL="241653" indent="-241653">
              <a:buAutoNum type="arabicPeriod"/>
            </a:pPr>
            <a:r>
              <a:rPr lang="en-US" baseline="0" dirty="0"/>
              <a:t>Class III (Group C)	2. Class II (Class I bumped one class)</a:t>
            </a:r>
          </a:p>
          <a:p>
            <a:pPr marL="241653" indent="-241653"/>
            <a:r>
              <a:rPr lang="en-US" baseline="0" dirty="0"/>
              <a:t>3. Class III (Group C)	4. You can discuss this- if the doors are on a refrigerator, probably a Class II (due to reinforced packaging because of weight); if the doors are off, it is a box of plastic and probably a Group A (many refrigerators are shipped with doors off so they will fit through a doorway); If a range, probably Class II (due to packaging for weight)</a:t>
            </a:r>
          </a:p>
          <a:p>
            <a:pPr marL="241653" indent="-241653"/>
            <a:r>
              <a:rPr lang="en-US" baseline="0" dirty="0"/>
              <a:t>5. Class IV		6. How large are the containers? If </a:t>
            </a:r>
            <a:r>
              <a:rPr lang="en-US" u="sng" baseline="0" dirty="0"/>
              <a:t>&lt;</a:t>
            </a:r>
            <a:r>
              <a:rPr lang="en-US" u="none" baseline="0" dirty="0"/>
              <a:t> 5 gallons, Class I; if &gt; 5gallons, </a:t>
            </a:r>
            <a:r>
              <a:rPr lang="en-US" u="none" baseline="0"/>
              <a:t>Class II</a:t>
            </a:r>
          </a:p>
          <a:p>
            <a:pPr marL="241653" indent="-241653"/>
            <a:r>
              <a:rPr lang="en-US" u="none" baseline="0"/>
              <a:t>7</a:t>
            </a:r>
            <a:r>
              <a:rPr lang="en-US" u="none" baseline="0" dirty="0"/>
              <a:t>. Class IV- discuss the importance of being in a carton (if not, they are a Group A plastic; explain how the standard specifically states certain parameters, like cartons	8. Class II</a:t>
            </a:r>
            <a:br>
              <a:rPr lang="en-US" u="none" baseline="0" dirty="0"/>
            </a:br>
            <a:r>
              <a:rPr lang="en-US" u="none" baseline="0" dirty="0"/>
              <a:t>9. Class II		10. Class III (Class I bumped two classes)</a:t>
            </a:r>
          </a:p>
          <a:p>
            <a:pPr marL="241653" indent="-241653"/>
            <a:endParaRPr lang="en-US" u="none" baseline="0" dirty="0"/>
          </a:p>
          <a:p>
            <a:pPr marL="241653" indent="-241653"/>
            <a:r>
              <a:rPr lang="en-US" u="none" baseline="0" dirty="0"/>
              <a:t>Explain how the pallet changes the Classification, and relate it to the requirements of Chapter 4 in NFPA 25 to note that a change in pallets requires a an evaluation of the system.</a:t>
            </a:r>
            <a:endParaRPr lang="en-US" baseline="0" dirty="0"/>
          </a:p>
          <a:p>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45</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good place to discuss how the definitions chapters are expanding in all NFPA documents due</a:t>
            </a:r>
            <a:r>
              <a:rPr lang="en-US" baseline="0" dirty="0"/>
              <a:t> as much to litigation as anything else. Discuss how, since the industry has spread out so much, there is a need to specifically define terms. Also, in case of lawsuits, the court will use the dictionary if terms are not defined in the standard. It is also important to note that different standards, and even different chapters of the same standard may have different definitions. Because of that, we ill discuss definitions applicable to each major division of this program.</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3.9.1.1</a:t>
            </a:r>
          </a:p>
          <a:p>
            <a:r>
              <a:rPr lang="en-US" dirty="0"/>
              <a:t>3.9.1.3</a:t>
            </a:r>
          </a:p>
          <a:p>
            <a:r>
              <a:rPr lang="en-US" dirty="0"/>
              <a:t>3.9.1.4</a:t>
            </a:r>
          </a:p>
          <a:p>
            <a:pPr defTabSz="966612">
              <a:defRPr/>
            </a:pPr>
            <a:r>
              <a:rPr lang="en-US" dirty="0"/>
              <a:t>You can explain that the definitions are simply putting in place terms that will be used later in determining design solutions.</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A3B02D-AB80-4145-9F0C-B6D2A6AE7DA3}" type="slidenum">
              <a:rPr lang="en-US" smtClean="0"/>
              <a:pPr>
                <a:defRPr/>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shows the seven basic classifications,</a:t>
            </a:r>
            <a:r>
              <a:rPr lang="en-US" baseline="0" dirty="0"/>
              <a:t> Note that they will be compressed in to 5 classifications in a short while.</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9</a:t>
            </a:fld>
            <a:endParaRPr lang="en-US">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A3B02D-AB80-4145-9F0C-B6D2A6AE7DA3}" type="slidenum">
              <a:rPr lang="en-US" smtClean="0"/>
              <a:pPr>
                <a:defRPr/>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3.9.1.5</a:t>
            </a:r>
          </a:p>
          <a:p>
            <a:r>
              <a:rPr lang="en-US" dirty="0"/>
              <a:t>3.9.1.7</a:t>
            </a:r>
          </a:p>
          <a:p>
            <a:r>
              <a:rPr lang="en-US" dirty="0"/>
              <a:t>3.9.1.8</a:t>
            </a:r>
          </a:p>
          <a:p>
            <a:r>
              <a:rPr lang="en-US" dirty="0"/>
              <a:t>You can explain that the definitions are simply putting in place terms that will be used later in determining design solutions.</a:t>
            </a:r>
          </a:p>
        </p:txBody>
      </p:sp>
      <p:sp>
        <p:nvSpPr>
          <p:cNvPr id="4" name="Slide Number Placeholder 3"/>
          <p:cNvSpPr>
            <a:spLocks noGrp="1"/>
          </p:cNvSpPr>
          <p:nvPr>
            <p:ph type="sldNum" sz="quarter" idx="10"/>
          </p:nvPr>
        </p:nvSpPr>
        <p:spPr/>
        <p:txBody>
          <a:bodyPr/>
          <a:lstStyle/>
          <a:p>
            <a:fld id="{2B00FDC9-5C38-4757-8541-9FE7E0D21536}" type="slidenum">
              <a:rPr lang="en-US" smtClean="0"/>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A3B02D-AB80-4145-9F0C-B6D2A6AE7DA3}" type="slidenum">
              <a:rPr lang="en-US" smtClean="0"/>
              <a:pPr>
                <a:defRPr/>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096608B-5D02-4C92-B439-DD4C7992DB82}" type="slidenum">
              <a:rPr lang="en-US"/>
              <a:pPr/>
              <a:t>53</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An example of compact record storage. Supposedly the major manufacturers of these type devices have agreed to install them maintaining the 18” clearance</a:t>
            </a:r>
            <a:r>
              <a:rPr lang="en-US" baseline="0" dirty="0"/>
              <a:t> to the sprinklers.</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3.9.1.12</a:t>
            </a:r>
          </a:p>
          <a:p>
            <a:r>
              <a:rPr lang="en-US" dirty="0"/>
              <a:t>Note</a:t>
            </a:r>
            <a:r>
              <a:rPr lang="en-US" baseline="0" dirty="0"/>
              <a:t> that encapsulation does not change the classification of the commodity, but may change the density required to properly protect it. Since we cannot pre wet the package, we usually must provide extra water to serve as a type of water blanket around the exposed materials.</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3.9.1.18</a:t>
            </a:r>
          </a:p>
          <a:p>
            <a:r>
              <a:rPr lang="en-US" dirty="0"/>
              <a:t>Explain</a:t>
            </a:r>
            <a:r>
              <a:rPr lang="en-US" baseline="0" dirty="0"/>
              <a:t> the history of miscellaneous storage as a way of dealing with store rooms and such found in almost every occupancy. The rules provide a means of deciding when we change from a storage that is incidental to use to an actual storage facility.</a:t>
            </a:r>
          </a:p>
          <a:p>
            <a:r>
              <a:rPr lang="en-US" baseline="0" dirty="0"/>
              <a:t>Point out that the rules for Miscellaneous Tire storage are a bit more restrictive.</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57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Simply a picture version of miscellaneous storage. Explain that other activities can be ongoing in the 25’ space, just not storage.</a:t>
            </a:r>
          </a:p>
        </p:txBody>
      </p:sp>
      <p:sp>
        <p:nvSpPr>
          <p:cNvPr id="4" name="Slide Number Placeholder 3"/>
          <p:cNvSpPr>
            <a:spLocks noGrp="1"/>
          </p:cNvSpPr>
          <p:nvPr>
            <p:ph type="sldNum" sz="quarter" idx="10"/>
          </p:nvPr>
        </p:nvSpPr>
        <p:spPr/>
        <p:txBody>
          <a:bodyPr/>
          <a:lstStyle/>
          <a:p>
            <a:fld id="{2B00FDC9-5C38-4757-8541-9FE7E0D21536}" type="slidenum">
              <a:rPr lang="en-US" smtClean="0"/>
              <a:pPr/>
              <a:t>58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3.9.1.17</a:t>
            </a:r>
          </a:p>
          <a:p>
            <a:r>
              <a:rPr lang="en-US" dirty="0"/>
              <a:t>3.9.1.19</a:t>
            </a:r>
          </a:p>
          <a:p>
            <a:r>
              <a:rPr lang="en-US" dirty="0"/>
              <a:t>3.9.1.23</a:t>
            </a:r>
          </a:p>
        </p:txBody>
      </p:sp>
      <p:sp>
        <p:nvSpPr>
          <p:cNvPr id="4" name="Slide Number Placeholder 3"/>
          <p:cNvSpPr>
            <a:spLocks noGrp="1"/>
          </p:cNvSpPr>
          <p:nvPr>
            <p:ph type="sldNum" sz="quarter" idx="10"/>
          </p:nvPr>
        </p:nvSpPr>
        <p:spPr/>
        <p:txBody>
          <a:bodyPr/>
          <a:lstStyle/>
          <a:p>
            <a:fld id="{2B00FDC9-5C38-4757-8541-9FE7E0D21536}" type="slidenum">
              <a:rPr lang="en-US" smtClean="0"/>
              <a:pPr/>
              <a:t>59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3.9.1.27</a:t>
            </a:r>
          </a:p>
          <a:p>
            <a:r>
              <a:rPr lang="en-US" dirty="0"/>
              <a:t>3.9.1.21</a:t>
            </a:r>
          </a:p>
          <a:p>
            <a:r>
              <a:rPr lang="en-US" dirty="0"/>
              <a:t>3.9.1.22</a:t>
            </a:r>
          </a:p>
        </p:txBody>
      </p:sp>
      <p:sp>
        <p:nvSpPr>
          <p:cNvPr id="4" name="Slide Number Placeholder 3"/>
          <p:cNvSpPr>
            <a:spLocks noGrp="1"/>
          </p:cNvSpPr>
          <p:nvPr>
            <p:ph type="sldNum" sz="quarter" idx="10"/>
          </p:nvPr>
        </p:nvSpPr>
        <p:spPr/>
        <p:txBody>
          <a:bodyPr/>
          <a:lstStyle/>
          <a:p>
            <a:fld id="{2B00FDC9-5C38-4757-8541-9FE7E0D21536}" type="slidenum">
              <a:rPr lang="en-US" smtClean="0"/>
              <a:pPr/>
              <a:t>60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12.1.1</a:t>
            </a:r>
          </a:p>
          <a:p>
            <a:r>
              <a:rPr lang="en-US" dirty="0"/>
              <a:t>For many years, the rules of storage assumed that draft curtains and heat vents were not being used.</a:t>
            </a:r>
            <a:r>
              <a:rPr lang="en-US" baseline="0" dirty="0"/>
              <a:t> This was based on testing that showed the use of such devices could significantly alter sprinkler performance. Still, many building codes required their use. These new rules at least seem to develop some “middle ground” between the two conflicting issues. Most building codes have now eliminated the requirement for draft curtains when ESFR sprinklers are used, except as noted in the standard.</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xfrm>
            <a:off x="731520" y="4560570"/>
            <a:ext cx="5852160" cy="4320540"/>
          </a:xfrm>
          <a:prstGeom prst="rect">
            <a:avLst/>
          </a:prstGeom>
        </p:spPr>
        <p:txBody>
          <a:bodyPr/>
          <a:lstStyle/>
          <a:p>
            <a:r>
              <a:rPr lang="en-US" dirty="0"/>
              <a:t>Bullet 5-5.6.1.1.2</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12.1.2</a:t>
            </a:r>
          </a:p>
          <a:p>
            <a:r>
              <a:rPr lang="en-US" dirty="0"/>
              <a:t>12.1.3.3</a:t>
            </a:r>
          </a:p>
        </p:txBody>
      </p:sp>
      <p:sp>
        <p:nvSpPr>
          <p:cNvPr id="4" name="Slide Number Placeholder 3"/>
          <p:cNvSpPr>
            <a:spLocks noGrp="1"/>
          </p:cNvSpPr>
          <p:nvPr>
            <p:ph type="sldNum" sz="quarter" idx="10"/>
          </p:nvPr>
        </p:nvSpPr>
        <p:spPr/>
        <p:txBody>
          <a:bodyPr/>
          <a:lstStyle/>
          <a:p>
            <a:fld id="{2B00FDC9-5C38-4757-8541-9FE7E0D21536}" type="slidenum">
              <a:rPr lang="en-US" smtClean="0"/>
              <a:pPr/>
              <a:t>63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Storage Occupancies and Clearance to Ceilings (12.1.3.4).</a:t>
            </a:r>
            <a:r>
              <a:rPr lang="en-US" dirty="0"/>
              <a:t> A standardized method for determining the clearance from the top of the storage to the ceiling was written using the same set of rules as the sprinkler deflector distance to the ceiling measurements in Chapter 8. The rules are:</a:t>
            </a:r>
          </a:p>
          <a:p>
            <a:r>
              <a:rPr lang="en-US" dirty="0"/>
              <a:t>· For corrugated deck with up to 3 inch depth, measure to the bottom of the deck</a:t>
            </a:r>
          </a:p>
          <a:p>
            <a:r>
              <a:rPr lang="en-US" dirty="0"/>
              <a:t>· For corrugated deck greater than 3 inches deep, measure to the highest point of the deck</a:t>
            </a:r>
          </a:p>
          <a:p>
            <a:r>
              <a:rPr lang="en-US" dirty="0"/>
              <a:t>· Measure to the underside of insulation</a:t>
            </a:r>
          </a:p>
          <a:p>
            <a:r>
              <a:rPr lang="en-US" dirty="0"/>
              <a:t>o Average the sag</a:t>
            </a:r>
          </a:p>
          <a:p>
            <a:r>
              <a:rPr lang="en-US" dirty="0"/>
              <a:t>o If sag is more than 6 inches, measure to highest point</a:t>
            </a:r>
          </a:p>
          <a:p>
            <a:endParaRPr lang="en-US" dirty="0"/>
          </a:p>
        </p:txBody>
      </p:sp>
      <p:sp>
        <p:nvSpPr>
          <p:cNvPr id="4" name="Slide Number Placeholder 3"/>
          <p:cNvSpPr>
            <a:spLocks noGrp="1"/>
          </p:cNvSpPr>
          <p:nvPr>
            <p:ph type="sldNum" sz="quarter" idx="10"/>
          </p:nvPr>
        </p:nvSpPr>
        <p:spPr/>
        <p:txBody>
          <a:bodyPr/>
          <a:lstStyle/>
          <a:p>
            <a:fld id="{0F381943-51D7-4F31-A11D-0DC3B03E8C8D}" type="slidenum">
              <a:rPr lang="en-US" smtClean="0"/>
              <a:pPr/>
              <a:t>64</a:t>
            </a:fld>
            <a:endParaRPr lang="en-US"/>
          </a:p>
        </p:txBody>
      </p:sp>
    </p:spTree>
    <p:extLst>
      <p:ext uri="{BB962C8B-B14F-4D97-AF65-F5344CB8AC3E}">
        <p14:creationId xmlns:p14="http://schemas.microsoft.com/office/powerpoint/2010/main" val="4184833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Be sure to note that these “high ceiling” rules apply only to Standard Spray sprinklers (12.1.3.4.2). This was clarified in the 2010 edition of the standard. In 2007 this section indicated</a:t>
            </a:r>
            <a:r>
              <a:rPr lang="en-US" baseline="0" dirty="0"/>
              <a:t> these rules applied to all sprinklers.</a:t>
            </a:r>
            <a:endParaRPr lang="en-US" dirty="0"/>
          </a:p>
          <a:p>
            <a:r>
              <a:rPr lang="en-US" dirty="0"/>
              <a:t>By bullet</a:t>
            </a:r>
          </a:p>
          <a:p>
            <a:r>
              <a:rPr lang="en-US" dirty="0"/>
              <a:t>12.1.3.4.2</a:t>
            </a:r>
          </a:p>
          <a:p>
            <a:r>
              <a:rPr lang="en-US" dirty="0"/>
              <a:t>12.1.3.4.3-</a:t>
            </a:r>
            <a:r>
              <a:rPr lang="en-US" baseline="0" dirty="0"/>
              <a:t> chapters 14 &amp; 15 deal with general storage of Class I-IV &amp; Plastics</a:t>
            </a:r>
          </a:p>
          <a:p>
            <a:r>
              <a:rPr lang="en-US" baseline="0" dirty="0"/>
              <a:t>12.1.3.4.4- Rack storage of Class I-IV </a:t>
            </a:r>
            <a:r>
              <a:rPr lang="en-US" u="sng" baseline="0" dirty="0"/>
              <a:t>&lt;</a:t>
            </a:r>
            <a:r>
              <a:rPr lang="en-US" u="none" baseline="0" dirty="0"/>
              <a:t> 25’ high</a:t>
            </a:r>
          </a:p>
          <a:p>
            <a:r>
              <a:rPr lang="en-US" u="none" baseline="0" dirty="0"/>
              <a:t>12.1.3.4.5- Section 176.3 = Rack storage of Class I-IV &gt; 25’; Section 17.2= Plastics </a:t>
            </a:r>
            <a:r>
              <a:rPr lang="en-US" u="sng" baseline="0" dirty="0"/>
              <a:t>&lt;</a:t>
            </a:r>
            <a:r>
              <a:rPr lang="en-US" u="none" baseline="0" dirty="0"/>
              <a:t> 25’</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65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i="0" dirty="0"/>
              <a:t>Be sure to note that these “high ceiling” rules apply only to Standard Spray sprinklers (12.1.3.4.2). This was clarified in the 2010 edition of the standard. In 2007 this section indicated</a:t>
            </a:r>
            <a:r>
              <a:rPr lang="en-US" i="0" baseline="0" dirty="0"/>
              <a:t> these rules applied to all sprinklers.</a:t>
            </a:r>
            <a:endParaRPr lang="en-US" i="0" dirty="0"/>
          </a:p>
          <a:p>
            <a:r>
              <a:rPr lang="en-US" i="0" dirty="0"/>
              <a:t>By bullet</a:t>
            </a:r>
          </a:p>
          <a:p>
            <a:r>
              <a:rPr lang="en-US" i="0" dirty="0"/>
              <a:t>12.1.3.4.2</a:t>
            </a:r>
          </a:p>
          <a:p>
            <a:r>
              <a:rPr lang="en-US" u="none" baseline="0" dirty="0"/>
              <a:t>12.1.3.4.6- Section 17.3 = Plastics on racks &gt; 25’</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66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rules were put in to the 2013 edition after testing was done with HVLS fans.</a:t>
            </a:r>
          </a:p>
          <a:p>
            <a:r>
              <a:rPr lang="en-US" dirty="0"/>
              <a:t>By bullet:</a:t>
            </a:r>
          </a:p>
          <a:p>
            <a:r>
              <a:rPr lang="en-US" dirty="0"/>
              <a:t>12.1.4.1</a:t>
            </a:r>
          </a:p>
          <a:p>
            <a:r>
              <a:rPr lang="en-US" dirty="0"/>
              <a:t>12.1.4.1(1)</a:t>
            </a:r>
          </a:p>
          <a:p>
            <a:pPr defTabSz="966612">
              <a:defRPr/>
            </a:pPr>
            <a:r>
              <a:rPr lang="en-US" dirty="0"/>
              <a:t>12.1.4.1(2)</a:t>
            </a:r>
          </a:p>
          <a:p>
            <a:pPr defTabSz="966612">
              <a:defRPr/>
            </a:pPr>
            <a:r>
              <a:rPr lang="en-US" dirty="0"/>
              <a:t>12.1.4.1(3)</a:t>
            </a:r>
          </a:p>
          <a:p>
            <a:pPr defTabSz="966612">
              <a:defRPr/>
            </a:pPr>
            <a:r>
              <a:rPr lang="en-US" dirty="0"/>
              <a:t>12.1.4.1(4)</a:t>
            </a:r>
          </a:p>
        </p:txBody>
      </p:sp>
      <p:sp>
        <p:nvSpPr>
          <p:cNvPr id="4" name="Slide Number Placeholder 3"/>
          <p:cNvSpPr>
            <a:spLocks noGrp="1"/>
          </p:cNvSpPr>
          <p:nvPr>
            <p:ph type="sldNum" sz="quarter" idx="10"/>
          </p:nvPr>
        </p:nvSpPr>
        <p:spPr/>
        <p:txBody>
          <a:bodyPr/>
          <a:lstStyle/>
          <a:p>
            <a:fld id="{0F994FEE-97DA-4E58-8CE4-44CD4AFA992A}" type="slidenum">
              <a:rPr lang="en-US" smtClean="0"/>
              <a:pPr/>
              <a:t>67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Hose connections 12.2</a:t>
            </a:r>
          </a:p>
          <a:p>
            <a:r>
              <a:rPr lang="en-US" dirty="0"/>
              <a:t>12.3-The last bullet, the 2’ change in ceiling elevation, is new to 2010.</a:t>
            </a:r>
          </a:p>
        </p:txBody>
      </p:sp>
      <p:sp>
        <p:nvSpPr>
          <p:cNvPr id="4" name="Slide Number Placeholder 3"/>
          <p:cNvSpPr>
            <a:spLocks noGrp="1"/>
          </p:cNvSpPr>
          <p:nvPr>
            <p:ph type="sldNum" sz="quarter" idx="10"/>
          </p:nvPr>
        </p:nvSpPr>
        <p:spPr/>
        <p:txBody>
          <a:bodyPr/>
          <a:lstStyle/>
          <a:p>
            <a:fld id="{2B00FDC9-5C38-4757-8541-9FE7E0D21536}" type="slidenum">
              <a:rPr lang="en-US" smtClean="0"/>
              <a:pPr/>
              <a:t>68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a:t>
            </a:r>
            <a:r>
              <a:rPr lang="en-US" baseline="0" dirty="0"/>
              <a:t> bullet</a:t>
            </a:r>
          </a:p>
          <a:p>
            <a:r>
              <a:rPr lang="en-US" baseline="0" dirty="0"/>
              <a:t>12.4-12.5</a:t>
            </a:r>
          </a:p>
          <a:p>
            <a:r>
              <a:rPr lang="en-US" baseline="0" dirty="0"/>
              <a:t>12.6</a:t>
            </a:r>
            <a:endParaRPr lang="en-US" dirty="0"/>
          </a:p>
          <a:p>
            <a:r>
              <a:rPr lang="en-US" dirty="0"/>
              <a:t>Note that the density limitations on standard spray sprinklers (Main bullet 2) applies only to std spray</a:t>
            </a:r>
            <a:r>
              <a:rPr lang="en-US" baseline="0" dirty="0"/>
              <a:t> sprinklers, and only to storage applications. The reason for requiring special listing for sprinklers </a:t>
            </a:r>
            <a:r>
              <a:rPr lang="en-US" u="sng" baseline="0" dirty="0"/>
              <a:t>&gt;</a:t>
            </a:r>
            <a:r>
              <a:rPr lang="en-US" u="none" baseline="0" dirty="0"/>
              <a:t> K-11.2 is that there is typically a requirement to use a minimum pressure of 10psi instead of the normal 7psi if used for storage.</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69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12.6.6</a:t>
            </a:r>
          </a:p>
          <a:p>
            <a:r>
              <a:rPr lang="en-US" dirty="0"/>
              <a:t>12.6.8.1-12.6.9</a:t>
            </a:r>
          </a:p>
          <a:p>
            <a:r>
              <a:rPr lang="en-US" dirty="0"/>
              <a:t>12.6.8.2</a:t>
            </a:r>
          </a:p>
          <a:p>
            <a:r>
              <a:rPr lang="en-US" dirty="0"/>
              <a:t>There are</a:t>
            </a:r>
            <a:r>
              <a:rPr lang="en-US" baseline="0" dirty="0"/>
              <a:t> not any QR sprinklers currently listed for storage. Although ESFR’s have a fast response link, they are not a QR sprinkler (QR = standard spray sprinkler with a fast </a:t>
            </a:r>
            <a:r>
              <a:rPr lang="en-US" baseline="0" dirty="0" err="1"/>
              <a:t>rsponse</a:t>
            </a:r>
            <a:r>
              <a:rPr lang="en-US" baseline="0" dirty="0"/>
              <a:t> link).</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70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ESFR Sprinklers and Light Hazard (12.6.7.1).</a:t>
            </a:r>
            <a:r>
              <a:rPr lang="en-US" sz="1300" dirty="0"/>
              <a:t> While ESFR sprinklers are overkill protection for light hazard occupancies, situations have arisen where their use might be requested. The most common example is a large open spec building that is protected with ESFR sprinklers that then gets turned into a gym, fitness, and weight lifting space. There is no reason to change out the sprinklers in this case. In the past, NFPA 13 did not anticipate the use of ESFR in light hazard, so it was not expressly stated that it was okay. After repeated inquiries into the subject, the committee decided that expressly state that ESFR sprinklers could be used for light hazard.</a:t>
            </a:r>
          </a:p>
          <a:p>
            <a:pPr defTabSz="966612">
              <a:defRPr/>
            </a:pPr>
            <a:r>
              <a:rPr lang="en-US" sz="1300" b="1" dirty="0"/>
              <a:t>CMSA Sprinklers and Light Hazard (12.6.7.1).</a:t>
            </a:r>
            <a:r>
              <a:rPr lang="en-US" sz="1300" dirty="0"/>
              <a:t> Similar to the discussion above for ESFR sprinklers, CMSA sprinklers can also be used with light hazard occupancies. However, since faster response times are desirable in light hazard occupancies, only the quick response CMSA sprinklers are permitted to be used in light hazard spaces.</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0F994FEE-97DA-4E58-8CE4-44CD4AFA992A}" type="slidenum">
              <a:rPr lang="en-US" smtClean="0"/>
              <a:pPr/>
              <a:t>71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Rules for expanding the design area when we eliminate sprinklers from combustible concealed spaces (see 8.15.1.2) were carried over in to chapter 12 in 12.9. These are simply repeating the rules of 8.15.1.2.</a:t>
            </a:r>
          </a:p>
          <a:p>
            <a:r>
              <a:rPr lang="en-US" dirty="0"/>
              <a:t>The use of hi expansion foam is in 12.11</a:t>
            </a:r>
          </a:p>
        </p:txBody>
      </p:sp>
      <p:sp>
        <p:nvSpPr>
          <p:cNvPr id="4" name="Slide Number Placeholder 3"/>
          <p:cNvSpPr>
            <a:spLocks noGrp="1"/>
          </p:cNvSpPr>
          <p:nvPr>
            <p:ph type="sldNum" sz="quarter" idx="10"/>
          </p:nvPr>
        </p:nvSpPr>
        <p:spPr/>
        <p:txBody>
          <a:bodyPr/>
          <a:lstStyle/>
          <a:p>
            <a:fld id="{2B00FDC9-5C38-4757-8541-9FE7E0D21536}" type="slidenum">
              <a:rPr lang="en-US" smtClean="0"/>
              <a:pPr/>
              <a:t>72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show these in this form for a reason. Commodities above the line are non combustible and those below are combustible. This illustrates the point</a:t>
            </a:r>
            <a:r>
              <a:rPr lang="en-US" baseline="0" dirty="0"/>
              <a:t> that if something will burn, it is at least a Class III.</a:t>
            </a:r>
            <a:endParaRPr lang="en-US" dirty="0"/>
          </a:p>
        </p:txBody>
      </p:sp>
      <p:sp>
        <p:nvSpPr>
          <p:cNvPr id="4" name="Slide Number Placeholder 3"/>
          <p:cNvSpPr>
            <a:spLocks noGrp="1"/>
          </p:cNvSpPr>
          <p:nvPr>
            <p:ph type="sldNum" sz="quarter" idx="10"/>
          </p:nvPr>
        </p:nvSpPr>
        <p:spPr/>
        <p:txBody>
          <a:bodyPr/>
          <a:lstStyle/>
          <a:p>
            <a:pPr defTabSz="483306">
              <a:defRPr/>
            </a:pPr>
            <a:fld id="{2B00FDC9-5C38-4757-8541-9FE7E0D21536}" type="slidenum">
              <a:rPr lang="en-US">
                <a:solidFill>
                  <a:prstClr val="black"/>
                </a:solidFill>
                <a:latin typeface="Calibri"/>
              </a:rPr>
              <a:pPr defTabSz="483306">
                <a:defRPr/>
              </a:pPr>
              <a:t>11</a:t>
            </a:fld>
            <a:endParaRPr lang="en-US">
              <a:solidFill>
                <a:prstClr val="black"/>
              </a:solidFill>
              <a:latin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Hose Stream Demands and Water Supply Durations for Storage (12.8.6.1).</a:t>
            </a:r>
            <a:r>
              <a:rPr lang="en-US" dirty="0"/>
              <a:t> All of the hose stream demands and water supply duration requirements, which were scattered around nine chapters, have been consolidated into one table and modified based on how many sprinklers are needed for fire control. In situations where more sprinklers are needed for fire control, larger hose stream demands and longer durations are needed</a:t>
            </a:r>
          </a:p>
        </p:txBody>
      </p:sp>
      <p:sp>
        <p:nvSpPr>
          <p:cNvPr id="4" name="Slide Number Placeholder 3"/>
          <p:cNvSpPr>
            <a:spLocks noGrp="1"/>
          </p:cNvSpPr>
          <p:nvPr>
            <p:ph type="sldNum" sz="quarter" idx="10"/>
          </p:nvPr>
        </p:nvSpPr>
        <p:spPr/>
        <p:txBody>
          <a:bodyPr/>
          <a:lstStyle/>
          <a:p>
            <a:fld id="{0F381943-51D7-4F31-A11D-0DC3B03E8C8D}" type="slidenum">
              <a:rPr lang="en-US" smtClean="0"/>
              <a:pPr/>
              <a:t>73</a:t>
            </a:fld>
            <a:endParaRPr lang="en-US"/>
          </a:p>
        </p:txBody>
      </p:sp>
    </p:spTree>
    <p:extLst>
      <p:ext uri="{BB962C8B-B14F-4D97-AF65-F5344CB8AC3E}">
        <p14:creationId xmlns:p14="http://schemas.microsoft.com/office/powerpoint/2010/main" val="32897030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12.12.1.2 Note this is for</a:t>
            </a:r>
            <a:r>
              <a:rPr lang="en-US" baseline="0" dirty="0"/>
              <a:t> WOOD pallets. These options require an adjustment to the normal protection scheme of the building.</a:t>
            </a:r>
            <a:endParaRPr lang="en-US" dirty="0"/>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74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12.12.1.2(4) This</a:t>
            </a:r>
            <a:r>
              <a:rPr lang="en-US" baseline="0" dirty="0"/>
              <a:t> allows wooden pallets to be stored in the building without any adjustments to the protection scheme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75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Note this is for PLASTIC pallets. 12.12.2</a:t>
            </a:r>
          </a:p>
          <a:p>
            <a:pPr defTabSz="966612">
              <a:defRPr/>
            </a:pPr>
            <a:r>
              <a:rPr lang="en-US" dirty="0"/>
              <a:t>By bullet:</a:t>
            </a:r>
          </a:p>
          <a:p>
            <a:pPr defTabSz="966612">
              <a:defRPr/>
            </a:pPr>
            <a:r>
              <a:rPr lang="en-US" dirty="0"/>
              <a:t>12.12.2</a:t>
            </a:r>
          </a:p>
          <a:p>
            <a:pPr defTabSz="966612">
              <a:defRPr/>
            </a:pPr>
            <a:r>
              <a:rPr lang="en-US" dirty="0"/>
              <a:t>12.12.2.1(1)</a:t>
            </a:r>
          </a:p>
          <a:p>
            <a:pPr defTabSz="966612">
              <a:defRPr/>
            </a:pPr>
            <a:r>
              <a:rPr lang="en-US" dirty="0"/>
              <a:t>12.12.2.1(2)</a:t>
            </a:r>
          </a:p>
          <a:p>
            <a:pPr defTabSz="966612">
              <a:defRPr/>
            </a:pPr>
            <a:r>
              <a:rPr lang="en-US" dirty="0"/>
              <a:t>12.12.2.1(3)</a:t>
            </a:r>
          </a:p>
          <a:p>
            <a:pPr defTabSz="966612">
              <a:defRPr/>
            </a:pPr>
            <a:r>
              <a:rPr lang="en-US" dirty="0"/>
              <a:t>12.12.2.2.1</a:t>
            </a:r>
          </a:p>
          <a:p>
            <a:pPr defTabSz="966612">
              <a:defRPr/>
            </a:pPr>
            <a:r>
              <a:rPr lang="en-US" dirty="0"/>
              <a:t>12.12.2.2.2</a:t>
            </a:r>
          </a:p>
          <a:p>
            <a:pPr defTabSz="966612">
              <a:defRPr/>
            </a:pPr>
            <a:r>
              <a:rPr lang="en-US" dirty="0"/>
              <a:t>12.12.2.2.3</a:t>
            </a:r>
          </a:p>
          <a:p>
            <a:pPr defTabSz="966612">
              <a:defRPr/>
            </a:pPr>
            <a:r>
              <a:rPr lang="en-US" dirty="0"/>
              <a:t>12.12.2.2.4 we will show the three options on the following slides</a:t>
            </a:r>
          </a:p>
          <a:p>
            <a:pPr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76</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option 1 for protecting</a:t>
            </a:r>
            <a:r>
              <a:rPr lang="en-US" baseline="0" dirty="0"/>
              <a:t> plastic pallets inside the building using SS sprinklers- using a cut off room</a:t>
            </a:r>
          </a:p>
          <a:p>
            <a:r>
              <a:rPr lang="en-US" baseline="0" dirty="0"/>
              <a:t>12.12.2.2.4.1</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77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option 2 for protecting</a:t>
            </a:r>
            <a:r>
              <a:rPr lang="en-US" baseline="0" dirty="0"/>
              <a:t> plastic pallets inside the building using SS sprinklers- specific design</a:t>
            </a:r>
          </a:p>
          <a:p>
            <a:r>
              <a:rPr lang="en-US" baseline="0" dirty="0"/>
              <a:t>12.12.2.2.4.2</a:t>
            </a:r>
            <a:endParaRPr lang="en-US" dirty="0"/>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79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option 3 for protecting</a:t>
            </a:r>
            <a:r>
              <a:rPr lang="en-US" baseline="0" dirty="0"/>
              <a:t> plastic pallets inside the building using SS sprinklers- no change to building sprinkler design</a:t>
            </a:r>
          </a:p>
          <a:p>
            <a:r>
              <a:rPr lang="en-US" baseline="0" dirty="0"/>
              <a:t>12.12.2.2.4.3</a:t>
            </a:r>
            <a:endParaRPr lang="en-US" dirty="0"/>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80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12.12.2.3-</a:t>
            </a:r>
            <a:r>
              <a:rPr lang="en-US" baseline="0" dirty="0"/>
              <a:t> Table 12.12.2.3 is for protection of idle plastic pallets with ESFR sprinklers.</a:t>
            </a:r>
          </a:p>
          <a:p>
            <a:r>
              <a:rPr lang="en-US" baseline="0"/>
              <a:t>12.12.2.3.1</a:t>
            </a:r>
            <a:endParaRPr lang="en-US" baseline="0" dirty="0"/>
          </a:p>
          <a:p>
            <a:r>
              <a:rPr lang="en-US" baseline="0" dirty="0"/>
              <a:t>12.12.3.3</a:t>
            </a:r>
          </a:p>
          <a:p>
            <a:r>
              <a:rPr lang="en-US" baseline="0" dirty="0"/>
              <a:t>12.12.4</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81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3.9.3.7</a:t>
            </a:r>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84</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can point out the nice little touch of the solid piled commodity blocking the door.</a:t>
            </a:r>
            <a:endParaRPr lang="en-US" dirty="0"/>
          </a:p>
        </p:txBody>
      </p:sp>
      <p:sp>
        <p:nvSpPr>
          <p:cNvPr id="4" name="Slide Number Placeholder 3"/>
          <p:cNvSpPr>
            <a:spLocks noGrp="1"/>
          </p:cNvSpPr>
          <p:nvPr>
            <p:ph type="sldNum" sz="quarter" idx="10"/>
          </p:nvPr>
        </p:nvSpPr>
        <p:spPr/>
        <p:txBody>
          <a:bodyPr/>
          <a:lstStyle/>
          <a:p>
            <a:fld id="{39233CB5-0CEB-400A-BF9F-81347DA2E537}" type="slidenum">
              <a:rPr lang="en-US" smtClean="0"/>
              <a:pPr/>
              <a:t>85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xfrm>
            <a:off x="731520" y="4560570"/>
            <a:ext cx="5852160" cy="4320540"/>
          </a:xfrm>
          <a:prstGeom prst="rect">
            <a:avLst/>
          </a:prstGeom>
        </p:spPr>
        <p:txBody>
          <a:bodyPr/>
          <a:lstStyle/>
          <a:p>
            <a:r>
              <a:rPr lang="en-US" dirty="0"/>
              <a:t>5.6.3.1</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the spacers at the top that maintain the aisle width between the racks.</a:t>
            </a:r>
          </a:p>
        </p:txBody>
      </p:sp>
      <p:sp>
        <p:nvSpPr>
          <p:cNvPr id="4" name="Slide Number Placeholder 3"/>
          <p:cNvSpPr>
            <a:spLocks noGrp="1"/>
          </p:cNvSpPr>
          <p:nvPr>
            <p:ph type="sldNum" sz="quarter" idx="10"/>
          </p:nvPr>
        </p:nvSpPr>
        <p:spPr/>
        <p:txBody>
          <a:bodyPr/>
          <a:lstStyle/>
          <a:p>
            <a:fld id="{39233CB5-0CEB-400A-BF9F-81347DA2E537}" type="slidenum">
              <a:rPr lang="en-US" smtClean="0"/>
              <a:pPr/>
              <a:t>86</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Movable-3.9.3.7.2</a:t>
            </a:r>
          </a:p>
          <a:p>
            <a:r>
              <a:rPr lang="en-US" dirty="0"/>
              <a:t>Portable- 3.9.3.7.4</a:t>
            </a:r>
          </a:p>
          <a:p>
            <a:r>
              <a:rPr lang="en-US" dirty="0"/>
              <a:t>Rack shelf area-3.9.3.7.6</a:t>
            </a:r>
          </a:p>
        </p:txBody>
      </p:sp>
      <p:sp>
        <p:nvSpPr>
          <p:cNvPr id="4" name="Slide Number Placeholder 3"/>
          <p:cNvSpPr>
            <a:spLocks noGrp="1"/>
          </p:cNvSpPr>
          <p:nvPr>
            <p:ph type="sldNum" sz="quarter" idx="10"/>
          </p:nvPr>
        </p:nvSpPr>
        <p:spPr/>
        <p:txBody>
          <a:bodyPr/>
          <a:lstStyle/>
          <a:p>
            <a:fld id="{2B00FDC9-5C38-4757-8541-9FE7E0D21536}" type="slidenum">
              <a:rPr lang="en-US" smtClean="0"/>
              <a:pPr/>
              <a:t>88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1A3B02D-AB80-4145-9F0C-B6D2A6AE7DA3}" type="slidenum">
              <a:rPr lang="en-US" smtClean="0"/>
              <a:pPr>
                <a:defRPr/>
              </a:pPr>
              <a:t>90</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Open rack- 3.9.3.7.7</a:t>
            </a:r>
          </a:p>
          <a:p>
            <a:r>
              <a:rPr lang="en-US" dirty="0"/>
              <a:t>Slatted shelf rack-3.9.3.7.8. NOTE THAT IN SPANISH</a:t>
            </a:r>
            <a:r>
              <a:rPr lang="en-US" baseline="0" dirty="0"/>
              <a:t> THERE IS NO REAL WORD FOR SLATTED SHELF SO IT MAY TAKE A BIT OF EXPLAINING.</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91</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Solid shelf-3.9.3.7.9</a:t>
            </a:r>
          </a:p>
          <a:p>
            <a:r>
              <a:rPr lang="en-US" dirty="0"/>
              <a:t>Solid shelving3.9.3.8</a:t>
            </a:r>
          </a:p>
          <a:p>
            <a:r>
              <a:rPr lang="en-US" dirty="0"/>
              <a:t>This is a good opportunity to discuss the fact that the predominate</a:t>
            </a:r>
            <a:r>
              <a:rPr lang="en-US" baseline="0" dirty="0"/>
              <a:t> difference between a shelf and a barrier (defined later) is the flu spaces. Shelves stop at the flu spaces and barriers do not.</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92</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Aisle width-3.9.3.1- point out that the aisle is measured between</a:t>
            </a:r>
            <a:r>
              <a:rPr lang="en-US" baseline="0" dirty="0"/>
              <a:t> load faces, not necessarily between the rack structure. So if someone has a lot of stuff hanging out in to the aisle, that becomes the point for measuring.</a:t>
            </a:r>
            <a:endParaRPr lang="en-US" dirty="0"/>
          </a:p>
          <a:p>
            <a:r>
              <a:rPr lang="en-US" dirty="0"/>
              <a:t>Bulkhead-3.9.3.3</a:t>
            </a:r>
          </a:p>
          <a:p>
            <a:r>
              <a:rPr lang="en-US" dirty="0"/>
              <a:t>Horizontal barrier-3.9.3.5</a:t>
            </a:r>
          </a:p>
        </p:txBody>
      </p:sp>
      <p:sp>
        <p:nvSpPr>
          <p:cNvPr id="4" name="Slide Number Placeholder 3"/>
          <p:cNvSpPr>
            <a:spLocks noGrp="1"/>
          </p:cNvSpPr>
          <p:nvPr>
            <p:ph type="sldNum" sz="quarter" idx="10"/>
          </p:nvPr>
        </p:nvSpPr>
        <p:spPr/>
        <p:txBody>
          <a:bodyPr/>
          <a:lstStyle/>
          <a:p>
            <a:fld id="{2B00FDC9-5C38-4757-8541-9FE7E0D21536}" type="slidenum">
              <a:rPr lang="en-US" smtClean="0"/>
              <a:pPr/>
              <a:t>94</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addition to maintaining stability of the racks, these spacers also serve to help maintain aisle width.</a:t>
            </a:r>
          </a:p>
        </p:txBody>
      </p:sp>
      <p:sp>
        <p:nvSpPr>
          <p:cNvPr id="4" name="Slide Number Placeholder 3"/>
          <p:cNvSpPr>
            <a:spLocks noGrp="1"/>
          </p:cNvSpPr>
          <p:nvPr>
            <p:ph type="sldNum" sz="quarter" idx="10"/>
          </p:nvPr>
        </p:nvSpPr>
        <p:spPr/>
        <p:txBody>
          <a:bodyPr/>
          <a:lstStyle/>
          <a:p>
            <a:fld id="{2B00FDC9-5C38-4757-8541-9FE7E0D21536}" type="slidenum">
              <a:rPr lang="en-US" smtClean="0"/>
              <a:pPr/>
              <a:t>96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Longitudinal flue space-3.9.3.6</a:t>
            </a:r>
          </a:p>
          <a:p>
            <a:r>
              <a:rPr lang="en-US" dirty="0"/>
              <a:t>Transverse flue space-3.9.3.9</a:t>
            </a:r>
          </a:p>
          <a:p>
            <a:r>
              <a:rPr lang="en-US" dirty="0"/>
              <a:t>Face sprinklers-3.9.3.4- face sprinklers</a:t>
            </a:r>
            <a:r>
              <a:rPr lang="en-US" baseline="0" dirty="0"/>
              <a:t> really become an issue when we get over 25’ (7.6m)of storage height.</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97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A.3.9.3.7(a)</a:t>
            </a:r>
          </a:p>
        </p:txBody>
      </p:sp>
      <p:sp>
        <p:nvSpPr>
          <p:cNvPr id="4" name="Slide Number Placeholder 3"/>
          <p:cNvSpPr>
            <a:spLocks noGrp="1"/>
          </p:cNvSpPr>
          <p:nvPr>
            <p:ph type="sldNum" sz="quarter" idx="10"/>
          </p:nvPr>
        </p:nvSpPr>
        <p:spPr/>
        <p:txBody>
          <a:bodyPr/>
          <a:lstStyle/>
          <a:p>
            <a:fld id="{2B00FDC9-5C38-4757-8541-9FE7E0D21536}" type="slidenum">
              <a:rPr lang="en-US" smtClean="0"/>
              <a:pPr/>
              <a:t>98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bullet</a:t>
            </a:r>
          </a:p>
          <a:p>
            <a:r>
              <a:rPr lang="en-US" dirty="0"/>
              <a:t>16.1.2.2</a:t>
            </a:r>
          </a:p>
          <a:p>
            <a:r>
              <a:rPr lang="en-US" dirty="0"/>
              <a:t>16.1.3</a:t>
            </a:r>
          </a:p>
          <a:p>
            <a:r>
              <a:rPr lang="en-US" dirty="0"/>
              <a:t>16.1.5</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100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731520" y="4560570"/>
            <a:ext cx="5852160" cy="4320540"/>
          </a:xfrm>
          <a:prstGeom prst="rect">
            <a:avLst/>
          </a:prstGeom>
        </p:spPr>
        <p:txBody>
          <a:bodyPr/>
          <a:lstStyle/>
          <a:p>
            <a:r>
              <a:rPr lang="en-US" dirty="0"/>
              <a:t>A.5.6.3.1</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16.1.4.1</a:t>
            </a:r>
          </a:p>
          <a:p>
            <a:r>
              <a:rPr lang="en-US" dirty="0"/>
              <a:t>These</a:t>
            </a:r>
            <a:r>
              <a:rPr lang="en-US" baseline="0" dirty="0"/>
              <a:t> are the options for protecting steel columns in the storage area. Note that additional protection is not needed if we use CMSA’s, ESFR’s or in-racks.</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101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sub bullet</a:t>
            </a:r>
          </a:p>
          <a:p>
            <a:r>
              <a:rPr lang="en-US" dirty="0"/>
              <a:t>Section 3.9.3.8 defines open shelves</a:t>
            </a:r>
          </a:p>
          <a:p>
            <a:r>
              <a:rPr lang="en-US" dirty="0"/>
              <a:t>Shelving 20-64-16.1.6.1</a:t>
            </a:r>
          </a:p>
          <a:p>
            <a:r>
              <a:rPr lang="en-US" dirty="0"/>
              <a:t>Shelving &gt; 64 -16.1.6.2</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102</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DRR &amp; MRR-16.1.6.3 Where blocked areas exceed </a:t>
            </a:r>
            <a:r>
              <a:rPr lang="en-US" sz="1300" dirty="0">
                <a:latin typeface="Verdana" pitchFamily="34" charset="0"/>
                <a:ea typeface="Verdana" pitchFamily="34" charset="0"/>
                <a:cs typeface="Verdana" pitchFamily="34" charset="0"/>
              </a:rPr>
              <a:t>20ft</a:t>
            </a:r>
            <a:r>
              <a:rPr lang="en-US" sz="1300" baseline="30000" dirty="0">
                <a:latin typeface="Verdana" pitchFamily="34" charset="0"/>
                <a:ea typeface="Verdana" pitchFamily="34" charset="0"/>
                <a:cs typeface="Verdana" pitchFamily="34" charset="0"/>
              </a:rPr>
              <a:t>2</a:t>
            </a:r>
            <a:r>
              <a:rPr lang="en-US" sz="1300" dirty="0">
                <a:latin typeface="Verdana" pitchFamily="34" charset="0"/>
                <a:ea typeface="Verdana" pitchFamily="34" charset="0"/>
                <a:cs typeface="Verdana" pitchFamily="34" charset="0"/>
              </a:rPr>
              <a:t> on DRR, they are not to be treated as solid shelves if transverse flues are located at 5’ intervals &amp; racks are </a:t>
            </a:r>
            <a:r>
              <a:rPr lang="en-US" sz="1300" u="sng" dirty="0">
                <a:latin typeface="Verdana" pitchFamily="34" charset="0"/>
                <a:ea typeface="Verdana" pitchFamily="34" charset="0"/>
                <a:cs typeface="Verdana" pitchFamily="34" charset="0"/>
              </a:rPr>
              <a:t>&lt;</a:t>
            </a:r>
            <a:r>
              <a:rPr lang="en-US" sz="1300" dirty="0">
                <a:latin typeface="Verdana" pitchFamily="34" charset="0"/>
                <a:ea typeface="Verdana" pitchFamily="34" charset="0"/>
                <a:cs typeface="Verdana" pitchFamily="34" charset="0"/>
              </a:rPr>
              <a:t> 25’ in height. The justification for this is that it is roughly the equivalent of MRR.</a:t>
            </a:r>
            <a:endParaRPr lang="en-US" dirty="0"/>
          </a:p>
          <a:p>
            <a:r>
              <a:rPr lang="en-US" dirty="0"/>
              <a:t>In racks- 16.1.6.4 &amp; 16.1.6.5</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103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16.1.8</a:t>
            </a:r>
          </a:p>
          <a:p>
            <a:r>
              <a:rPr lang="en-US" dirty="0"/>
              <a:t>8.13.2.1</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104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shields-</a:t>
            </a:r>
            <a:r>
              <a:rPr lang="en-US" baseline="0" dirty="0"/>
              <a:t> </a:t>
            </a:r>
            <a:r>
              <a:rPr lang="en-US" dirty="0"/>
              <a:t>8.13.2.3</a:t>
            </a:r>
          </a:p>
          <a:p>
            <a:r>
              <a:rPr lang="en-US" dirty="0"/>
              <a:t>Plastic always requires in racks to have shields</a:t>
            </a:r>
            <a:r>
              <a:rPr lang="en-US" baseline="0" dirty="0"/>
              <a:t> or barriers, where Class I-IV only requires them when there are more than one level of in racks.</a:t>
            </a:r>
          </a:p>
          <a:p>
            <a:r>
              <a:rPr lang="en-US" baseline="0" dirty="0"/>
              <a:t>Min 6’ spacing- 8.13.4.1</a:t>
            </a:r>
          </a:p>
          <a:p>
            <a:r>
              <a:rPr lang="en-US" baseline="0" dirty="0"/>
              <a:t>Rack length does not accommodate number of in racks needed-16.2.4.3.2</a:t>
            </a:r>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105</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Obstruction rules- 8.13.2</a:t>
            </a:r>
          </a:p>
          <a:p>
            <a:r>
              <a:rPr lang="en-US" dirty="0"/>
              <a:t>16.2.4.2.7 regarding clearance</a:t>
            </a:r>
            <a:r>
              <a:rPr lang="en-US" baseline="0" dirty="0"/>
              <a:t> to rack uprights</a:t>
            </a:r>
          </a:p>
          <a:p>
            <a:r>
              <a:rPr lang="en-US" baseline="0" dirty="0"/>
              <a:t>16.1.9.1 regarding horizontal barriers &amp; in racks.</a:t>
            </a:r>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106</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16.1.10 regarding flu spaces for Class I-IV</a:t>
            </a:r>
            <a:r>
              <a:rPr lang="en-US" baseline="0" dirty="0"/>
              <a:t> commodities </a:t>
            </a:r>
            <a:r>
              <a:rPr lang="en-US" u="sng" baseline="0" dirty="0"/>
              <a:t>&lt;</a:t>
            </a:r>
            <a:r>
              <a:rPr lang="en-US" u="none" baseline="0" dirty="0"/>
              <a:t> 25’.</a:t>
            </a:r>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107</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16.1.11 regarding flu spaces for Class I-IV</a:t>
            </a:r>
            <a:r>
              <a:rPr lang="en-US" baseline="0" dirty="0"/>
              <a:t> commodities </a:t>
            </a:r>
            <a:r>
              <a:rPr lang="en-US" u="none" baseline="0" dirty="0"/>
              <a:t>&gt; 25’.</a:t>
            </a:r>
            <a:endParaRPr lang="en-US" dirty="0"/>
          </a:p>
          <a:p>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108</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16.2.1.2 for storage 0-12’</a:t>
            </a:r>
          </a:p>
          <a:p>
            <a:r>
              <a:rPr lang="en-US" dirty="0"/>
              <a:t>16.2.1.3.2.1</a:t>
            </a:r>
            <a:r>
              <a:rPr lang="en-US" baseline="0" dirty="0"/>
              <a:t> for aisle widths</a:t>
            </a:r>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110</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16.2.1.3.4</a:t>
            </a:r>
          </a:p>
          <a:p>
            <a:r>
              <a:rPr lang="en-US" dirty="0"/>
              <a:t>The</a:t>
            </a:r>
            <a:r>
              <a:rPr lang="en-US" baseline="0" dirty="0"/>
              <a:t> figure stops at 12’ because below that we would use misc. storage densities. It stops at 25’ because we are only in the rules for storage </a:t>
            </a:r>
            <a:r>
              <a:rPr lang="en-US" u="sng" baseline="0" dirty="0"/>
              <a:t>&lt;</a:t>
            </a:r>
            <a:r>
              <a:rPr lang="en-US" u="none" baseline="0" dirty="0"/>
              <a:t> 25’</a:t>
            </a:r>
            <a:endParaRPr lang="en-US" dirty="0"/>
          </a:p>
        </p:txBody>
      </p:sp>
      <p:sp>
        <p:nvSpPr>
          <p:cNvPr id="4" name="Slide Number Placeholder 3"/>
          <p:cNvSpPr>
            <a:spLocks noGrp="1"/>
          </p:cNvSpPr>
          <p:nvPr>
            <p:ph type="sldNum" sz="quarter" idx="10"/>
          </p:nvPr>
        </p:nvSpPr>
        <p:spPr/>
        <p:txBody>
          <a:bodyPr/>
          <a:lstStyle/>
          <a:p>
            <a:fld id="{83E348C1-740B-4140-A943-F830F380CC95}" type="slidenum">
              <a:rPr lang="en-US" smtClean="0"/>
              <a:pPr/>
              <a:t>111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xfrm>
            <a:off x="731520" y="4560570"/>
            <a:ext cx="5852160" cy="4320540"/>
          </a:xfrm>
          <a:prstGeom prst="rect">
            <a:avLst/>
          </a:prstGeom>
        </p:spPr>
        <p:txBody>
          <a:bodyPr/>
          <a:lstStyle/>
          <a:p>
            <a:r>
              <a:rPr lang="en-US" dirty="0"/>
              <a:t>Point out that the basic difference between a Class I and a Class II is the packaging.</a:t>
            </a:r>
          </a:p>
          <a:p>
            <a:r>
              <a:rPr lang="en-US" dirty="0"/>
              <a:t>5.6.3.2</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16.2.1.3.4-16.2.1.3.4.6</a:t>
            </a:r>
          </a:p>
          <a:p>
            <a:r>
              <a:rPr lang="en-US" dirty="0"/>
              <a:t>This will all be shown in a Table on the next slide</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112</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16.2.1.3.4.3</a:t>
            </a:r>
          </a:p>
          <a:p>
            <a:r>
              <a:rPr lang="en-US" dirty="0"/>
              <a:t>This table is used</a:t>
            </a:r>
            <a:r>
              <a:rPr lang="en-US" baseline="0" dirty="0"/>
              <a:t> to illustrate the same things as covered in the previous slide</a:t>
            </a:r>
            <a:endParaRPr lang="en-US" dirty="0"/>
          </a:p>
        </p:txBody>
      </p:sp>
      <p:sp>
        <p:nvSpPr>
          <p:cNvPr id="4" name="Slide Number Placeholder 3"/>
          <p:cNvSpPr>
            <a:spLocks noGrp="1"/>
          </p:cNvSpPr>
          <p:nvPr>
            <p:ph type="sldNum" sz="quarter" idx="10"/>
          </p:nvPr>
        </p:nvSpPr>
        <p:spPr/>
        <p:txBody>
          <a:bodyPr/>
          <a:lstStyle/>
          <a:p>
            <a:fld id="{39233CB5-0CEB-400A-BF9F-81347DA2E537}" type="slidenum">
              <a:rPr lang="en-US" smtClean="0"/>
              <a:pPr/>
              <a:t>113</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16.2.1.3.4.7</a:t>
            </a:r>
          </a:p>
        </p:txBody>
      </p:sp>
      <p:sp>
        <p:nvSpPr>
          <p:cNvPr id="4" name="Slide Number Placeholder 3"/>
          <p:cNvSpPr>
            <a:spLocks noGrp="1"/>
          </p:cNvSpPr>
          <p:nvPr>
            <p:ph type="sldNum" sz="quarter" idx="10"/>
          </p:nvPr>
        </p:nvSpPr>
        <p:spPr/>
        <p:txBody>
          <a:bodyPr/>
          <a:lstStyle/>
          <a:p>
            <a:fld id="{83E348C1-740B-4140-A943-F830F380CC95}" type="slidenum">
              <a:rPr lang="en-US" smtClean="0"/>
              <a:pPr/>
              <a:t>114</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Location- 16.2.1.4.1.4, 16.2.4.1.5</a:t>
            </a:r>
          </a:p>
          <a:p>
            <a:r>
              <a:rPr lang="en-US" dirty="0"/>
              <a:t>Spacing- 16.2.1.4.2.1</a:t>
            </a:r>
            <a:r>
              <a:rPr lang="en-US" baseline="0" dirty="0"/>
              <a:t> &amp; 16.2.1.4.2.2</a:t>
            </a:r>
            <a:endParaRPr lang="en-US" dirty="0"/>
          </a:p>
          <a:p>
            <a:r>
              <a:rPr lang="en-US" baseline="0" dirty="0"/>
              <a:t>Note that Table 16.2.1.4.2.1 only applies to SRR &amp; DRR.</a:t>
            </a:r>
          </a:p>
          <a:p>
            <a:r>
              <a:rPr lang="en-US" baseline="0" dirty="0"/>
              <a:t>The rules for MRR are in Table 16.2.1.4.2.2</a:t>
            </a:r>
          </a:p>
          <a:p>
            <a:r>
              <a:rPr lang="en-US" dirty="0"/>
              <a:t>Installation</a:t>
            </a:r>
            <a:r>
              <a:rPr lang="en-US" baseline="0" dirty="0"/>
              <a:t> rules for in racks are in 8.13</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115</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Max coverage area MRR-16.2.1.4.2.2-rules requiring the plan view in MRR &amp; the area limitations</a:t>
            </a:r>
          </a:p>
          <a:p>
            <a:r>
              <a:rPr lang="en-US" dirty="0"/>
              <a:t>Location- 16.2.1.4.2.3</a:t>
            </a:r>
          </a:p>
          <a:p>
            <a:r>
              <a:rPr lang="en-US" dirty="0"/>
              <a:t>Installation</a:t>
            </a:r>
            <a:r>
              <a:rPr lang="en-US" baseline="0" dirty="0"/>
              <a:t> rules for in racks are in 8.13</a:t>
            </a:r>
            <a:endParaRPr lang="en-US" dirty="0"/>
          </a:p>
          <a:p>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116</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Clearances</a:t>
            </a:r>
            <a:r>
              <a:rPr lang="en-US" baseline="0" dirty="0"/>
              <a:t> to the rack- 16.2.1.4.2.5 (A), 16.2.1.4.2.7</a:t>
            </a:r>
          </a:p>
          <a:p>
            <a:r>
              <a:rPr lang="en-US" baseline="0" dirty="0"/>
              <a:t>Clearances to Storage- 16.2.1.4.2.4, 16.2.1.4.2.5, 16.2.1.4.2.6</a:t>
            </a:r>
            <a:endParaRPr lang="en-US" dirty="0"/>
          </a:p>
          <a:p>
            <a:r>
              <a:rPr lang="en-US" dirty="0"/>
              <a:t>Installation</a:t>
            </a:r>
            <a:r>
              <a:rPr lang="en-US" baseline="0" dirty="0"/>
              <a:t> rules for in racks are in 8.13</a:t>
            </a:r>
            <a:endParaRPr lang="en-US" dirty="0"/>
          </a:p>
          <a:p>
            <a:r>
              <a:rPr lang="en-US" dirty="0"/>
              <a:t>Rather than try to guess about the sprinkler clearance to the loads as indicated in the second bullet, where sometimes the 6” clearance is required and sometimes it is not, it may be easier to just always, as a practice, maintain the 6” clearance to the storage.</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117</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Water demand is in 16.2.1.4.3</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118</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Not enough rack length for required sprinklers- 16.2.1.4.3.2</a:t>
            </a:r>
          </a:p>
          <a:p>
            <a:r>
              <a:rPr lang="en-US" baseline="0" dirty="0"/>
              <a:t>16.2.1.4.4- you may want to just point out that the “under 25” people require a minimum pressure for the in racks, where the “over 25” people require a minimum flow for the in racks as we will see later.</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119</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protection allowance-16.2.2.1</a:t>
            </a:r>
          </a:p>
          <a:p>
            <a:r>
              <a:rPr lang="en-US" dirty="0"/>
              <a:t>All of the hose stream</a:t>
            </a:r>
            <a:r>
              <a:rPr lang="en-US" baseline="0" dirty="0"/>
              <a:t> demand/ water supply durations are in one Table 12.8.6.1</a:t>
            </a:r>
          </a:p>
          <a:p>
            <a:r>
              <a:rPr lang="en-US" dirty="0"/>
              <a:t>For</a:t>
            </a:r>
            <a:r>
              <a:rPr lang="en-US" baseline="0" dirty="0"/>
              <a:t> in racks- 16.2.2.7.1-16.2.2.7.8</a:t>
            </a:r>
            <a:endParaRPr lang="en-US" dirty="0"/>
          </a:p>
        </p:txBody>
      </p:sp>
      <p:sp>
        <p:nvSpPr>
          <p:cNvPr id="4" name="Slide Number Placeholder 3"/>
          <p:cNvSpPr>
            <a:spLocks noGrp="1"/>
          </p:cNvSpPr>
          <p:nvPr>
            <p:ph type="sldNum" sz="quarter" idx="10"/>
          </p:nvPr>
        </p:nvSpPr>
        <p:spPr/>
        <p:txBody>
          <a:bodyPr/>
          <a:lstStyle/>
          <a:p>
            <a:fld id="{2B00FDC9-5C38-4757-8541-9FE7E0D21536}" type="slidenum">
              <a:rPr lang="en-US" smtClean="0"/>
              <a:pPr/>
              <a:t>120</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Wood joists-16.2.2.4</a:t>
            </a:r>
          </a:p>
          <a:p>
            <a:r>
              <a:rPr lang="en-US" dirty="0" err="1"/>
              <a:t>Preaction</a:t>
            </a:r>
            <a:r>
              <a:rPr lang="en-US" dirty="0"/>
              <a:t>- 16.2.2.5</a:t>
            </a:r>
          </a:p>
          <a:p>
            <a:r>
              <a:rPr lang="en-US" dirty="0"/>
              <a:t>Building steel 16.2.2.6</a:t>
            </a:r>
          </a:p>
        </p:txBody>
      </p:sp>
      <p:sp>
        <p:nvSpPr>
          <p:cNvPr id="4" name="Slide Number Placeholder 3"/>
          <p:cNvSpPr>
            <a:spLocks noGrp="1"/>
          </p:cNvSpPr>
          <p:nvPr>
            <p:ph type="sldNum" sz="quarter" idx="10"/>
          </p:nvPr>
        </p:nvSpPr>
        <p:spPr/>
        <p:txBody>
          <a:bodyPr/>
          <a:lstStyle/>
          <a:p>
            <a:fld id="{2B00FDC9-5C38-4757-8541-9FE7E0D21536}" type="slidenum">
              <a:rPr lang="en-US" smtClean="0"/>
              <a:pPr/>
              <a:t>121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93E50E-7E33-462B-9167-88FF34DBE766}"/>
              </a:ext>
            </a:extLst>
          </p:cNvPr>
          <p:cNvSpPr/>
          <p:nvPr/>
        </p:nvSpPr>
        <p:spPr>
          <a:xfrm>
            <a:off x="440107" y="0"/>
            <a:ext cx="1676536" cy="6858000"/>
          </a:xfrm>
          <a:prstGeom prst="rect">
            <a:avLst/>
          </a:prstGeom>
          <a:solidFill>
            <a:srgbClr val="F4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132" y="2059012"/>
            <a:ext cx="9146751" cy="1828800"/>
          </a:xfrm>
          <a:prstGeom prst="rect">
            <a:avLst/>
          </a:prstGeom>
          <a:solidFill>
            <a:srgbClr val="1557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6616" y="2166367"/>
            <a:ext cx="8435340" cy="1739347"/>
          </a:xfrm>
        </p:spPr>
        <p:txBody>
          <a:bodyPr tIns="45720" bIns="45720" anchor="ctr">
            <a:normAutofit/>
          </a:bodyPr>
          <a:lstStyle>
            <a:lvl1pPr algn="ctr">
              <a:lnSpc>
                <a:spcPct val="80000"/>
              </a:lnSpc>
              <a:defRPr sz="3600" b="1" spc="85" baseline="0">
                <a:solidFill>
                  <a:schemeClr val="bg1"/>
                </a:solidFill>
              </a:defRPr>
            </a:lvl1pPr>
          </a:lstStyle>
          <a:p>
            <a:r>
              <a:rPr lang="en-US" noProof="0" dirty="0"/>
              <a:t>Click to edit Master title style</a:t>
            </a:r>
          </a:p>
        </p:txBody>
      </p:sp>
      <p:sp>
        <p:nvSpPr>
          <p:cNvPr id="5" name="Footer Placeholder 4"/>
          <p:cNvSpPr>
            <a:spLocks noGrp="1"/>
          </p:cNvSpPr>
          <p:nvPr>
            <p:ph type="ftr" sz="quarter" idx="11"/>
          </p:nvPr>
        </p:nvSpPr>
        <p:spPr>
          <a:xfrm>
            <a:off x="5008626" y="6492876"/>
            <a:ext cx="3783330" cy="365125"/>
          </a:xfrm>
        </p:spPr>
        <p:txBody>
          <a:bodyPr/>
          <a:lstStyle/>
          <a:p>
            <a:endParaRPr lang="en-US"/>
          </a:p>
        </p:txBody>
      </p:sp>
      <p:sp>
        <p:nvSpPr>
          <p:cNvPr id="6" name="Slide Number Placeholder 5"/>
          <p:cNvSpPr>
            <a:spLocks noGrp="1"/>
          </p:cNvSpPr>
          <p:nvPr>
            <p:ph type="sldNum" sz="quarter" idx="12"/>
          </p:nvPr>
        </p:nvSpPr>
        <p:spPr>
          <a:xfrm>
            <a:off x="8805468" y="6492876"/>
            <a:ext cx="709698" cy="365125"/>
          </a:xfrm>
        </p:spPr>
        <p:txBody>
          <a:bodyPr/>
          <a:lstStyle/>
          <a:p>
            <a:fld id="{F17EE550-2D8B-4409-B6DB-28C5128C7663}" type="slidenum">
              <a:rPr lang="en-US" smtClean="0"/>
              <a:pPr/>
              <a:t>‹#›</a:t>
            </a:fld>
            <a:endParaRPr lang="en-US"/>
          </a:p>
        </p:txBody>
      </p:sp>
      <p:pic>
        <p:nvPicPr>
          <p:cNvPr id="9" name="Picture 8" descr="A drawing of a face&#10;&#10;Description automatically generated">
            <a:extLst>
              <a:ext uri="{FF2B5EF4-FFF2-40B4-BE49-F238E27FC236}">
                <a16:creationId xmlns:a16="http://schemas.microsoft.com/office/drawing/2014/main" id="{892B4C87-43BC-4F0B-8EE3-C5A275971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205" y="265051"/>
            <a:ext cx="3260163" cy="1535898"/>
          </a:xfrm>
          <a:prstGeom prst="rect">
            <a:avLst/>
          </a:prstGeom>
        </p:spPr>
      </p:pic>
    </p:spTree>
    <p:custDataLst>
      <p:tags r:id="rId1"/>
    </p:custDataLst>
    <p:extLst>
      <p:ext uri="{BB962C8B-B14F-4D97-AF65-F5344CB8AC3E}">
        <p14:creationId xmlns:p14="http://schemas.microsoft.com/office/powerpoint/2010/main" val="183243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61257"/>
            <a:ext cx="7772400" cy="622663"/>
          </a:xfrm>
        </p:spPr>
        <p:txBody>
          <a:bodyPr/>
          <a:lstStyle/>
          <a:p>
            <a:r>
              <a:rPr lang="en-US" dirty="0"/>
              <a:t>Click to edit Master title style</a:t>
            </a:r>
          </a:p>
        </p:txBody>
      </p:sp>
      <p:sp>
        <p:nvSpPr>
          <p:cNvPr id="3" name="SmartArt Placeholder 2"/>
          <p:cNvSpPr>
            <a:spLocks noGrp="1"/>
          </p:cNvSpPr>
          <p:nvPr>
            <p:ph type="dgm" idx="1"/>
          </p:nvPr>
        </p:nvSpPr>
        <p:spPr>
          <a:xfrm>
            <a:off x="685800" y="1105990"/>
            <a:ext cx="7772400" cy="4868091"/>
          </a:xfrm>
        </p:spPr>
        <p:txBody>
          <a:bodyPr/>
          <a:lstStyle/>
          <a:p>
            <a:pPr lvl="0"/>
            <a:r>
              <a:rPr lang="en-US" noProof="0" dirty="0"/>
              <a:t>Click icon to add SmartArt graphic</a:t>
            </a:r>
          </a:p>
        </p:txBody>
      </p:sp>
      <p:sp>
        <p:nvSpPr>
          <p:cNvPr id="4" name="Footer Placeholder 4">
            <a:extLst>
              <a:ext uri="{FF2B5EF4-FFF2-40B4-BE49-F238E27FC236}">
                <a16:creationId xmlns:a16="http://schemas.microsoft.com/office/drawing/2014/main" id="{1E2273F8-D2E2-4B32-A1CB-7B2AFF9285B0}"/>
              </a:ext>
            </a:extLst>
          </p:cNvPr>
          <p:cNvSpPr>
            <a:spLocks noGrp="1"/>
          </p:cNvSpPr>
          <p:nvPr>
            <p:ph type="ftr" sz="quarter" idx="11"/>
          </p:nvPr>
        </p:nvSpPr>
        <p:spPr>
          <a:xfrm>
            <a:off x="4998952" y="6492875"/>
            <a:ext cx="3783330" cy="365125"/>
          </a:xfrm>
        </p:spPr>
        <p:txBody>
          <a:bodyPr/>
          <a:lstStyle/>
          <a:p>
            <a:endParaRPr lang="en-US"/>
          </a:p>
        </p:txBody>
      </p:sp>
      <p:sp>
        <p:nvSpPr>
          <p:cNvPr id="5" name="Slide Number Placeholder 5">
            <a:extLst>
              <a:ext uri="{FF2B5EF4-FFF2-40B4-BE49-F238E27FC236}">
                <a16:creationId xmlns:a16="http://schemas.microsoft.com/office/drawing/2014/main" id="{EF931107-1DDD-4776-A642-E90551FC7FFB}"/>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416044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6616" y="2167128"/>
            <a:ext cx="8435340" cy="1737360"/>
          </a:xfrm>
        </p:spPr>
        <p:txBody>
          <a:bodyPr anchor="ctr">
            <a:noAutofit/>
          </a:bodyPr>
          <a:lstStyle>
            <a:lvl1pPr algn="ctr">
              <a:lnSpc>
                <a:spcPct val="80000"/>
              </a:lnSpc>
              <a:defRPr sz="3375" b="1" spc="85"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60604" y="3913212"/>
            <a:ext cx="8627364" cy="457200"/>
          </a:xfrm>
        </p:spPr>
        <p:txBody>
          <a:bodyPr anchor="t">
            <a:normAutofit/>
          </a:bodyPr>
          <a:lstStyle>
            <a:lvl1pPr marL="0" indent="0" algn="ctr">
              <a:buNone/>
              <a:defRPr sz="1125">
                <a:solidFill>
                  <a:srgbClr val="FFFFFF"/>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DC3F770-6ECE-47B5-8B82-98FB0D8EC7E7}"/>
              </a:ext>
            </a:extLst>
          </p:cNvPr>
          <p:cNvSpPr>
            <a:spLocks noGrp="1"/>
          </p:cNvSpPr>
          <p:nvPr>
            <p:ph type="ftr" sz="quarter" idx="11"/>
          </p:nvPr>
        </p:nvSpPr>
        <p:spPr>
          <a:xfrm>
            <a:off x="4998952" y="6492874"/>
            <a:ext cx="3783330" cy="365125"/>
          </a:xfrm>
        </p:spPr>
        <p:txBody>
          <a:bodyPr/>
          <a:lstStyle/>
          <a:p>
            <a:endParaRPr lang="en-US"/>
          </a:p>
        </p:txBody>
      </p:sp>
      <p:sp>
        <p:nvSpPr>
          <p:cNvPr id="9" name="Slide Number Placeholder 5">
            <a:extLst>
              <a:ext uri="{FF2B5EF4-FFF2-40B4-BE49-F238E27FC236}">
                <a16:creationId xmlns:a16="http://schemas.microsoft.com/office/drawing/2014/main" id="{22BD8F73-8D0C-417F-B105-605F01694608}"/>
              </a:ext>
            </a:extLst>
          </p:cNvPr>
          <p:cNvSpPr>
            <a:spLocks noGrp="1"/>
          </p:cNvSpPr>
          <p:nvPr>
            <p:ph type="sldNum" sz="quarter" idx="4"/>
          </p:nvPr>
        </p:nvSpPr>
        <p:spPr>
          <a:xfrm>
            <a:off x="8782282" y="6492875"/>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pic>
        <p:nvPicPr>
          <p:cNvPr id="11" name="Picture 10" descr="A drawing of a face&#10;&#10;Description automatically generated">
            <a:extLst>
              <a:ext uri="{FF2B5EF4-FFF2-40B4-BE49-F238E27FC236}">
                <a16:creationId xmlns:a16="http://schemas.microsoft.com/office/drawing/2014/main" id="{BF5BB5AF-D71D-4813-9EBF-BE823F107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16973"/>
            <a:ext cx="1572936" cy="741027"/>
          </a:xfrm>
          <a:prstGeom prst="rect">
            <a:avLst/>
          </a:prstGeom>
        </p:spPr>
      </p:pic>
    </p:spTree>
    <p:custDataLst>
      <p:tags r:id="rId1"/>
    </p:custDataLst>
    <p:extLst>
      <p:ext uri="{BB962C8B-B14F-4D97-AF65-F5344CB8AC3E}">
        <p14:creationId xmlns:p14="http://schemas.microsoft.com/office/powerpoint/2010/main" val="372744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2"/>
            <a:ext cx="7772400" cy="1470025"/>
          </a:xfrm>
        </p:spPr>
        <p:txBody>
          <a:bodyPr/>
          <a:lstStyle>
            <a:lvl1pPr>
              <a:defRPr>
                <a:solidFill>
                  <a:schemeClr val="tx1"/>
                </a:solidFill>
                <a:latin typeface="+mn-lt"/>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305800" y="6535972"/>
            <a:ext cx="381000" cy="322028"/>
          </a:xfrm>
        </p:spPr>
        <p:txBody>
          <a:bodyPr/>
          <a:lstStyle/>
          <a:p>
            <a:fld id="{F17EE550-2D8B-4409-B6DB-28C5128C7663}" type="slidenum">
              <a:rPr lang="en-US" smtClean="0"/>
              <a:pPr/>
              <a:t>‹#›</a:t>
            </a:fld>
            <a:endParaRPr lang="en-US"/>
          </a:p>
        </p:txBody>
      </p:sp>
      <p:sp>
        <p:nvSpPr>
          <p:cNvPr id="7" name="Footer Placeholder 4"/>
          <p:cNvSpPr>
            <a:spLocks noGrp="1"/>
          </p:cNvSpPr>
          <p:nvPr>
            <p:ph type="ftr" sz="quarter" idx="3"/>
          </p:nvPr>
        </p:nvSpPr>
        <p:spPr>
          <a:xfrm>
            <a:off x="3352803" y="6515102"/>
            <a:ext cx="2390775" cy="342901"/>
          </a:xfrm>
          <a:prstGeom prst="rect">
            <a:avLst/>
          </a:prstGeom>
          <a:noFill/>
        </p:spPr>
        <p:txBody>
          <a:bodyPr vert="horz" lIns="91440" tIns="45720" rIns="91440" bIns="45720" rtlCol="0" anchor="ctr"/>
          <a:lstStyle>
            <a:lvl1pPr algn="ctr">
              <a:defRPr sz="900">
                <a:solidFill>
                  <a:schemeClr val="bg1"/>
                </a:solidFill>
              </a:defRPr>
            </a:lvl1pPr>
          </a:lstStyle>
          <a:p>
            <a:endParaRPr lang="en-US"/>
          </a:p>
        </p:txBody>
      </p:sp>
    </p:spTree>
    <p:extLst>
      <p:ext uri="{BB962C8B-B14F-4D97-AF65-F5344CB8AC3E}">
        <p14:creationId xmlns:p14="http://schemas.microsoft.com/office/powerpoint/2010/main" val="287637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93E50E-7E33-462B-9167-88FF34DBE766}"/>
              </a:ext>
            </a:extLst>
          </p:cNvPr>
          <p:cNvSpPr/>
          <p:nvPr/>
        </p:nvSpPr>
        <p:spPr>
          <a:xfrm>
            <a:off x="440107" y="0"/>
            <a:ext cx="1676536" cy="6858000"/>
          </a:xfrm>
          <a:prstGeom prst="rect">
            <a:avLst/>
          </a:prstGeom>
          <a:solidFill>
            <a:srgbClr val="F4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132" y="2059012"/>
            <a:ext cx="9146751" cy="1828800"/>
          </a:xfrm>
          <a:prstGeom prst="rect">
            <a:avLst/>
          </a:prstGeom>
          <a:solidFill>
            <a:srgbClr val="1557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6616" y="2166367"/>
            <a:ext cx="8435340" cy="1739347"/>
          </a:xfrm>
        </p:spPr>
        <p:txBody>
          <a:bodyPr tIns="45720" bIns="45720" anchor="ctr">
            <a:normAutofit/>
          </a:bodyPr>
          <a:lstStyle>
            <a:lvl1pPr algn="ctr">
              <a:lnSpc>
                <a:spcPct val="80000"/>
              </a:lnSpc>
              <a:defRPr sz="3600" b="1" spc="85" baseline="0">
                <a:solidFill>
                  <a:schemeClr val="bg1"/>
                </a:solidFill>
              </a:defRPr>
            </a:lvl1pPr>
          </a:lstStyle>
          <a:p>
            <a:r>
              <a:rPr lang="en-US" noProof="0" dirty="0"/>
              <a:t>Click to edit Master title style</a:t>
            </a:r>
          </a:p>
        </p:txBody>
      </p:sp>
      <p:sp>
        <p:nvSpPr>
          <p:cNvPr id="5" name="Footer Placeholder 4"/>
          <p:cNvSpPr>
            <a:spLocks noGrp="1"/>
          </p:cNvSpPr>
          <p:nvPr>
            <p:ph type="ftr" sz="quarter" idx="11"/>
          </p:nvPr>
        </p:nvSpPr>
        <p:spPr>
          <a:xfrm>
            <a:off x="5008626" y="6492876"/>
            <a:ext cx="3783330" cy="365125"/>
          </a:xfrm>
        </p:spPr>
        <p:txBody>
          <a:bodyPr/>
          <a:lstStyle/>
          <a:p>
            <a:endParaRPr lang="en-US"/>
          </a:p>
        </p:txBody>
      </p:sp>
      <p:sp>
        <p:nvSpPr>
          <p:cNvPr id="6" name="Slide Number Placeholder 5"/>
          <p:cNvSpPr>
            <a:spLocks noGrp="1"/>
          </p:cNvSpPr>
          <p:nvPr>
            <p:ph type="sldNum" sz="quarter" idx="12"/>
          </p:nvPr>
        </p:nvSpPr>
        <p:spPr>
          <a:xfrm>
            <a:off x="8805468" y="6492876"/>
            <a:ext cx="709698" cy="365125"/>
          </a:xfrm>
        </p:spPr>
        <p:txBody>
          <a:bodyPr/>
          <a:lstStyle/>
          <a:p>
            <a:fld id="{F17EE550-2D8B-4409-B6DB-28C5128C7663}" type="slidenum">
              <a:rPr lang="en-US" smtClean="0"/>
              <a:pPr/>
              <a:t>‹#›</a:t>
            </a:fld>
            <a:endParaRPr lang="en-US"/>
          </a:p>
        </p:txBody>
      </p:sp>
      <p:pic>
        <p:nvPicPr>
          <p:cNvPr id="9" name="Picture 8" descr="A drawing of a face&#10;&#10;Description automatically generated">
            <a:extLst>
              <a:ext uri="{FF2B5EF4-FFF2-40B4-BE49-F238E27FC236}">
                <a16:creationId xmlns:a16="http://schemas.microsoft.com/office/drawing/2014/main" id="{892B4C87-43BC-4F0B-8EE3-C5A275971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205" y="265051"/>
            <a:ext cx="3260163" cy="1535898"/>
          </a:xfrm>
          <a:prstGeom prst="rect">
            <a:avLst/>
          </a:prstGeom>
        </p:spPr>
      </p:pic>
    </p:spTree>
    <p:custDataLst>
      <p:tags r:id="rId1"/>
    </p:custDataLst>
    <p:extLst>
      <p:ext uri="{BB962C8B-B14F-4D97-AF65-F5344CB8AC3E}">
        <p14:creationId xmlns:p14="http://schemas.microsoft.com/office/powerpoint/2010/main" val="21663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95000"/>
                  </a:schemeClr>
                </a:solidFill>
              </a:defRPr>
            </a:lvl1pPr>
          </a:lstStyle>
          <a:p>
            <a:r>
              <a:rPr lang="en-US" noProof="0" dirty="0"/>
              <a:t>Click to edit Master title style</a:t>
            </a:r>
          </a:p>
        </p:txBody>
      </p:sp>
      <p:sp>
        <p:nvSpPr>
          <p:cNvPr id="3" name="Content Placeholder 2"/>
          <p:cNvSpPr>
            <a:spLocks noGrp="1"/>
          </p:cNvSpPr>
          <p:nvPr>
            <p:ph idx="1" hasCustomPrompt="1"/>
          </p:nvPr>
        </p:nvSpPr>
        <p:spPr>
          <a:xfrm>
            <a:off x="902189" y="1358538"/>
            <a:ext cx="7338060" cy="458941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11"/>
          </p:nvPr>
        </p:nvSpPr>
        <p:spPr>
          <a:xfrm>
            <a:off x="4998952" y="6492875"/>
            <a:ext cx="3783330" cy="365125"/>
          </a:xfrm>
        </p:spPr>
        <p:txBody>
          <a:bodyPr/>
          <a:lstStyle/>
          <a:p>
            <a:endParaRPr lang="en-US"/>
          </a:p>
        </p:txBody>
      </p:sp>
      <p:sp>
        <p:nvSpPr>
          <p:cNvPr id="7" name="Slide Number Placeholder 5"/>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272406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3" name="Content Placeholder 2"/>
          <p:cNvSpPr>
            <a:spLocks noGrp="1"/>
          </p:cNvSpPr>
          <p:nvPr>
            <p:ph sz="half" idx="1"/>
          </p:nvPr>
        </p:nvSpPr>
        <p:spPr>
          <a:xfrm>
            <a:off x="904008" y="1354467"/>
            <a:ext cx="3566160" cy="4602198"/>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2793" y="1354466"/>
            <a:ext cx="3566160" cy="4602199"/>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9DFB353D-047C-477E-84C4-FFF5088D1A6F}"/>
              </a:ext>
            </a:extLst>
          </p:cNvPr>
          <p:cNvSpPr>
            <a:spLocks noGrp="1"/>
          </p:cNvSpPr>
          <p:nvPr>
            <p:ph type="ftr" sz="quarter" idx="11"/>
          </p:nvPr>
        </p:nvSpPr>
        <p:spPr>
          <a:xfrm>
            <a:off x="4998952" y="6492875"/>
            <a:ext cx="3783330" cy="365125"/>
          </a:xfrm>
        </p:spPr>
        <p:txBody>
          <a:bodyPr/>
          <a:lstStyle/>
          <a:p>
            <a:endParaRPr lang="en-US"/>
          </a:p>
        </p:txBody>
      </p:sp>
      <p:sp>
        <p:nvSpPr>
          <p:cNvPr id="10" name="Slide Number Placeholder 5">
            <a:extLst>
              <a:ext uri="{FF2B5EF4-FFF2-40B4-BE49-F238E27FC236}">
                <a16:creationId xmlns:a16="http://schemas.microsoft.com/office/drawing/2014/main" id="{0B1FEED9-5807-4AC4-B9E3-714C0A0B0DE2}"/>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3180821308"/>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05256" y="1167960"/>
            <a:ext cx="3566160" cy="743094"/>
          </a:xfrm>
        </p:spPr>
        <p:txBody>
          <a:bodyPr anchor="ctr">
            <a:normAutofit/>
          </a:bodyPr>
          <a:lstStyle>
            <a:lvl1pPr marL="0" indent="0">
              <a:buNone/>
              <a:defRPr sz="1181"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905256" y="1911055"/>
            <a:ext cx="3566160" cy="4080445"/>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80844" y="1171837"/>
            <a:ext cx="3566160" cy="743094"/>
          </a:xfrm>
        </p:spPr>
        <p:txBody>
          <a:bodyPr anchor="ctr">
            <a:normAutofit/>
          </a:bodyPr>
          <a:lstStyle>
            <a:lvl1pPr marL="0" indent="0">
              <a:buNone/>
              <a:defRPr sz="1181"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73423" y="1911053"/>
            <a:ext cx="3566160" cy="4080445"/>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CDA851C9-C7AA-4554-B92D-308B1E6A1C6A}"/>
              </a:ext>
            </a:extLst>
          </p:cNvPr>
          <p:cNvSpPr>
            <a:spLocks noGrp="1"/>
          </p:cNvSpPr>
          <p:nvPr>
            <p:ph type="ftr" sz="quarter" idx="11"/>
          </p:nvPr>
        </p:nvSpPr>
        <p:spPr>
          <a:xfrm>
            <a:off x="4998952" y="6492875"/>
            <a:ext cx="3783330" cy="365125"/>
          </a:xfrm>
        </p:spPr>
        <p:txBody>
          <a:bodyPr/>
          <a:lstStyle/>
          <a:p>
            <a:endParaRPr lang="en-US"/>
          </a:p>
        </p:txBody>
      </p:sp>
      <p:sp>
        <p:nvSpPr>
          <p:cNvPr id="12" name="Slide Number Placeholder 5">
            <a:extLst>
              <a:ext uri="{FF2B5EF4-FFF2-40B4-BE49-F238E27FC236}">
                <a16:creationId xmlns:a16="http://schemas.microsoft.com/office/drawing/2014/main" id="{9A1294FF-12A6-4A90-BA3C-42D0B25BCF6C}"/>
              </a:ext>
            </a:extLst>
          </p:cNvPr>
          <p:cNvSpPr>
            <a:spLocks noGrp="1"/>
          </p:cNvSpPr>
          <p:nvPr>
            <p:ph type="sldNum" sz="quarter" idx="12"/>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702605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Footer Placeholder 4">
            <a:extLst>
              <a:ext uri="{FF2B5EF4-FFF2-40B4-BE49-F238E27FC236}">
                <a16:creationId xmlns:a16="http://schemas.microsoft.com/office/drawing/2014/main" id="{C43EE2D9-DC06-4A55-9280-42F78563FD2A}"/>
              </a:ext>
            </a:extLst>
          </p:cNvPr>
          <p:cNvSpPr>
            <a:spLocks noGrp="1"/>
          </p:cNvSpPr>
          <p:nvPr>
            <p:ph type="ftr" sz="quarter" idx="11"/>
          </p:nvPr>
        </p:nvSpPr>
        <p:spPr>
          <a:xfrm>
            <a:off x="4998952" y="6492875"/>
            <a:ext cx="3783330" cy="365125"/>
          </a:xfrm>
        </p:spPr>
        <p:txBody>
          <a:bodyPr/>
          <a:lstStyle/>
          <a:p>
            <a:endParaRPr lang="en-US"/>
          </a:p>
        </p:txBody>
      </p:sp>
      <p:sp>
        <p:nvSpPr>
          <p:cNvPr id="8" name="Slide Number Placeholder 5">
            <a:extLst>
              <a:ext uri="{FF2B5EF4-FFF2-40B4-BE49-F238E27FC236}">
                <a16:creationId xmlns:a16="http://schemas.microsoft.com/office/drawing/2014/main" id="{BC0BD928-7D16-4B82-A1A0-EF10AC7C98AA}"/>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2026318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5793A-3016-47C3-BF46-5E7D88CDF2A8}"/>
              </a:ext>
            </a:extLst>
          </p:cNvPr>
          <p:cNvSpPr>
            <a:spLocks noGrp="1"/>
          </p:cNvSpPr>
          <p:nvPr>
            <p:ph type="ftr" sz="quarter" idx="11"/>
          </p:nvPr>
        </p:nvSpPr>
        <p:spPr>
          <a:xfrm>
            <a:off x="4998952" y="6492875"/>
            <a:ext cx="3783330" cy="365125"/>
          </a:xfrm>
        </p:spPr>
        <p:txBody>
          <a:bodyPr/>
          <a:lstStyle/>
          <a:p>
            <a:endParaRPr lang="en-US"/>
          </a:p>
        </p:txBody>
      </p:sp>
      <p:sp>
        <p:nvSpPr>
          <p:cNvPr id="7" name="Slide Number Placeholder 5">
            <a:extLst>
              <a:ext uri="{FF2B5EF4-FFF2-40B4-BE49-F238E27FC236}">
                <a16:creationId xmlns:a16="http://schemas.microsoft.com/office/drawing/2014/main" id="{8FF8D797-DE10-40EB-AD1C-57CBE5ACE49A}"/>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57035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0DBC7F-1130-45BE-9130-DF8CD68E04AA}"/>
              </a:ext>
            </a:extLst>
          </p:cNvPr>
          <p:cNvSpPr/>
          <p:nvPr/>
        </p:nvSpPr>
        <p:spPr>
          <a:xfrm>
            <a:off x="-5132" y="3887812"/>
            <a:ext cx="9146751" cy="4572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6898CC3-6C1C-4C54-BCAA-717E8AA1B998}"/>
              </a:ext>
            </a:extLst>
          </p:cNvPr>
          <p:cNvSpPr/>
          <p:nvPr/>
        </p:nvSpPr>
        <p:spPr>
          <a:xfrm>
            <a:off x="-5132" y="2059012"/>
            <a:ext cx="9146751" cy="1828800"/>
          </a:xfrm>
          <a:prstGeom prst="rect">
            <a:avLst/>
          </a:prstGeom>
          <a:solidFill>
            <a:srgbClr val="1557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AEB1839E-7FF0-4415-950F-C3594E7D3AEE}"/>
              </a:ext>
            </a:extLst>
          </p:cNvPr>
          <p:cNvSpPr>
            <a:spLocks noGrp="1"/>
          </p:cNvSpPr>
          <p:nvPr>
            <p:ph type="ctrTitle"/>
          </p:nvPr>
        </p:nvSpPr>
        <p:spPr>
          <a:xfrm>
            <a:off x="356616" y="2166367"/>
            <a:ext cx="8435340" cy="1739347"/>
          </a:xfrm>
        </p:spPr>
        <p:txBody>
          <a:bodyPr tIns="45720" bIns="45720" anchor="ctr">
            <a:normAutofit/>
          </a:bodyPr>
          <a:lstStyle>
            <a:lvl1pPr algn="ctr">
              <a:lnSpc>
                <a:spcPct val="80000"/>
              </a:lnSpc>
              <a:defRPr sz="3600" b="1" spc="85" baseline="0">
                <a:solidFill>
                  <a:schemeClr val="bg1"/>
                </a:solidFill>
              </a:defRPr>
            </a:lvl1pPr>
          </a:lstStyle>
          <a:p>
            <a:r>
              <a:rPr lang="en-US" noProof="0" dirty="0"/>
              <a:t>Click to edit Master title style</a:t>
            </a:r>
          </a:p>
        </p:txBody>
      </p:sp>
      <p:sp>
        <p:nvSpPr>
          <p:cNvPr id="9" name="Subtitle 2">
            <a:extLst>
              <a:ext uri="{FF2B5EF4-FFF2-40B4-BE49-F238E27FC236}">
                <a16:creationId xmlns:a16="http://schemas.microsoft.com/office/drawing/2014/main" id="{35D26E03-FA66-4ADE-83DF-6BD36A177835}"/>
              </a:ext>
            </a:extLst>
          </p:cNvPr>
          <p:cNvSpPr>
            <a:spLocks noGrp="1"/>
          </p:cNvSpPr>
          <p:nvPr>
            <p:ph type="subTitle" idx="1"/>
          </p:nvPr>
        </p:nvSpPr>
        <p:spPr>
          <a:xfrm>
            <a:off x="260604" y="3913632"/>
            <a:ext cx="8629650" cy="457200"/>
          </a:xfrm>
        </p:spPr>
        <p:txBody>
          <a:bodyPr>
            <a:normAutofit/>
          </a:bodyPr>
          <a:lstStyle>
            <a:lvl1pPr marL="0" indent="0" algn="ctr">
              <a:spcBef>
                <a:spcPts val="0"/>
              </a:spcBef>
              <a:spcAft>
                <a:spcPts val="0"/>
              </a:spcAft>
              <a:buNone/>
              <a:defRPr sz="1500">
                <a:solidFill>
                  <a:schemeClr val="tx1"/>
                </a:solidFill>
              </a:defRPr>
            </a:lvl1pPr>
            <a:lvl2pPr marL="257175" indent="0" algn="ctr">
              <a:buNone/>
              <a:defRPr sz="1125"/>
            </a:lvl2pPr>
            <a:lvl3pPr marL="514350" indent="0" algn="ctr">
              <a:buNone/>
              <a:defRPr sz="1125"/>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noProof="0" dirty="0"/>
              <a:t>Click to edit Master subtitle style</a:t>
            </a:r>
          </a:p>
        </p:txBody>
      </p:sp>
      <p:pic>
        <p:nvPicPr>
          <p:cNvPr id="10" name="Picture 9" descr="A drawing of a face&#10;&#10;Description automatically generated">
            <a:extLst>
              <a:ext uri="{FF2B5EF4-FFF2-40B4-BE49-F238E27FC236}">
                <a16:creationId xmlns:a16="http://schemas.microsoft.com/office/drawing/2014/main" id="{6B4E1416-3FF3-4A8B-834A-8838EB2C6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41812"/>
            <a:ext cx="1732475" cy="816188"/>
          </a:xfrm>
          <a:prstGeom prst="rect">
            <a:avLst/>
          </a:prstGeom>
        </p:spPr>
      </p:pic>
    </p:spTree>
    <p:custDataLst>
      <p:tags r:id="rId1"/>
    </p:custDataLst>
    <p:extLst>
      <p:ext uri="{BB962C8B-B14F-4D97-AF65-F5344CB8AC3E}">
        <p14:creationId xmlns:p14="http://schemas.microsoft.com/office/powerpoint/2010/main" val="32985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95000"/>
                  </a:schemeClr>
                </a:solidFill>
              </a:defRPr>
            </a:lvl1pPr>
          </a:lstStyle>
          <a:p>
            <a:r>
              <a:rPr lang="en-US" noProof="0" dirty="0"/>
              <a:t>Click to edit Master title style</a:t>
            </a:r>
          </a:p>
        </p:txBody>
      </p:sp>
      <p:sp>
        <p:nvSpPr>
          <p:cNvPr id="3" name="Content Placeholder 2"/>
          <p:cNvSpPr>
            <a:spLocks noGrp="1"/>
          </p:cNvSpPr>
          <p:nvPr>
            <p:ph idx="1" hasCustomPrompt="1"/>
          </p:nvPr>
        </p:nvSpPr>
        <p:spPr>
          <a:xfrm>
            <a:off x="902189" y="1358538"/>
            <a:ext cx="7338060" cy="458941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11"/>
          </p:nvPr>
        </p:nvSpPr>
        <p:spPr>
          <a:xfrm>
            <a:off x="4998952" y="6492875"/>
            <a:ext cx="3783330" cy="365125"/>
          </a:xfrm>
        </p:spPr>
        <p:txBody>
          <a:bodyPr/>
          <a:lstStyle/>
          <a:p>
            <a:endParaRPr lang="en-US"/>
          </a:p>
        </p:txBody>
      </p:sp>
      <p:sp>
        <p:nvSpPr>
          <p:cNvPr id="7" name="Slide Number Placeholder 5"/>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362225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05256" y="1310924"/>
            <a:ext cx="4594860" cy="468928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841767" y="1310924"/>
            <a:ext cx="2400300" cy="4689282"/>
          </a:xfrm>
        </p:spPr>
        <p:txBody>
          <a:bodyPr>
            <a:normAutofit/>
          </a:bodyPr>
          <a:lstStyle>
            <a:lvl1pPr marL="0" indent="0">
              <a:lnSpc>
                <a:spcPct val="95000"/>
              </a:lnSpc>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Master text styles</a:t>
            </a:r>
          </a:p>
        </p:txBody>
      </p:sp>
      <p:sp>
        <p:nvSpPr>
          <p:cNvPr id="9" name="Footer Placeholder 4">
            <a:extLst>
              <a:ext uri="{FF2B5EF4-FFF2-40B4-BE49-F238E27FC236}">
                <a16:creationId xmlns:a16="http://schemas.microsoft.com/office/drawing/2014/main" id="{E2C4A497-93C0-44A4-A723-47F98E3A1A97}"/>
              </a:ext>
            </a:extLst>
          </p:cNvPr>
          <p:cNvSpPr>
            <a:spLocks noGrp="1"/>
          </p:cNvSpPr>
          <p:nvPr>
            <p:ph type="ftr" sz="quarter" idx="11"/>
          </p:nvPr>
        </p:nvSpPr>
        <p:spPr>
          <a:xfrm>
            <a:off x="4998952" y="6492876"/>
            <a:ext cx="3783330" cy="365125"/>
          </a:xfrm>
        </p:spPr>
        <p:txBody>
          <a:bodyPr/>
          <a:lstStyle/>
          <a:p>
            <a:endParaRPr lang="en-US"/>
          </a:p>
        </p:txBody>
      </p:sp>
      <p:sp>
        <p:nvSpPr>
          <p:cNvPr id="10" name="Slide Number Placeholder 5">
            <a:extLst>
              <a:ext uri="{FF2B5EF4-FFF2-40B4-BE49-F238E27FC236}">
                <a16:creationId xmlns:a16="http://schemas.microsoft.com/office/drawing/2014/main" id="{E1EDD606-8CC4-4AF2-A7A0-FD9962C70A0A}"/>
              </a:ext>
            </a:extLst>
          </p:cNvPr>
          <p:cNvSpPr>
            <a:spLocks noGrp="1"/>
          </p:cNvSpPr>
          <p:nvPr>
            <p:ph type="sldNum" sz="quarter" idx="4"/>
          </p:nvPr>
        </p:nvSpPr>
        <p:spPr>
          <a:xfrm>
            <a:off x="8782282" y="6492877"/>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3846503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Picture Placeholder 2"/>
          <p:cNvSpPr>
            <a:spLocks noGrp="1" noChangeAspect="1"/>
          </p:cNvSpPr>
          <p:nvPr>
            <p:ph type="pic" idx="1"/>
          </p:nvPr>
        </p:nvSpPr>
        <p:spPr>
          <a:xfrm>
            <a:off x="960120" y="1319634"/>
            <a:ext cx="4594860" cy="4671866"/>
          </a:xfrm>
          <a:solidFill>
            <a:schemeClr val="bg1"/>
          </a:solidFill>
        </p:spPr>
        <p:txBody>
          <a:bodyPr tIns="365760" anchor="t"/>
          <a:lstStyle>
            <a:lvl1pPr marL="0" indent="0" algn="ctr">
              <a:buNone/>
              <a:defRPr sz="1800">
                <a:solidFill>
                  <a:schemeClr val="tx1">
                    <a:lumMod val="50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5839949" y="1319631"/>
            <a:ext cx="2400300" cy="4671867"/>
          </a:xfrm>
        </p:spPr>
        <p:txBody>
          <a:bodyPr>
            <a:normAutofit/>
          </a:bodyPr>
          <a:lstStyle>
            <a:lvl1pPr marL="0" indent="0">
              <a:lnSpc>
                <a:spcPct val="95000"/>
              </a:lnSpc>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9" name="Footer Placeholder 4">
            <a:extLst>
              <a:ext uri="{FF2B5EF4-FFF2-40B4-BE49-F238E27FC236}">
                <a16:creationId xmlns:a16="http://schemas.microsoft.com/office/drawing/2014/main" id="{F2310CC4-ED15-4528-8556-492EF74A0F49}"/>
              </a:ext>
            </a:extLst>
          </p:cNvPr>
          <p:cNvSpPr>
            <a:spLocks noGrp="1"/>
          </p:cNvSpPr>
          <p:nvPr>
            <p:ph type="ftr" sz="quarter" idx="11"/>
          </p:nvPr>
        </p:nvSpPr>
        <p:spPr>
          <a:xfrm>
            <a:off x="4998952" y="6492875"/>
            <a:ext cx="3783330" cy="365125"/>
          </a:xfrm>
        </p:spPr>
        <p:txBody>
          <a:bodyPr/>
          <a:lstStyle/>
          <a:p>
            <a:endParaRPr lang="en-US"/>
          </a:p>
        </p:txBody>
      </p:sp>
      <p:sp>
        <p:nvSpPr>
          <p:cNvPr id="10" name="Slide Number Placeholder 5">
            <a:extLst>
              <a:ext uri="{FF2B5EF4-FFF2-40B4-BE49-F238E27FC236}">
                <a16:creationId xmlns:a16="http://schemas.microsoft.com/office/drawing/2014/main" id="{5EB66897-F01B-4618-914E-DD4A4E428A29}"/>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3863619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61257"/>
            <a:ext cx="7772400" cy="622663"/>
          </a:xfrm>
        </p:spPr>
        <p:txBody>
          <a:bodyPr/>
          <a:lstStyle/>
          <a:p>
            <a:r>
              <a:rPr lang="en-US" dirty="0"/>
              <a:t>Click to edit Master title style</a:t>
            </a:r>
          </a:p>
        </p:txBody>
      </p:sp>
      <p:sp>
        <p:nvSpPr>
          <p:cNvPr id="3" name="SmartArt Placeholder 2"/>
          <p:cNvSpPr>
            <a:spLocks noGrp="1"/>
          </p:cNvSpPr>
          <p:nvPr>
            <p:ph type="dgm" idx="1"/>
          </p:nvPr>
        </p:nvSpPr>
        <p:spPr>
          <a:xfrm>
            <a:off x="685800" y="1105990"/>
            <a:ext cx="7772400" cy="4868091"/>
          </a:xfrm>
        </p:spPr>
        <p:txBody>
          <a:bodyPr/>
          <a:lstStyle/>
          <a:p>
            <a:pPr lvl="0"/>
            <a:r>
              <a:rPr lang="en-US" noProof="0" dirty="0"/>
              <a:t>Click icon to add SmartArt graphic</a:t>
            </a:r>
          </a:p>
        </p:txBody>
      </p:sp>
      <p:sp>
        <p:nvSpPr>
          <p:cNvPr id="4" name="Footer Placeholder 4">
            <a:extLst>
              <a:ext uri="{FF2B5EF4-FFF2-40B4-BE49-F238E27FC236}">
                <a16:creationId xmlns:a16="http://schemas.microsoft.com/office/drawing/2014/main" id="{1E2273F8-D2E2-4B32-A1CB-7B2AFF9285B0}"/>
              </a:ext>
            </a:extLst>
          </p:cNvPr>
          <p:cNvSpPr>
            <a:spLocks noGrp="1"/>
          </p:cNvSpPr>
          <p:nvPr>
            <p:ph type="ftr" sz="quarter" idx="11"/>
          </p:nvPr>
        </p:nvSpPr>
        <p:spPr>
          <a:xfrm>
            <a:off x="4998952" y="6492875"/>
            <a:ext cx="3783330" cy="365125"/>
          </a:xfrm>
        </p:spPr>
        <p:txBody>
          <a:bodyPr/>
          <a:lstStyle/>
          <a:p>
            <a:endParaRPr lang="en-US"/>
          </a:p>
        </p:txBody>
      </p:sp>
      <p:sp>
        <p:nvSpPr>
          <p:cNvPr id="5" name="Slide Number Placeholder 5">
            <a:extLst>
              <a:ext uri="{FF2B5EF4-FFF2-40B4-BE49-F238E27FC236}">
                <a16:creationId xmlns:a16="http://schemas.microsoft.com/office/drawing/2014/main" id="{EF931107-1DDD-4776-A642-E90551FC7FFB}"/>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1246766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6616" y="2167128"/>
            <a:ext cx="8435340" cy="1737360"/>
          </a:xfrm>
        </p:spPr>
        <p:txBody>
          <a:bodyPr anchor="ctr">
            <a:noAutofit/>
          </a:bodyPr>
          <a:lstStyle>
            <a:lvl1pPr algn="ctr">
              <a:lnSpc>
                <a:spcPct val="80000"/>
              </a:lnSpc>
              <a:defRPr sz="3375" b="1" spc="85"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60604" y="3913212"/>
            <a:ext cx="8627364" cy="457200"/>
          </a:xfrm>
        </p:spPr>
        <p:txBody>
          <a:bodyPr anchor="t">
            <a:normAutofit/>
          </a:bodyPr>
          <a:lstStyle>
            <a:lvl1pPr marL="0" indent="0" algn="ctr">
              <a:buNone/>
              <a:defRPr sz="1125">
                <a:solidFill>
                  <a:srgbClr val="FFFFFF"/>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DC3F770-6ECE-47B5-8B82-98FB0D8EC7E7}"/>
              </a:ext>
            </a:extLst>
          </p:cNvPr>
          <p:cNvSpPr>
            <a:spLocks noGrp="1"/>
          </p:cNvSpPr>
          <p:nvPr>
            <p:ph type="ftr" sz="quarter" idx="11"/>
          </p:nvPr>
        </p:nvSpPr>
        <p:spPr>
          <a:xfrm>
            <a:off x="4998952" y="6492874"/>
            <a:ext cx="3783330" cy="365125"/>
          </a:xfrm>
        </p:spPr>
        <p:txBody>
          <a:bodyPr/>
          <a:lstStyle/>
          <a:p>
            <a:endParaRPr lang="en-US"/>
          </a:p>
        </p:txBody>
      </p:sp>
      <p:sp>
        <p:nvSpPr>
          <p:cNvPr id="9" name="Slide Number Placeholder 5">
            <a:extLst>
              <a:ext uri="{FF2B5EF4-FFF2-40B4-BE49-F238E27FC236}">
                <a16:creationId xmlns:a16="http://schemas.microsoft.com/office/drawing/2014/main" id="{22BD8F73-8D0C-417F-B105-605F01694608}"/>
              </a:ext>
            </a:extLst>
          </p:cNvPr>
          <p:cNvSpPr>
            <a:spLocks noGrp="1"/>
          </p:cNvSpPr>
          <p:nvPr>
            <p:ph type="sldNum" sz="quarter" idx="4"/>
          </p:nvPr>
        </p:nvSpPr>
        <p:spPr>
          <a:xfrm>
            <a:off x="8782282" y="6492875"/>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pic>
        <p:nvPicPr>
          <p:cNvPr id="11" name="Picture 10" descr="A drawing of a face&#10;&#10;Description automatically generated">
            <a:extLst>
              <a:ext uri="{FF2B5EF4-FFF2-40B4-BE49-F238E27FC236}">
                <a16:creationId xmlns:a16="http://schemas.microsoft.com/office/drawing/2014/main" id="{BF5BB5AF-D71D-4813-9EBF-BE823F107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16973"/>
            <a:ext cx="1572936" cy="741027"/>
          </a:xfrm>
          <a:prstGeom prst="rect">
            <a:avLst/>
          </a:prstGeom>
        </p:spPr>
      </p:pic>
    </p:spTree>
    <p:custDataLst>
      <p:tags r:id="rId1"/>
    </p:custDataLst>
    <p:extLst>
      <p:ext uri="{BB962C8B-B14F-4D97-AF65-F5344CB8AC3E}">
        <p14:creationId xmlns:p14="http://schemas.microsoft.com/office/powerpoint/2010/main" val="822299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F17EE550-2D8B-4409-B6DB-28C5128C7663}" type="slidenum">
              <a:rPr lang="en-US" smtClean="0"/>
              <a:pPr/>
              <a:t>‹#›</a:t>
            </a:fld>
            <a:endParaRPr lang="en-US"/>
          </a:p>
        </p:txBody>
      </p:sp>
      <p:sp>
        <p:nvSpPr>
          <p:cNvPr id="5" name="Footer Placeholder 4"/>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lvl1pPr algn="ctr">
              <a:defRPr sz="900">
                <a:solidFill>
                  <a:schemeClr val="bg1"/>
                </a:solidFill>
              </a:defRPr>
            </a:lvl1pPr>
          </a:lstStyle>
          <a:p>
            <a:endParaRPr lang="en-US"/>
          </a:p>
        </p:txBody>
      </p:sp>
    </p:spTree>
    <p:extLst>
      <p:ext uri="{BB962C8B-B14F-4D97-AF65-F5344CB8AC3E}">
        <p14:creationId xmlns:p14="http://schemas.microsoft.com/office/powerpoint/2010/main" val="957408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lstStyle>
            <a:lvl1pPr>
              <a:defRPr>
                <a:solidFill>
                  <a:schemeClr val="tx1"/>
                </a:solidFill>
                <a:latin typeface="+mj-lt"/>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mn-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305800" y="6535972"/>
            <a:ext cx="381000" cy="322028"/>
          </a:xfrm>
        </p:spPr>
        <p:txBody>
          <a:bodyPr/>
          <a:lstStyle/>
          <a:p>
            <a:fld id="{F17EE550-2D8B-4409-B6DB-28C5128C7663}" type="slidenum">
              <a:rPr lang="en-US" smtClean="0"/>
              <a:pPr/>
              <a:t>‹#›</a:t>
            </a:fld>
            <a:endParaRPr lang="en-US"/>
          </a:p>
        </p:txBody>
      </p:sp>
      <p:sp>
        <p:nvSpPr>
          <p:cNvPr id="7" name="Footer Placeholder 4"/>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lvl1pPr algn="ctr">
              <a:defRPr sz="900">
                <a:solidFill>
                  <a:schemeClr val="bg1"/>
                </a:solidFill>
              </a:defRPr>
            </a:lvl1pPr>
          </a:lstStyle>
          <a:p>
            <a:endParaRPr lang="en-US"/>
          </a:p>
        </p:txBody>
      </p:sp>
    </p:spTree>
    <p:extLst>
      <p:ext uri="{BB962C8B-B14F-4D97-AF65-F5344CB8AC3E}">
        <p14:creationId xmlns:p14="http://schemas.microsoft.com/office/powerpoint/2010/main" val="183844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3" name="Content Placeholder 2"/>
          <p:cNvSpPr>
            <a:spLocks noGrp="1"/>
          </p:cNvSpPr>
          <p:nvPr>
            <p:ph sz="half" idx="1"/>
          </p:nvPr>
        </p:nvSpPr>
        <p:spPr>
          <a:xfrm>
            <a:off x="904008" y="1354467"/>
            <a:ext cx="3566160" cy="4602198"/>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2793" y="1354466"/>
            <a:ext cx="3566160" cy="4602199"/>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9DFB353D-047C-477E-84C4-FFF5088D1A6F}"/>
              </a:ext>
            </a:extLst>
          </p:cNvPr>
          <p:cNvSpPr>
            <a:spLocks noGrp="1"/>
          </p:cNvSpPr>
          <p:nvPr>
            <p:ph type="ftr" sz="quarter" idx="11"/>
          </p:nvPr>
        </p:nvSpPr>
        <p:spPr>
          <a:xfrm>
            <a:off x="4998952" y="6492875"/>
            <a:ext cx="3783330" cy="365125"/>
          </a:xfrm>
        </p:spPr>
        <p:txBody>
          <a:bodyPr/>
          <a:lstStyle/>
          <a:p>
            <a:endParaRPr lang="en-US"/>
          </a:p>
        </p:txBody>
      </p:sp>
      <p:sp>
        <p:nvSpPr>
          <p:cNvPr id="10" name="Slide Number Placeholder 5">
            <a:extLst>
              <a:ext uri="{FF2B5EF4-FFF2-40B4-BE49-F238E27FC236}">
                <a16:creationId xmlns:a16="http://schemas.microsoft.com/office/drawing/2014/main" id="{0B1FEED9-5807-4AC4-B9E3-714C0A0B0DE2}"/>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227255126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05256" y="1167960"/>
            <a:ext cx="3566160" cy="743094"/>
          </a:xfrm>
        </p:spPr>
        <p:txBody>
          <a:bodyPr anchor="ctr">
            <a:normAutofit/>
          </a:bodyPr>
          <a:lstStyle>
            <a:lvl1pPr marL="0" indent="0">
              <a:buNone/>
              <a:defRPr sz="1181"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905256" y="1911055"/>
            <a:ext cx="3566160" cy="4080445"/>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80844" y="1171837"/>
            <a:ext cx="3566160" cy="743094"/>
          </a:xfrm>
        </p:spPr>
        <p:txBody>
          <a:bodyPr anchor="ctr">
            <a:normAutofit/>
          </a:bodyPr>
          <a:lstStyle>
            <a:lvl1pPr marL="0" indent="0">
              <a:buNone/>
              <a:defRPr sz="1181"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73423" y="1911053"/>
            <a:ext cx="3566160" cy="4080445"/>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CDA851C9-C7AA-4554-B92D-308B1E6A1C6A}"/>
              </a:ext>
            </a:extLst>
          </p:cNvPr>
          <p:cNvSpPr>
            <a:spLocks noGrp="1"/>
          </p:cNvSpPr>
          <p:nvPr>
            <p:ph type="ftr" sz="quarter" idx="11"/>
          </p:nvPr>
        </p:nvSpPr>
        <p:spPr>
          <a:xfrm>
            <a:off x="4998952" y="6492875"/>
            <a:ext cx="3783330" cy="365125"/>
          </a:xfrm>
        </p:spPr>
        <p:txBody>
          <a:bodyPr/>
          <a:lstStyle/>
          <a:p>
            <a:endParaRPr lang="en-US"/>
          </a:p>
        </p:txBody>
      </p:sp>
      <p:sp>
        <p:nvSpPr>
          <p:cNvPr id="12" name="Slide Number Placeholder 5">
            <a:extLst>
              <a:ext uri="{FF2B5EF4-FFF2-40B4-BE49-F238E27FC236}">
                <a16:creationId xmlns:a16="http://schemas.microsoft.com/office/drawing/2014/main" id="{9A1294FF-12A6-4A90-BA3C-42D0B25BCF6C}"/>
              </a:ext>
            </a:extLst>
          </p:cNvPr>
          <p:cNvSpPr>
            <a:spLocks noGrp="1"/>
          </p:cNvSpPr>
          <p:nvPr>
            <p:ph type="sldNum" sz="quarter" idx="12"/>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113429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Footer Placeholder 4">
            <a:extLst>
              <a:ext uri="{FF2B5EF4-FFF2-40B4-BE49-F238E27FC236}">
                <a16:creationId xmlns:a16="http://schemas.microsoft.com/office/drawing/2014/main" id="{C43EE2D9-DC06-4A55-9280-42F78563FD2A}"/>
              </a:ext>
            </a:extLst>
          </p:cNvPr>
          <p:cNvSpPr>
            <a:spLocks noGrp="1"/>
          </p:cNvSpPr>
          <p:nvPr>
            <p:ph type="ftr" sz="quarter" idx="11"/>
          </p:nvPr>
        </p:nvSpPr>
        <p:spPr>
          <a:xfrm>
            <a:off x="4998952" y="6492875"/>
            <a:ext cx="3783330" cy="365125"/>
          </a:xfrm>
        </p:spPr>
        <p:txBody>
          <a:bodyPr/>
          <a:lstStyle/>
          <a:p>
            <a:endParaRPr lang="en-US"/>
          </a:p>
        </p:txBody>
      </p:sp>
      <p:sp>
        <p:nvSpPr>
          <p:cNvPr id="8" name="Slide Number Placeholder 5">
            <a:extLst>
              <a:ext uri="{FF2B5EF4-FFF2-40B4-BE49-F238E27FC236}">
                <a16:creationId xmlns:a16="http://schemas.microsoft.com/office/drawing/2014/main" id="{BC0BD928-7D16-4B82-A1A0-EF10AC7C98AA}"/>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92465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5793A-3016-47C3-BF46-5E7D88CDF2A8}"/>
              </a:ext>
            </a:extLst>
          </p:cNvPr>
          <p:cNvSpPr>
            <a:spLocks noGrp="1"/>
          </p:cNvSpPr>
          <p:nvPr>
            <p:ph type="ftr" sz="quarter" idx="11"/>
          </p:nvPr>
        </p:nvSpPr>
        <p:spPr>
          <a:xfrm>
            <a:off x="4998952" y="6492875"/>
            <a:ext cx="3783330" cy="365125"/>
          </a:xfrm>
        </p:spPr>
        <p:txBody>
          <a:bodyPr/>
          <a:lstStyle/>
          <a:p>
            <a:endParaRPr lang="en-US"/>
          </a:p>
        </p:txBody>
      </p:sp>
      <p:sp>
        <p:nvSpPr>
          <p:cNvPr id="7" name="Slide Number Placeholder 5">
            <a:extLst>
              <a:ext uri="{FF2B5EF4-FFF2-40B4-BE49-F238E27FC236}">
                <a16:creationId xmlns:a16="http://schemas.microsoft.com/office/drawing/2014/main" id="{8FF8D797-DE10-40EB-AD1C-57CBE5ACE49A}"/>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354900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0DBC7F-1130-45BE-9130-DF8CD68E04AA}"/>
              </a:ext>
            </a:extLst>
          </p:cNvPr>
          <p:cNvSpPr/>
          <p:nvPr/>
        </p:nvSpPr>
        <p:spPr>
          <a:xfrm>
            <a:off x="-5132" y="3887812"/>
            <a:ext cx="9146751" cy="4572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6898CC3-6C1C-4C54-BCAA-717E8AA1B998}"/>
              </a:ext>
            </a:extLst>
          </p:cNvPr>
          <p:cNvSpPr/>
          <p:nvPr/>
        </p:nvSpPr>
        <p:spPr>
          <a:xfrm>
            <a:off x="-5132" y="2059012"/>
            <a:ext cx="9146751" cy="1828800"/>
          </a:xfrm>
          <a:prstGeom prst="rect">
            <a:avLst/>
          </a:prstGeom>
          <a:solidFill>
            <a:srgbClr val="1557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AEB1839E-7FF0-4415-950F-C3594E7D3AEE}"/>
              </a:ext>
            </a:extLst>
          </p:cNvPr>
          <p:cNvSpPr>
            <a:spLocks noGrp="1"/>
          </p:cNvSpPr>
          <p:nvPr>
            <p:ph type="ctrTitle"/>
          </p:nvPr>
        </p:nvSpPr>
        <p:spPr>
          <a:xfrm>
            <a:off x="356616" y="2166367"/>
            <a:ext cx="8435340" cy="1739347"/>
          </a:xfrm>
        </p:spPr>
        <p:txBody>
          <a:bodyPr tIns="45720" bIns="45720" anchor="ctr">
            <a:normAutofit/>
          </a:bodyPr>
          <a:lstStyle>
            <a:lvl1pPr algn="ctr">
              <a:lnSpc>
                <a:spcPct val="80000"/>
              </a:lnSpc>
              <a:defRPr sz="3600" b="1" spc="85" baseline="0">
                <a:solidFill>
                  <a:schemeClr val="bg1"/>
                </a:solidFill>
              </a:defRPr>
            </a:lvl1pPr>
          </a:lstStyle>
          <a:p>
            <a:r>
              <a:rPr lang="en-US" noProof="0" dirty="0"/>
              <a:t>Click to edit Master title style</a:t>
            </a:r>
          </a:p>
        </p:txBody>
      </p:sp>
      <p:sp>
        <p:nvSpPr>
          <p:cNvPr id="9" name="Subtitle 2">
            <a:extLst>
              <a:ext uri="{FF2B5EF4-FFF2-40B4-BE49-F238E27FC236}">
                <a16:creationId xmlns:a16="http://schemas.microsoft.com/office/drawing/2014/main" id="{35D26E03-FA66-4ADE-83DF-6BD36A177835}"/>
              </a:ext>
            </a:extLst>
          </p:cNvPr>
          <p:cNvSpPr>
            <a:spLocks noGrp="1"/>
          </p:cNvSpPr>
          <p:nvPr>
            <p:ph type="subTitle" idx="1"/>
          </p:nvPr>
        </p:nvSpPr>
        <p:spPr>
          <a:xfrm>
            <a:off x="260604" y="3913632"/>
            <a:ext cx="8629650" cy="457200"/>
          </a:xfrm>
        </p:spPr>
        <p:txBody>
          <a:bodyPr>
            <a:normAutofit/>
          </a:bodyPr>
          <a:lstStyle>
            <a:lvl1pPr marL="0" indent="0" algn="ctr">
              <a:spcBef>
                <a:spcPts val="0"/>
              </a:spcBef>
              <a:spcAft>
                <a:spcPts val="0"/>
              </a:spcAft>
              <a:buNone/>
              <a:defRPr sz="1500">
                <a:solidFill>
                  <a:schemeClr val="tx1"/>
                </a:solidFill>
              </a:defRPr>
            </a:lvl1pPr>
            <a:lvl2pPr marL="257175" indent="0" algn="ctr">
              <a:buNone/>
              <a:defRPr sz="1125"/>
            </a:lvl2pPr>
            <a:lvl3pPr marL="514350" indent="0" algn="ctr">
              <a:buNone/>
              <a:defRPr sz="1125"/>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noProof="0" dirty="0"/>
              <a:t>Click to edit Master subtitle style</a:t>
            </a:r>
          </a:p>
        </p:txBody>
      </p:sp>
      <p:pic>
        <p:nvPicPr>
          <p:cNvPr id="10" name="Picture 9" descr="A drawing of a face&#10;&#10;Description automatically generated">
            <a:extLst>
              <a:ext uri="{FF2B5EF4-FFF2-40B4-BE49-F238E27FC236}">
                <a16:creationId xmlns:a16="http://schemas.microsoft.com/office/drawing/2014/main" id="{6B4E1416-3FF3-4A8B-834A-8838EB2C6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41812"/>
            <a:ext cx="1732475" cy="816188"/>
          </a:xfrm>
          <a:prstGeom prst="rect">
            <a:avLst/>
          </a:prstGeom>
        </p:spPr>
      </p:pic>
    </p:spTree>
    <p:custDataLst>
      <p:tags r:id="rId1"/>
    </p:custDataLst>
    <p:extLst>
      <p:ext uri="{BB962C8B-B14F-4D97-AF65-F5344CB8AC3E}">
        <p14:creationId xmlns:p14="http://schemas.microsoft.com/office/powerpoint/2010/main" val="220430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05256" y="1310924"/>
            <a:ext cx="4594860" cy="468928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841767" y="1310924"/>
            <a:ext cx="2400300" cy="4689282"/>
          </a:xfrm>
        </p:spPr>
        <p:txBody>
          <a:bodyPr>
            <a:normAutofit/>
          </a:bodyPr>
          <a:lstStyle>
            <a:lvl1pPr marL="0" indent="0">
              <a:lnSpc>
                <a:spcPct val="95000"/>
              </a:lnSpc>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Master text styles</a:t>
            </a:r>
          </a:p>
        </p:txBody>
      </p:sp>
      <p:sp>
        <p:nvSpPr>
          <p:cNvPr id="9" name="Footer Placeholder 4">
            <a:extLst>
              <a:ext uri="{FF2B5EF4-FFF2-40B4-BE49-F238E27FC236}">
                <a16:creationId xmlns:a16="http://schemas.microsoft.com/office/drawing/2014/main" id="{E2C4A497-93C0-44A4-A723-47F98E3A1A97}"/>
              </a:ext>
            </a:extLst>
          </p:cNvPr>
          <p:cNvSpPr>
            <a:spLocks noGrp="1"/>
          </p:cNvSpPr>
          <p:nvPr>
            <p:ph type="ftr" sz="quarter" idx="11"/>
          </p:nvPr>
        </p:nvSpPr>
        <p:spPr>
          <a:xfrm>
            <a:off x="4998952" y="6492876"/>
            <a:ext cx="3783330" cy="365125"/>
          </a:xfrm>
        </p:spPr>
        <p:txBody>
          <a:bodyPr/>
          <a:lstStyle/>
          <a:p>
            <a:endParaRPr lang="en-US"/>
          </a:p>
        </p:txBody>
      </p:sp>
      <p:sp>
        <p:nvSpPr>
          <p:cNvPr id="10" name="Slide Number Placeholder 5">
            <a:extLst>
              <a:ext uri="{FF2B5EF4-FFF2-40B4-BE49-F238E27FC236}">
                <a16:creationId xmlns:a16="http://schemas.microsoft.com/office/drawing/2014/main" id="{E1EDD606-8CC4-4AF2-A7A0-FD9962C70A0A}"/>
              </a:ext>
            </a:extLst>
          </p:cNvPr>
          <p:cNvSpPr>
            <a:spLocks noGrp="1"/>
          </p:cNvSpPr>
          <p:nvPr>
            <p:ph type="sldNum" sz="quarter" idx="4"/>
          </p:nvPr>
        </p:nvSpPr>
        <p:spPr>
          <a:xfrm>
            <a:off x="8782282" y="6492877"/>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205444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Picture Placeholder 2"/>
          <p:cNvSpPr>
            <a:spLocks noGrp="1" noChangeAspect="1"/>
          </p:cNvSpPr>
          <p:nvPr>
            <p:ph type="pic" idx="1"/>
          </p:nvPr>
        </p:nvSpPr>
        <p:spPr>
          <a:xfrm>
            <a:off x="960120" y="1319634"/>
            <a:ext cx="4594860" cy="4671866"/>
          </a:xfrm>
          <a:solidFill>
            <a:schemeClr val="bg1"/>
          </a:solidFill>
        </p:spPr>
        <p:txBody>
          <a:bodyPr tIns="365760" anchor="t"/>
          <a:lstStyle>
            <a:lvl1pPr marL="0" indent="0" algn="ctr">
              <a:buNone/>
              <a:defRPr sz="1800">
                <a:solidFill>
                  <a:schemeClr val="tx1">
                    <a:lumMod val="50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5839949" y="1319631"/>
            <a:ext cx="2400300" cy="4671867"/>
          </a:xfrm>
        </p:spPr>
        <p:txBody>
          <a:bodyPr>
            <a:normAutofit/>
          </a:bodyPr>
          <a:lstStyle>
            <a:lvl1pPr marL="0" indent="0">
              <a:lnSpc>
                <a:spcPct val="95000"/>
              </a:lnSpc>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Master text styles</a:t>
            </a:r>
          </a:p>
        </p:txBody>
      </p:sp>
      <p:sp>
        <p:nvSpPr>
          <p:cNvPr id="9" name="Footer Placeholder 4">
            <a:extLst>
              <a:ext uri="{FF2B5EF4-FFF2-40B4-BE49-F238E27FC236}">
                <a16:creationId xmlns:a16="http://schemas.microsoft.com/office/drawing/2014/main" id="{F2310CC4-ED15-4528-8556-492EF74A0F49}"/>
              </a:ext>
            </a:extLst>
          </p:cNvPr>
          <p:cNvSpPr>
            <a:spLocks noGrp="1"/>
          </p:cNvSpPr>
          <p:nvPr>
            <p:ph type="ftr" sz="quarter" idx="11"/>
          </p:nvPr>
        </p:nvSpPr>
        <p:spPr>
          <a:xfrm>
            <a:off x="4998952" y="6492875"/>
            <a:ext cx="3783330" cy="365125"/>
          </a:xfrm>
        </p:spPr>
        <p:txBody>
          <a:bodyPr/>
          <a:lstStyle/>
          <a:p>
            <a:endParaRPr lang="en-US"/>
          </a:p>
        </p:txBody>
      </p:sp>
      <p:sp>
        <p:nvSpPr>
          <p:cNvPr id="10" name="Slide Number Placeholder 5">
            <a:extLst>
              <a:ext uri="{FF2B5EF4-FFF2-40B4-BE49-F238E27FC236}">
                <a16:creationId xmlns:a16="http://schemas.microsoft.com/office/drawing/2014/main" id="{5EB66897-F01B-4618-914E-DD4A4E428A29}"/>
              </a:ext>
            </a:extLst>
          </p:cNvPr>
          <p:cNvSpPr>
            <a:spLocks noGrp="1"/>
          </p:cNvSpPr>
          <p:nvPr>
            <p:ph type="sldNum" sz="quarter" idx="4"/>
          </p:nvPr>
        </p:nvSpPr>
        <p:spPr>
          <a:xfrm>
            <a:off x="8782282" y="6492876"/>
            <a:ext cx="361718" cy="365125"/>
          </a:xfrm>
          <a:prstGeom prst="rect">
            <a:avLst/>
          </a:prstGeom>
        </p:spPr>
        <p:txBody>
          <a:bodyPr vert="horz" lIns="45720" tIns="45720" rIns="91440" bIns="45720" rtlCol="0" anchor="ctr"/>
          <a:lstStyle>
            <a:lvl1pPr algn="r">
              <a:defRPr sz="675" b="0">
                <a:solidFill>
                  <a:schemeClr val="tx1"/>
                </a:solidFill>
                <a:latin typeface="Calibri" panose="020F0502020204030204" pitchFamily="34" charset="0"/>
                <a:cs typeface="Calibri" panose="020F0502020204030204" pitchFamily="34" charset="0"/>
              </a:defRPr>
            </a:lvl1pPr>
          </a:lstStyle>
          <a:p>
            <a:fld id="{F17EE550-2D8B-4409-B6DB-28C5128C7663}" type="slidenum">
              <a:rPr lang="en-US" smtClean="0"/>
              <a:pPr/>
              <a:t>‹#›</a:t>
            </a:fld>
            <a:endParaRPr lang="en-US"/>
          </a:p>
        </p:txBody>
      </p:sp>
    </p:spTree>
    <p:custDataLst>
      <p:tags r:id="rId1"/>
    </p:custDataLst>
    <p:extLst>
      <p:ext uri="{BB962C8B-B14F-4D97-AF65-F5344CB8AC3E}">
        <p14:creationId xmlns:p14="http://schemas.microsoft.com/office/powerpoint/2010/main" val="151935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81" y="0"/>
            <a:ext cx="9144000" cy="816188"/>
          </a:xfrm>
          <a:prstGeom prst="rect">
            <a:avLst/>
          </a:prstGeom>
          <a:solidFill>
            <a:srgbClr val="15578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sz="1013"/>
          </a:p>
        </p:txBody>
      </p:sp>
      <p:sp>
        <p:nvSpPr>
          <p:cNvPr id="2" name="Title Placeholder 1"/>
          <p:cNvSpPr>
            <a:spLocks noGrp="1"/>
          </p:cNvSpPr>
          <p:nvPr>
            <p:ph type="title"/>
          </p:nvPr>
        </p:nvSpPr>
        <p:spPr>
          <a:xfrm>
            <a:off x="642623" y="139039"/>
            <a:ext cx="7338060" cy="604098"/>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902189" y="1480457"/>
            <a:ext cx="7338060" cy="4457332"/>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5061282" y="6492875"/>
            <a:ext cx="3783330" cy="365125"/>
          </a:xfrm>
          <a:prstGeom prst="rect">
            <a:avLst/>
          </a:prstGeom>
        </p:spPr>
        <p:txBody>
          <a:bodyPr vert="horz" lIns="91440" tIns="45720" rIns="91440" bIns="45720" rtlCol="0" anchor="ctr"/>
          <a:lstStyle>
            <a:lvl1pPr algn="r">
              <a:defRPr sz="591">
                <a:solidFill>
                  <a:schemeClr val="tx1"/>
                </a:solidFill>
              </a:defRPr>
            </a:lvl1pPr>
          </a:lstStyle>
          <a:p>
            <a:endParaRPr lang="en-US"/>
          </a:p>
        </p:txBody>
      </p:sp>
      <p:sp>
        <p:nvSpPr>
          <p:cNvPr id="6" name="Slide Number Placeholder 5"/>
          <p:cNvSpPr>
            <a:spLocks noGrp="1"/>
          </p:cNvSpPr>
          <p:nvPr>
            <p:ph type="sldNum" sz="quarter" idx="4"/>
          </p:nvPr>
        </p:nvSpPr>
        <p:spPr>
          <a:xfrm>
            <a:off x="8858124" y="6492875"/>
            <a:ext cx="285876" cy="365125"/>
          </a:xfrm>
          <a:prstGeom prst="rect">
            <a:avLst/>
          </a:prstGeom>
        </p:spPr>
        <p:txBody>
          <a:bodyPr vert="horz" lIns="45720" tIns="45720" rIns="91440" bIns="45720" rtlCol="0" anchor="ctr"/>
          <a:lstStyle>
            <a:lvl1pPr algn="l">
              <a:defRPr sz="675" b="0">
                <a:solidFill>
                  <a:schemeClr val="tx1"/>
                </a:solidFill>
              </a:defRPr>
            </a:lvl1pPr>
          </a:lstStyle>
          <a:p>
            <a:fld id="{F17EE550-2D8B-4409-B6DB-28C5128C7663}" type="slidenum">
              <a:rPr lang="en-US" smtClean="0"/>
              <a:pPr/>
              <a:t>‹#›</a:t>
            </a:fld>
            <a:endParaRPr lang="en-US"/>
          </a:p>
        </p:txBody>
      </p:sp>
      <p:pic>
        <p:nvPicPr>
          <p:cNvPr id="10" name="Picture 9" descr="A drawing of a face&#10;&#10;Description automatically generated">
            <a:extLst>
              <a:ext uri="{FF2B5EF4-FFF2-40B4-BE49-F238E27FC236}">
                <a16:creationId xmlns:a16="http://schemas.microsoft.com/office/drawing/2014/main" id="{C70F098C-75A1-41C2-90E4-B84F1E38182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6116973"/>
            <a:ext cx="1572936" cy="741027"/>
          </a:xfrm>
          <a:prstGeom prst="rect">
            <a:avLst/>
          </a:prstGeom>
        </p:spPr>
      </p:pic>
    </p:spTree>
    <p:custDataLst>
      <p:tags r:id="rId14"/>
    </p:custDataLst>
    <p:extLst>
      <p:ext uri="{BB962C8B-B14F-4D97-AF65-F5344CB8AC3E}">
        <p14:creationId xmlns:p14="http://schemas.microsoft.com/office/powerpoint/2010/main" val="117815633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85000"/>
        </a:lnSpc>
        <a:spcBef>
          <a:spcPct val="0"/>
        </a:spcBef>
        <a:buNone/>
        <a:defRPr sz="2475" b="1" kern="1200" cap="all" baseline="0">
          <a:solidFill>
            <a:schemeClr val="bg1"/>
          </a:solidFill>
          <a:latin typeface="+mn-lt"/>
          <a:ea typeface="+mj-ea"/>
          <a:cs typeface="Calibri" panose="020F0502020204030204" pitchFamily="34" charset="0"/>
        </a:defRPr>
      </a:lvl1pPr>
    </p:titleStyle>
    <p:bodyStyle>
      <a:lvl1pPr marL="102870" indent="-102870" algn="l" defTabSz="514350" rtl="0" eaLnBrk="1" latinLnBrk="0" hangingPunct="1">
        <a:lnSpc>
          <a:spcPct val="90000"/>
        </a:lnSpc>
        <a:spcBef>
          <a:spcPts val="675"/>
        </a:spcBef>
        <a:spcAft>
          <a:spcPts val="113"/>
        </a:spcAft>
        <a:buClr>
          <a:schemeClr val="tx1"/>
        </a:buClr>
        <a:buFont typeface="Wingdings" pitchFamily="2" charset="2"/>
        <a:buChar char=""/>
        <a:defRPr sz="1800" kern="1200">
          <a:solidFill>
            <a:schemeClr val="tx1"/>
          </a:solidFill>
          <a:latin typeface="+mn-lt"/>
          <a:ea typeface="Roboto" panose="02000000000000000000" pitchFamily="2" charset="0"/>
          <a:cs typeface="Roboto" panose="02000000000000000000" pitchFamily="2" charset="0"/>
        </a:defRPr>
      </a:lvl1pPr>
      <a:lvl2pPr marL="231458" indent="-102870" algn="l" defTabSz="514350" rtl="0" eaLnBrk="1" latinLnBrk="0" hangingPunct="1">
        <a:lnSpc>
          <a:spcPct val="90000"/>
        </a:lnSpc>
        <a:spcBef>
          <a:spcPts val="113"/>
        </a:spcBef>
        <a:spcAft>
          <a:spcPts val="225"/>
        </a:spcAft>
        <a:buClr>
          <a:schemeClr val="tx1"/>
        </a:buClr>
        <a:buFont typeface="Wingdings" pitchFamily="2" charset="2"/>
        <a:buChar char=""/>
        <a:defRPr sz="1800" kern="1200">
          <a:solidFill>
            <a:schemeClr val="tx1"/>
          </a:solidFill>
          <a:latin typeface="+mn-lt"/>
          <a:ea typeface="Roboto" panose="02000000000000000000" pitchFamily="2" charset="0"/>
          <a:cs typeface="Roboto" panose="02000000000000000000" pitchFamily="2" charset="0"/>
        </a:defRPr>
      </a:lvl2pPr>
      <a:lvl3pPr marL="360045" indent="-102870" algn="l" defTabSz="514350" rtl="0" eaLnBrk="1" latinLnBrk="0" hangingPunct="1">
        <a:lnSpc>
          <a:spcPct val="90000"/>
        </a:lnSpc>
        <a:spcBef>
          <a:spcPts val="113"/>
        </a:spcBef>
        <a:spcAft>
          <a:spcPts val="225"/>
        </a:spcAft>
        <a:buClr>
          <a:schemeClr val="tx1"/>
        </a:buClr>
        <a:buFont typeface="Wingdings" pitchFamily="2" charset="2"/>
        <a:buChar char=""/>
        <a:defRPr sz="1575" kern="1200">
          <a:solidFill>
            <a:schemeClr val="tx1"/>
          </a:solidFill>
          <a:latin typeface="+mn-lt"/>
          <a:ea typeface="Roboto" panose="02000000000000000000" pitchFamily="2" charset="0"/>
          <a:cs typeface="Roboto" panose="02000000000000000000" pitchFamily="2" charset="0"/>
        </a:defRPr>
      </a:lvl3pPr>
      <a:lvl4pPr marL="488633" indent="-102870" algn="l" defTabSz="514350" rtl="0" eaLnBrk="1" latinLnBrk="0" hangingPunct="1">
        <a:lnSpc>
          <a:spcPct val="90000"/>
        </a:lnSpc>
        <a:spcBef>
          <a:spcPts val="113"/>
        </a:spcBef>
        <a:spcAft>
          <a:spcPts val="225"/>
        </a:spcAft>
        <a:buClr>
          <a:schemeClr val="tx1"/>
        </a:buClr>
        <a:buFont typeface="Wingdings" pitchFamily="2" charset="2"/>
        <a:buChar char=""/>
        <a:defRPr sz="1350" kern="1200">
          <a:solidFill>
            <a:schemeClr val="tx1"/>
          </a:solidFill>
          <a:latin typeface="+mn-lt"/>
          <a:ea typeface="Roboto" panose="02000000000000000000" pitchFamily="2" charset="0"/>
          <a:cs typeface="Roboto" panose="02000000000000000000" pitchFamily="2" charset="0"/>
        </a:defRPr>
      </a:lvl4pPr>
      <a:lvl5pPr marL="617220" indent="-102870" algn="l" defTabSz="514350" rtl="0" eaLnBrk="1" latinLnBrk="0" hangingPunct="1">
        <a:lnSpc>
          <a:spcPct val="90000"/>
        </a:lnSpc>
        <a:spcBef>
          <a:spcPts val="113"/>
        </a:spcBef>
        <a:spcAft>
          <a:spcPts val="225"/>
        </a:spcAft>
        <a:buClr>
          <a:schemeClr val="tx1"/>
        </a:buClr>
        <a:buFont typeface="Wingdings" pitchFamily="2" charset="2"/>
        <a:buChar char=""/>
        <a:defRPr sz="1350" kern="1200">
          <a:solidFill>
            <a:schemeClr val="tx1"/>
          </a:solidFill>
          <a:latin typeface="+mn-lt"/>
          <a:ea typeface="Roboto" panose="02000000000000000000" pitchFamily="2" charset="0"/>
          <a:cs typeface="Roboto" panose="02000000000000000000" pitchFamily="2" charset="0"/>
        </a:defRPr>
      </a:lvl5pPr>
      <a:lvl6pPr marL="722588" indent="-128588" algn="l" defTabSz="514350" rtl="0" eaLnBrk="1" latinLnBrk="0" hangingPunct="1">
        <a:lnSpc>
          <a:spcPct val="90000"/>
        </a:lnSpc>
        <a:spcBef>
          <a:spcPts val="113"/>
        </a:spcBef>
        <a:spcAft>
          <a:spcPts val="225"/>
        </a:spcAft>
        <a:buClr>
          <a:schemeClr val="tx1"/>
        </a:buClr>
        <a:buFont typeface="Wingdings" pitchFamily="2" charset="2"/>
        <a:buChar char=""/>
        <a:defRPr sz="900" kern="1200">
          <a:solidFill>
            <a:schemeClr val="tx1"/>
          </a:solidFill>
          <a:latin typeface="+mn-lt"/>
          <a:ea typeface="+mn-ea"/>
          <a:cs typeface="+mn-cs"/>
        </a:defRPr>
      </a:lvl6pPr>
      <a:lvl7pPr marL="827888" indent="-128588" algn="l" defTabSz="514350" rtl="0" eaLnBrk="1" latinLnBrk="0" hangingPunct="1">
        <a:lnSpc>
          <a:spcPct val="90000"/>
        </a:lnSpc>
        <a:spcBef>
          <a:spcPts val="113"/>
        </a:spcBef>
        <a:spcAft>
          <a:spcPts val="225"/>
        </a:spcAft>
        <a:buClr>
          <a:schemeClr val="tx1"/>
        </a:buClr>
        <a:buFont typeface="Wingdings" pitchFamily="2" charset="2"/>
        <a:buChar char=""/>
        <a:defRPr sz="900" kern="1200">
          <a:solidFill>
            <a:schemeClr val="tx1"/>
          </a:solidFill>
          <a:latin typeface="+mn-lt"/>
          <a:ea typeface="+mn-ea"/>
          <a:cs typeface="+mn-cs"/>
        </a:defRPr>
      </a:lvl7pPr>
      <a:lvl8pPr marL="916313" indent="-128588" algn="l" defTabSz="514350" rtl="0" eaLnBrk="1" latinLnBrk="0" hangingPunct="1">
        <a:lnSpc>
          <a:spcPct val="90000"/>
        </a:lnSpc>
        <a:spcBef>
          <a:spcPts val="113"/>
        </a:spcBef>
        <a:spcAft>
          <a:spcPts val="225"/>
        </a:spcAft>
        <a:buClr>
          <a:schemeClr val="tx1"/>
        </a:buClr>
        <a:buFont typeface="Wingdings" pitchFamily="2" charset="2"/>
        <a:buChar char=""/>
        <a:defRPr sz="900" kern="1200">
          <a:solidFill>
            <a:schemeClr val="tx1"/>
          </a:solidFill>
          <a:latin typeface="+mn-lt"/>
          <a:ea typeface="+mn-ea"/>
          <a:cs typeface="+mn-cs"/>
        </a:defRPr>
      </a:lvl8pPr>
      <a:lvl9pPr marL="1015988" indent="-128588" algn="l" defTabSz="514350" rtl="0" eaLnBrk="1" latinLnBrk="0" hangingPunct="1">
        <a:lnSpc>
          <a:spcPct val="90000"/>
        </a:lnSpc>
        <a:spcBef>
          <a:spcPts val="113"/>
        </a:spcBef>
        <a:spcAft>
          <a:spcPts val="225"/>
        </a:spcAft>
        <a:buClr>
          <a:schemeClr val="tx1"/>
        </a:buClr>
        <a:buFont typeface="Wingdings" pitchFamily="2" charset="2"/>
        <a:buChar char=""/>
        <a:defRPr sz="900"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81" y="0"/>
            <a:ext cx="9144000" cy="816188"/>
          </a:xfrm>
          <a:prstGeom prst="rect">
            <a:avLst/>
          </a:prstGeom>
          <a:solidFill>
            <a:srgbClr val="15578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sz="1013"/>
          </a:p>
        </p:txBody>
      </p:sp>
      <p:sp>
        <p:nvSpPr>
          <p:cNvPr id="2" name="Title Placeholder 1"/>
          <p:cNvSpPr>
            <a:spLocks noGrp="1"/>
          </p:cNvSpPr>
          <p:nvPr>
            <p:ph type="title"/>
          </p:nvPr>
        </p:nvSpPr>
        <p:spPr>
          <a:xfrm>
            <a:off x="642623" y="139039"/>
            <a:ext cx="7338060" cy="604098"/>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902189" y="1480457"/>
            <a:ext cx="7338060" cy="4457332"/>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5061282" y="6492875"/>
            <a:ext cx="3783330" cy="365125"/>
          </a:xfrm>
          <a:prstGeom prst="rect">
            <a:avLst/>
          </a:prstGeom>
        </p:spPr>
        <p:txBody>
          <a:bodyPr vert="horz" lIns="91440" tIns="45720" rIns="91440" bIns="45720" rtlCol="0" anchor="ctr"/>
          <a:lstStyle>
            <a:lvl1pPr algn="r">
              <a:defRPr sz="591">
                <a:solidFill>
                  <a:schemeClr val="tx1"/>
                </a:solidFill>
              </a:defRPr>
            </a:lvl1pPr>
          </a:lstStyle>
          <a:p>
            <a:endParaRPr lang="en-US"/>
          </a:p>
        </p:txBody>
      </p:sp>
      <p:sp>
        <p:nvSpPr>
          <p:cNvPr id="6" name="Slide Number Placeholder 5"/>
          <p:cNvSpPr>
            <a:spLocks noGrp="1"/>
          </p:cNvSpPr>
          <p:nvPr>
            <p:ph type="sldNum" sz="quarter" idx="4"/>
          </p:nvPr>
        </p:nvSpPr>
        <p:spPr>
          <a:xfrm>
            <a:off x="8858124" y="6492875"/>
            <a:ext cx="285876" cy="365125"/>
          </a:xfrm>
          <a:prstGeom prst="rect">
            <a:avLst/>
          </a:prstGeom>
        </p:spPr>
        <p:txBody>
          <a:bodyPr vert="horz" lIns="45720" tIns="45720" rIns="91440" bIns="45720" rtlCol="0" anchor="ctr"/>
          <a:lstStyle>
            <a:lvl1pPr algn="l">
              <a:defRPr sz="675" b="0">
                <a:solidFill>
                  <a:schemeClr val="tx1"/>
                </a:solidFill>
              </a:defRPr>
            </a:lvl1pPr>
          </a:lstStyle>
          <a:p>
            <a:fld id="{F17EE550-2D8B-4409-B6DB-28C5128C7663}" type="slidenum">
              <a:rPr lang="en-US" smtClean="0"/>
              <a:pPr/>
              <a:t>‹#›</a:t>
            </a:fld>
            <a:endParaRPr lang="en-US"/>
          </a:p>
        </p:txBody>
      </p:sp>
      <p:pic>
        <p:nvPicPr>
          <p:cNvPr id="10" name="Picture 9" descr="A drawing of a face&#10;&#10;Description automatically generated">
            <a:extLst>
              <a:ext uri="{FF2B5EF4-FFF2-40B4-BE49-F238E27FC236}">
                <a16:creationId xmlns:a16="http://schemas.microsoft.com/office/drawing/2014/main" id="{C70F098C-75A1-41C2-90E4-B84F1E38182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 y="6116973"/>
            <a:ext cx="1572936" cy="741027"/>
          </a:xfrm>
          <a:prstGeom prst="rect">
            <a:avLst/>
          </a:prstGeom>
        </p:spPr>
      </p:pic>
    </p:spTree>
    <p:custDataLst>
      <p:tags r:id="rId15"/>
    </p:custDataLst>
    <p:extLst>
      <p:ext uri="{BB962C8B-B14F-4D97-AF65-F5344CB8AC3E}">
        <p14:creationId xmlns:p14="http://schemas.microsoft.com/office/powerpoint/2010/main" val="22806386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85000"/>
        </a:lnSpc>
        <a:spcBef>
          <a:spcPct val="0"/>
        </a:spcBef>
        <a:buNone/>
        <a:defRPr sz="2475" b="1" kern="1200" cap="all" baseline="0">
          <a:solidFill>
            <a:schemeClr val="bg1"/>
          </a:solidFill>
          <a:latin typeface="+mn-lt"/>
          <a:ea typeface="+mj-ea"/>
          <a:cs typeface="Calibri" panose="020F0502020204030204" pitchFamily="34" charset="0"/>
        </a:defRPr>
      </a:lvl1pPr>
    </p:titleStyle>
    <p:bodyStyle>
      <a:lvl1pPr marL="102870" indent="-102870" algn="l" defTabSz="514350" rtl="0" eaLnBrk="1" latinLnBrk="0" hangingPunct="1">
        <a:lnSpc>
          <a:spcPct val="90000"/>
        </a:lnSpc>
        <a:spcBef>
          <a:spcPts val="675"/>
        </a:spcBef>
        <a:spcAft>
          <a:spcPts val="113"/>
        </a:spcAft>
        <a:buClr>
          <a:schemeClr val="tx1"/>
        </a:buClr>
        <a:buFont typeface="Wingdings" pitchFamily="2" charset="2"/>
        <a:buChar char=""/>
        <a:defRPr sz="1800" kern="1200">
          <a:solidFill>
            <a:schemeClr val="tx1"/>
          </a:solidFill>
          <a:latin typeface="+mn-lt"/>
          <a:ea typeface="Roboto" panose="02000000000000000000" pitchFamily="2" charset="0"/>
          <a:cs typeface="Roboto" panose="02000000000000000000" pitchFamily="2" charset="0"/>
        </a:defRPr>
      </a:lvl1pPr>
      <a:lvl2pPr marL="231458" indent="-102870" algn="l" defTabSz="514350" rtl="0" eaLnBrk="1" latinLnBrk="0" hangingPunct="1">
        <a:lnSpc>
          <a:spcPct val="90000"/>
        </a:lnSpc>
        <a:spcBef>
          <a:spcPts val="113"/>
        </a:spcBef>
        <a:spcAft>
          <a:spcPts val="225"/>
        </a:spcAft>
        <a:buClr>
          <a:schemeClr val="tx1"/>
        </a:buClr>
        <a:buFont typeface="Wingdings" pitchFamily="2" charset="2"/>
        <a:buChar char=""/>
        <a:defRPr sz="1800" kern="1200">
          <a:solidFill>
            <a:schemeClr val="tx1"/>
          </a:solidFill>
          <a:latin typeface="+mn-lt"/>
          <a:ea typeface="Roboto" panose="02000000000000000000" pitchFamily="2" charset="0"/>
          <a:cs typeface="Roboto" panose="02000000000000000000" pitchFamily="2" charset="0"/>
        </a:defRPr>
      </a:lvl2pPr>
      <a:lvl3pPr marL="360045" indent="-102870" algn="l" defTabSz="514350" rtl="0" eaLnBrk="1" latinLnBrk="0" hangingPunct="1">
        <a:lnSpc>
          <a:spcPct val="90000"/>
        </a:lnSpc>
        <a:spcBef>
          <a:spcPts val="113"/>
        </a:spcBef>
        <a:spcAft>
          <a:spcPts val="225"/>
        </a:spcAft>
        <a:buClr>
          <a:schemeClr val="tx1"/>
        </a:buClr>
        <a:buFont typeface="Wingdings" pitchFamily="2" charset="2"/>
        <a:buChar char=""/>
        <a:defRPr sz="1575" kern="1200">
          <a:solidFill>
            <a:schemeClr val="tx1"/>
          </a:solidFill>
          <a:latin typeface="+mn-lt"/>
          <a:ea typeface="Roboto" panose="02000000000000000000" pitchFamily="2" charset="0"/>
          <a:cs typeface="Roboto" panose="02000000000000000000" pitchFamily="2" charset="0"/>
        </a:defRPr>
      </a:lvl3pPr>
      <a:lvl4pPr marL="488633" indent="-102870" algn="l" defTabSz="514350" rtl="0" eaLnBrk="1" latinLnBrk="0" hangingPunct="1">
        <a:lnSpc>
          <a:spcPct val="90000"/>
        </a:lnSpc>
        <a:spcBef>
          <a:spcPts val="113"/>
        </a:spcBef>
        <a:spcAft>
          <a:spcPts val="225"/>
        </a:spcAft>
        <a:buClr>
          <a:schemeClr val="tx1"/>
        </a:buClr>
        <a:buFont typeface="Wingdings" pitchFamily="2" charset="2"/>
        <a:buChar char=""/>
        <a:defRPr sz="1350" kern="1200">
          <a:solidFill>
            <a:schemeClr val="tx1"/>
          </a:solidFill>
          <a:latin typeface="+mn-lt"/>
          <a:ea typeface="Roboto" panose="02000000000000000000" pitchFamily="2" charset="0"/>
          <a:cs typeface="Roboto" panose="02000000000000000000" pitchFamily="2" charset="0"/>
        </a:defRPr>
      </a:lvl4pPr>
      <a:lvl5pPr marL="617220" indent="-102870" algn="l" defTabSz="514350" rtl="0" eaLnBrk="1" latinLnBrk="0" hangingPunct="1">
        <a:lnSpc>
          <a:spcPct val="90000"/>
        </a:lnSpc>
        <a:spcBef>
          <a:spcPts val="113"/>
        </a:spcBef>
        <a:spcAft>
          <a:spcPts val="225"/>
        </a:spcAft>
        <a:buClr>
          <a:schemeClr val="tx1"/>
        </a:buClr>
        <a:buFont typeface="Wingdings" pitchFamily="2" charset="2"/>
        <a:buChar char=""/>
        <a:defRPr sz="1350" kern="1200">
          <a:solidFill>
            <a:schemeClr val="tx1"/>
          </a:solidFill>
          <a:latin typeface="+mn-lt"/>
          <a:ea typeface="Roboto" panose="02000000000000000000" pitchFamily="2" charset="0"/>
          <a:cs typeface="Roboto" panose="02000000000000000000" pitchFamily="2" charset="0"/>
        </a:defRPr>
      </a:lvl5pPr>
      <a:lvl6pPr marL="722588" indent="-128588" algn="l" defTabSz="514350" rtl="0" eaLnBrk="1" latinLnBrk="0" hangingPunct="1">
        <a:lnSpc>
          <a:spcPct val="90000"/>
        </a:lnSpc>
        <a:spcBef>
          <a:spcPts val="113"/>
        </a:spcBef>
        <a:spcAft>
          <a:spcPts val="225"/>
        </a:spcAft>
        <a:buClr>
          <a:schemeClr val="tx1"/>
        </a:buClr>
        <a:buFont typeface="Wingdings" pitchFamily="2" charset="2"/>
        <a:buChar char=""/>
        <a:defRPr sz="900" kern="1200">
          <a:solidFill>
            <a:schemeClr val="tx1"/>
          </a:solidFill>
          <a:latin typeface="+mn-lt"/>
          <a:ea typeface="+mn-ea"/>
          <a:cs typeface="+mn-cs"/>
        </a:defRPr>
      </a:lvl6pPr>
      <a:lvl7pPr marL="827888" indent="-128588" algn="l" defTabSz="514350" rtl="0" eaLnBrk="1" latinLnBrk="0" hangingPunct="1">
        <a:lnSpc>
          <a:spcPct val="90000"/>
        </a:lnSpc>
        <a:spcBef>
          <a:spcPts val="113"/>
        </a:spcBef>
        <a:spcAft>
          <a:spcPts val="225"/>
        </a:spcAft>
        <a:buClr>
          <a:schemeClr val="tx1"/>
        </a:buClr>
        <a:buFont typeface="Wingdings" pitchFamily="2" charset="2"/>
        <a:buChar char=""/>
        <a:defRPr sz="900" kern="1200">
          <a:solidFill>
            <a:schemeClr val="tx1"/>
          </a:solidFill>
          <a:latin typeface="+mn-lt"/>
          <a:ea typeface="+mn-ea"/>
          <a:cs typeface="+mn-cs"/>
        </a:defRPr>
      </a:lvl7pPr>
      <a:lvl8pPr marL="916313" indent="-128588" algn="l" defTabSz="514350" rtl="0" eaLnBrk="1" latinLnBrk="0" hangingPunct="1">
        <a:lnSpc>
          <a:spcPct val="90000"/>
        </a:lnSpc>
        <a:spcBef>
          <a:spcPts val="113"/>
        </a:spcBef>
        <a:spcAft>
          <a:spcPts val="225"/>
        </a:spcAft>
        <a:buClr>
          <a:schemeClr val="tx1"/>
        </a:buClr>
        <a:buFont typeface="Wingdings" pitchFamily="2" charset="2"/>
        <a:buChar char=""/>
        <a:defRPr sz="900" kern="1200">
          <a:solidFill>
            <a:schemeClr val="tx1"/>
          </a:solidFill>
          <a:latin typeface="+mn-lt"/>
          <a:ea typeface="+mn-ea"/>
          <a:cs typeface="+mn-cs"/>
        </a:defRPr>
      </a:lvl8pPr>
      <a:lvl9pPr marL="1015988" indent="-128588" algn="l" defTabSz="514350" rtl="0" eaLnBrk="1" latinLnBrk="0" hangingPunct="1">
        <a:lnSpc>
          <a:spcPct val="90000"/>
        </a:lnSpc>
        <a:spcBef>
          <a:spcPts val="113"/>
        </a:spcBef>
        <a:spcAft>
          <a:spcPts val="225"/>
        </a:spcAft>
        <a:buClr>
          <a:schemeClr val="tx1"/>
        </a:buClr>
        <a:buFont typeface="Wingdings" pitchFamily="2" charset="2"/>
        <a:buChar char=""/>
        <a:defRPr sz="900"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24.xml"/><Relationship Id="rId5" Type="http://schemas.openxmlformats.org/officeDocument/2006/relationships/image" Target="../media/image31.gif"/><Relationship Id="rId4" Type="http://schemas.openxmlformats.org/officeDocument/2006/relationships/image" Target="../media/image20.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2.xml"/><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7.xml"/><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8.xml"/><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9.xml"/><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5.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5.xml"/></Relationships>
</file>

<file path=ppt/slides/_rels/slide1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6.xml"/><Relationship Id="rId1" Type="http://schemas.openxmlformats.org/officeDocument/2006/relationships/slideLayout" Target="../slideLayouts/slideLayout17.xml"/></Relationships>
</file>

<file path=ppt/slides/_rels/slide1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7.xml"/><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5.xml"/></Relationships>
</file>

<file path=ppt/slides/_rels/slide19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9.xml"/><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0.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5.xml"/></Relationships>
</file>

<file path=ppt/slides/_rels/slide20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2.xml"/><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73.xml"/><Relationship Id="rId1" Type="http://schemas.openxmlformats.org/officeDocument/2006/relationships/slideLayout" Target="../slideLayouts/slideLayout17.xml"/><Relationship Id="rId4" Type="http://schemas.openxmlformats.org/officeDocument/2006/relationships/image" Target="../media/image37.wmf"/></Relationships>
</file>

<file path=ppt/slides/_rels/slide2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4.xml"/><Relationship Id="rId1" Type="http://schemas.openxmlformats.org/officeDocument/2006/relationships/slideLayout" Target="../slideLayouts/slideLayout1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palletized+goods&amp;source=images&amp;cd=&amp;cad=rja&amp;docid=f_iUK706H-VIDM&amp;tbnid=ie6SM88CNvPjLM:&amp;ved=0CAUQjRw&amp;url=http://shiva-logistics.nl/warehouse.html&amp;ei=4P8TUfqzNK322QXJxIHADg&amp;psig=AFQjCNHWvuyjxCcsx_STq9BZME-jC5HaYA&amp;ust=1360351561362078" TargetMode="Externa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3.bp.blogspot.com/-R3SNwy6cIlc/T05r_oHimtI/AAAAAAAAAQc/OAEMYzNLAyQ/s1600/fx_pl_02.jpg" TargetMode="External"/><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movable+rack&amp;source=images&amp;cd=&amp;cad=rja&amp;docid=p2rKpqGWUoWf3M&amp;tbnid=hm9iCz5V5Ok_2M:&amp;ved=0CAUQjRw&amp;url=http://nova-china.en.made-in-china.com/productimage/NqVEaizgXPkZ-2f0j00NvqEYiDHZPkA/China-Heavy-Duty-Movable-Racks.html&amp;ei=DQcUUYWfD8HN2QX34YHQAg&amp;psig=AFQjCNFKzJY-K8rnFu_nMkh5w6Ctp3fobQ&amp;ust=1360353375063861" TargetMode="External"/><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hyperlink" Target="http://www.google.com/url?sa=i&amp;rct=j&amp;q=portable+racks&amp;source=images&amp;cd=&amp;cad=rja&amp;docid=RFwKlSqAQIwlxM&amp;tbnid=nCuOZhg2fcp2sM:&amp;ved=0CAUQjRw&amp;url=http://www.ohiorack.com/products/new-portable-stack-racks/&amp;ei=OwgUUY-2OMmS2QXZlIHoCA&amp;bvm=bv.42080656,d.dmQ&amp;psig=AFQjCNGrIgSbcyCyrX8_5KkLuSEEK11rcg&amp;ust=136035371654429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8.xml"/><Relationship Id="rId1" Type="http://schemas.openxmlformats.org/officeDocument/2006/relationships/slideLayout" Target="../slideLayouts/slideLayout18.xml"/><Relationship Id="rId4" Type="http://schemas.openxmlformats.org/officeDocument/2006/relationships/image" Target="../media/image31.gi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0896D-0C5B-4418-AE47-5B2BE973ECE3}"/>
              </a:ext>
            </a:extLst>
          </p:cNvPr>
          <p:cNvSpPr>
            <a:spLocks noGrp="1"/>
          </p:cNvSpPr>
          <p:nvPr>
            <p:ph type="ctrTitle"/>
          </p:nvPr>
        </p:nvSpPr>
        <p:spPr/>
        <p:txBody>
          <a:bodyPr/>
          <a:lstStyle/>
          <a:p>
            <a:r>
              <a:rPr lang="en-US" dirty="0"/>
              <a:t>Sprinkler protection for rack storage occupancies</a:t>
            </a:r>
          </a:p>
        </p:txBody>
      </p:sp>
    </p:spTree>
    <p:extLst>
      <p:ext uri="{BB962C8B-B14F-4D97-AF65-F5344CB8AC3E}">
        <p14:creationId xmlns:p14="http://schemas.microsoft.com/office/powerpoint/2010/main" val="6546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647700"/>
            <a:ext cx="8991600" cy="1295400"/>
          </a:xfrm>
          <a:noFill/>
          <a:ln/>
        </p:spPr>
        <p:txBody>
          <a:bodyPr lIns="90488" tIns="44450" rIns="90488" bIns="44450" anchor="b">
            <a:normAutofit/>
          </a:bodyPr>
          <a:lstStyle/>
          <a:p>
            <a:r>
              <a:rPr lang="en-US" sz="2400" b="0" dirty="0"/>
              <a:t>FACTORS AFFECTING COMMODITY CLASSIFICATION</a:t>
            </a:r>
          </a:p>
        </p:txBody>
      </p:sp>
      <p:sp>
        <p:nvSpPr>
          <p:cNvPr id="20483" name="Rectangle 3"/>
          <p:cNvSpPr>
            <a:spLocks noGrp="1" noChangeArrowheads="1"/>
          </p:cNvSpPr>
          <p:nvPr>
            <p:ph idx="1"/>
          </p:nvPr>
        </p:nvSpPr>
        <p:spPr>
          <a:xfrm>
            <a:off x="381000" y="1752600"/>
            <a:ext cx="8534400" cy="4724400"/>
          </a:xfrm>
          <a:noFill/>
          <a:ln/>
        </p:spPr>
        <p:txBody>
          <a:bodyPr lIns="90488" tIns="44450" rIns="90488" bIns="44450">
            <a:normAutofit/>
          </a:bodyPr>
          <a:lstStyle/>
          <a:p>
            <a:r>
              <a:rPr lang="en-US" sz="2400" b="0" dirty="0"/>
              <a:t>Product </a:t>
            </a:r>
            <a:r>
              <a:rPr lang="en-US" sz="2000" b="0" dirty="0"/>
              <a:t>(will it burn or not burn)</a:t>
            </a:r>
          </a:p>
          <a:p>
            <a:endParaRPr lang="en-US" sz="2400" b="0" dirty="0"/>
          </a:p>
          <a:p>
            <a:r>
              <a:rPr lang="en-US" sz="2400" b="0" dirty="0"/>
              <a:t>Packing material </a:t>
            </a:r>
            <a:r>
              <a:rPr lang="en-US" sz="2000" b="0" dirty="0"/>
              <a:t>(does it help or hinder fire growth) </a:t>
            </a:r>
          </a:p>
          <a:p>
            <a:endParaRPr lang="en-US" sz="2000" b="0" dirty="0"/>
          </a:p>
          <a:p>
            <a:r>
              <a:rPr lang="en-US" sz="2400" b="0" dirty="0"/>
              <a:t>Storage method </a:t>
            </a:r>
            <a:r>
              <a:rPr lang="en-US" sz="2000" b="0" dirty="0"/>
              <a:t>(pallets, solid piles, </a:t>
            </a:r>
          </a:p>
          <a:p>
            <a:pPr>
              <a:buNone/>
            </a:pPr>
            <a:r>
              <a:rPr lang="en-US" sz="2000" b="0" dirty="0"/>
              <a:t>	single/double/multi row racks)</a:t>
            </a:r>
          </a:p>
          <a:p>
            <a:pPr>
              <a:buNone/>
            </a:pPr>
            <a:endParaRPr lang="en-US" sz="2000" b="0" dirty="0"/>
          </a:p>
          <a:p>
            <a:r>
              <a:rPr lang="en-US" sz="2400" b="0" dirty="0"/>
              <a:t>Rates of heat release</a:t>
            </a:r>
          </a:p>
          <a:p>
            <a:endParaRPr lang="en-US" sz="2400" b="0" dirty="0"/>
          </a:p>
          <a:p>
            <a:r>
              <a:rPr lang="en-US" sz="2400" b="0" dirty="0"/>
              <a:t>Data from a nationally recognized testing agency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lide(fromBottom)">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slide(fromBottom)">
                                      <p:cBhvr>
                                        <p:cTn id="12" dur="5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slide(fromBottom)">
                                      <p:cBhvr>
                                        <p:cTn id="17" dur="5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3">
                                            <p:txEl>
                                              <p:pRg st="5" end="5"/>
                                            </p:txEl>
                                          </p:spTgt>
                                        </p:tgtEl>
                                        <p:attrNameLst>
                                          <p:attrName>style.visibility</p:attrName>
                                        </p:attrNameLst>
                                      </p:cBhvr>
                                      <p:to>
                                        <p:strVal val="visible"/>
                                      </p:to>
                                    </p:set>
                                    <p:animEffect transition="in" filter="slide(fromBottom)">
                                      <p:cBhvr>
                                        <p:cTn id="22" dur="500"/>
                                        <p:tgtEl>
                                          <p:spTgt spid="2048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483">
                                            <p:txEl>
                                              <p:pRg st="7" end="7"/>
                                            </p:txEl>
                                          </p:spTgt>
                                        </p:tgtEl>
                                        <p:attrNameLst>
                                          <p:attrName>style.visibility</p:attrName>
                                        </p:attrNameLst>
                                      </p:cBhvr>
                                      <p:to>
                                        <p:strVal val="visible"/>
                                      </p:to>
                                    </p:set>
                                    <p:animEffect transition="in" filter="slide(fromBottom)">
                                      <p:cBhvr>
                                        <p:cTn id="27" dur="500"/>
                                        <p:tgtEl>
                                          <p:spTgt spid="2048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0483">
                                            <p:txEl>
                                              <p:pRg st="9" end="9"/>
                                            </p:txEl>
                                          </p:spTgt>
                                        </p:tgtEl>
                                        <p:attrNameLst>
                                          <p:attrName>style.visibility</p:attrName>
                                        </p:attrNameLst>
                                      </p:cBhvr>
                                      <p:to>
                                        <p:strVal val="visible"/>
                                      </p:to>
                                    </p:set>
                                    <p:animEffect transition="in" filter="slide(fromBottom)">
                                      <p:cBhvr>
                                        <p:cTn id="32" dur="5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49" y="-21265"/>
            <a:ext cx="8991600" cy="954107"/>
          </a:xfrm>
          <a:prstGeom prst="rect">
            <a:avLst/>
          </a:prstGeom>
          <a:noFill/>
        </p:spPr>
        <p:txBody>
          <a:bodyPr wrap="square" rtlCol="0">
            <a:spAutoFit/>
          </a:bodyPr>
          <a:lstStyle/>
          <a:p>
            <a:pPr algn="ctr"/>
            <a:r>
              <a:rPr lang="en-US" sz="2800" dirty="0">
                <a:solidFill>
                  <a:schemeClr val="bg1"/>
                </a:solidFill>
                <a:latin typeface="Montserrat" panose="02000505000000020004"/>
                <a:ea typeface="Verdana" pitchFamily="34" charset="0"/>
                <a:cs typeface="Verdana" pitchFamily="34" charset="0"/>
              </a:rPr>
              <a:t>RULES SPECIFIC TO RACK STORAGE</a:t>
            </a:r>
          </a:p>
          <a:p>
            <a:pPr algn="ctr"/>
            <a:r>
              <a:rPr lang="en-US" sz="2800" dirty="0">
                <a:solidFill>
                  <a:schemeClr val="bg1"/>
                </a:solidFill>
                <a:latin typeface="Montserrat" panose="02000505000000020004"/>
                <a:ea typeface="Verdana" pitchFamily="34" charset="0"/>
                <a:cs typeface="Verdana" pitchFamily="34" charset="0"/>
              </a:rPr>
              <a:t>I-IV COMMODITIES</a:t>
            </a:r>
          </a:p>
        </p:txBody>
      </p:sp>
      <p:sp>
        <p:nvSpPr>
          <p:cNvPr id="5" name="TextBox 4"/>
          <p:cNvSpPr txBox="1"/>
          <p:nvPr/>
        </p:nvSpPr>
        <p:spPr>
          <a:xfrm>
            <a:off x="152400" y="1981200"/>
            <a:ext cx="8686800" cy="307776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Sprinkler protection for plastics can be used for the same height &amp; configuration of Class I-IV </a:t>
            </a:r>
            <a:r>
              <a:rPr lang="en-US" sz="2000" dirty="0">
                <a:latin typeface="Verdana" pitchFamily="34" charset="0"/>
                <a:ea typeface="Verdana" pitchFamily="34" charset="0"/>
                <a:cs typeface="Verdana" pitchFamily="34" charset="0"/>
              </a:rPr>
              <a:t>(if it was designed for plastic, it can protect I-IV)</a:t>
            </a:r>
            <a:r>
              <a:rPr lang="en-US" dirty="0">
                <a:latin typeface="Verdana" pitchFamily="34" charset="0"/>
                <a:ea typeface="Verdana" pitchFamily="34" charset="0"/>
                <a:cs typeface="Verdana" pitchFamily="34" charset="0"/>
              </a:rPr>
              <a:t> </a:t>
            </a:r>
          </a:p>
          <a:p>
            <a:pPr marL="285750"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Movable racks are treated as multi row racks</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Adjustments allowed for using hi- ex foam</a:t>
            </a:r>
          </a:p>
          <a:p>
            <a:pPr>
              <a:buBlip>
                <a:blip r:embed="rId3"/>
              </a:buBlip>
            </a:pPr>
            <a:endParaRPr lang="en-US" dirty="0">
              <a:latin typeface="Verdana" pitchFamily="34" charset="0"/>
              <a:ea typeface="Verdana" pitchFamily="34" charset="0"/>
              <a:cs typeface="Verdana" pitchFamily="34" charset="0"/>
            </a:endParaRPr>
          </a:p>
          <a:p>
            <a:pPr>
              <a:buBlip>
                <a:blip r:embed="rId3"/>
              </a:buBlip>
            </a:pPr>
            <a:endParaRPr lang="en-US" dirty="0">
              <a:latin typeface="Verdana" pitchFamily="34" charset="0"/>
              <a:ea typeface="Verdana" pitchFamily="34" charset="0"/>
              <a:cs typeface="Verdana"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914400"/>
            <a:ext cx="8839200" cy="2400657"/>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Verdana" pitchFamily="34" charset="0"/>
                <a:ea typeface="Verdana" pitchFamily="34" charset="0"/>
                <a:cs typeface="Verdana" pitchFamily="34" charset="0"/>
              </a:rPr>
              <a:t>Sprinkler protection for steel columns with no fireproofing &amp; storage &gt; 15’ (4.6m), the columns or vertical rack members supporting the ceiling shall be protected by one of the following:</a:t>
            </a:r>
          </a:p>
          <a:p>
            <a:pPr marL="800100" lvl="1" indent="-342900">
              <a:buFont typeface="Symbol" panose="05050102010706020507" pitchFamily="18" charset="2"/>
              <a:buChar char="-"/>
            </a:pPr>
            <a:r>
              <a:rPr lang="en-US" dirty="0">
                <a:latin typeface="Verdana" pitchFamily="34" charset="0"/>
                <a:ea typeface="Verdana" pitchFamily="34" charset="0"/>
                <a:cs typeface="Verdana" pitchFamily="34" charset="0"/>
              </a:rPr>
              <a:t>Sidewall sprinklers @ 15’ (4.6m)pointing toward one side (not included in calculations)</a:t>
            </a:r>
          </a:p>
          <a:p>
            <a:pPr marL="800100" lvl="1" indent="-342900">
              <a:buFont typeface="Symbol" panose="05050102010706020507" pitchFamily="18" charset="2"/>
              <a:buChar char="-"/>
            </a:pPr>
            <a:r>
              <a:rPr lang="en-US" dirty="0">
                <a:latin typeface="Verdana" pitchFamily="34" charset="0"/>
                <a:ea typeface="Verdana" pitchFamily="34" charset="0"/>
                <a:cs typeface="Verdana" pitchFamily="34" charset="0"/>
              </a:rPr>
              <a:t>Provision of CMSA’s, ESFR’s or in racks</a:t>
            </a:r>
          </a:p>
          <a:p>
            <a:pPr marL="800100" lvl="1" indent="-342900">
              <a:buFont typeface="Symbol" panose="05050102010706020507" pitchFamily="18" charset="2"/>
              <a:buChar char="-"/>
            </a:pPr>
            <a:r>
              <a:rPr lang="en-US" dirty="0">
                <a:latin typeface="Verdana" pitchFamily="34" charset="0"/>
                <a:ea typeface="Verdana" pitchFamily="34" charset="0"/>
                <a:cs typeface="Verdana" pitchFamily="34" charset="0"/>
              </a:rPr>
              <a:t>Ceiling density using minimum 2000ft</a:t>
            </a:r>
            <a:r>
              <a:rPr lang="en-US" baseline="30000" dirty="0">
                <a:latin typeface="Verdana" pitchFamily="34" charset="0"/>
                <a:ea typeface="Verdana" pitchFamily="34" charset="0"/>
                <a:cs typeface="Verdana" pitchFamily="34" charset="0"/>
              </a:rPr>
              <a:t>2</a:t>
            </a:r>
            <a:r>
              <a:rPr lang="en-US" dirty="0">
                <a:latin typeface="Verdana" pitchFamily="34" charset="0"/>
                <a:ea typeface="Verdana" pitchFamily="34" charset="0"/>
                <a:cs typeface="Verdana" pitchFamily="34" charset="0"/>
              </a:rPr>
              <a:t> (186m</a:t>
            </a:r>
            <a:r>
              <a:rPr lang="en-US" baseline="30000" dirty="0">
                <a:latin typeface="Verdana" pitchFamily="34" charset="0"/>
                <a:ea typeface="Verdana" pitchFamily="34" charset="0"/>
                <a:cs typeface="Verdana" pitchFamily="34" charset="0"/>
              </a:rPr>
              <a:t>2</a:t>
            </a:r>
            <a:r>
              <a:rPr lang="en-US" dirty="0">
                <a:latin typeface="Verdana" pitchFamily="34" charset="0"/>
                <a:ea typeface="Verdana" pitchFamily="34" charset="0"/>
                <a:cs typeface="Verdana" pitchFamily="34" charset="0"/>
              </a:rPr>
              <a:t>)with OT or HT for heights &gt; 15’ (4.6m)up to 20’ 6.1m)according to Table</a:t>
            </a:r>
            <a:endParaRPr lang="en-US" sz="1600" dirty="0">
              <a:latin typeface="Verdana" pitchFamily="34" charset="0"/>
              <a:ea typeface="Verdana" pitchFamily="34" charset="0"/>
              <a:cs typeface="Verdan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84260283"/>
              </p:ext>
            </p:extLst>
          </p:nvPr>
        </p:nvGraphicFramePr>
        <p:xfrm>
          <a:off x="304800" y="3429000"/>
          <a:ext cx="8382000" cy="2616200"/>
        </p:xfrm>
        <a:graphic>
          <a:graphicData uri="http://schemas.openxmlformats.org/drawingml/2006/table">
            <a:tbl>
              <a:tblPr firstRow="1" bandRow="1">
                <a:tableStyleId>{21E4AEA4-8DFA-4A89-87EB-49C32662AFE0}</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27025">
                <a:tc gridSpan="5">
                  <a:txBody>
                    <a:bodyPr/>
                    <a:lstStyle/>
                    <a:p>
                      <a:r>
                        <a:rPr lang="en-US" dirty="0"/>
                        <a:t>Table 16.1.4.1 Ceiling Sprinkler</a:t>
                      </a:r>
                      <a:r>
                        <a:rPr lang="en-US" baseline="0" dirty="0"/>
                        <a:t> Densities for Protection of Steel Building Columns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7025">
                <a:tc rowSpan="3">
                  <a:txBody>
                    <a:bodyPr/>
                    <a:lstStyle/>
                    <a:p>
                      <a:pPr algn="ctr"/>
                      <a:r>
                        <a:rPr lang="en-US" dirty="0"/>
                        <a:t>Commodity Classification</a:t>
                      </a:r>
                    </a:p>
                  </a:txBody>
                  <a:tcPr/>
                </a:tc>
                <a:tc gridSpan="4">
                  <a:txBody>
                    <a:bodyPr/>
                    <a:lstStyle/>
                    <a:p>
                      <a:pPr algn="ctr"/>
                      <a:r>
                        <a:rPr lang="en-US" dirty="0"/>
                        <a:t>Aisle Width</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27025">
                <a:tc vMerge="1">
                  <a:txBody>
                    <a:bodyPr/>
                    <a:lstStyle/>
                    <a:p>
                      <a:endParaRPr lang="en-US" dirty="0"/>
                    </a:p>
                  </a:txBody>
                  <a:tcPr/>
                </a:tc>
                <a:tc gridSpan="2">
                  <a:txBody>
                    <a:bodyPr/>
                    <a:lstStyle/>
                    <a:p>
                      <a:pPr algn="ctr"/>
                      <a:r>
                        <a:rPr lang="en-US" dirty="0"/>
                        <a:t>4 ft (1.2m)</a:t>
                      </a:r>
                    </a:p>
                  </a:txBody>
                  <a:tcPr/>
                </a:tc>
                <a:tc hMerge="1">
                  <a:txBody>
                    <a:bodyPr/>
                    <a:lstStyle/>
                    <a:p>
                      <a:endParaRPr lang="en-US" dirty="0"/>
                    </a:p>
                  </a:txBody>
                  <a:tcPr/>
                </a:tc>
                <a:tc gridSpan="2">
                  <a:txBody>
                    <a:bodyPr/>
                    <a:lstStyle/>
                    <a:p>
                      <a:pPr algn="ctr"/>
                      <a:r>
                        <a:rPr lang="en-US" dirty="0"/>
                        <a:t>8 ft. (2.4m)</a:t>
                      </a:r>
                    </a:p>
                  </a:txBody>
                  <a:tcPr/>
                </a:tc>
                <a:tc hMerge="1">
                  <a:txBody>
                    <a:bodyPr/>
                    <a:lstStyle/>
                    <a:p>
                      <a:endParaRPr lang="en-US" dirty="0"/>
                    </a:p>
                  </a:txBody>
                  <a:tcPr/>
                </a:tc>
                <a:extLst>
                  <a:ext uri="{0D108BD9-81ED-4DB2-BD59-A6C34878D82A}">
                    <a16:rowId xmlns:a16="http://schemas.microsoft.com/office/drawing/2014/main" val="10002"/>
                  </a:ext>
                </a:extLst>
              </a:tr>
              <a:tr h="327025">
                <a:tc vMerge="1">
                  <a:txBody>
                    <a:bodyPr/>
                    <a:lstStyle/>
                    <a:p>
                      <a:endParaRPr lang="en-US" dirty="0"/>
                    </a:p>
                  </a:txBody>
                  <a:tcPr/>
                </a:tc>
                <a:tc>
                  <a:txBody>
                    <a:bodyPr/>
                    <a:lstStyle/>
                    <a:p>
                      <a:r>
                        <a:rPr lang="en-US" dirty="0" err="1"/>
                        <a:t>gpm</a:t>
                      </a:r>
                      <a:r>
                        <a:rPr lang="en-US" dirty="0"/>
                        <a:t>/ft</a:t>
                      </a:r>
                      <a:r>
                        <a:rPr lang="en-US" baseline="30000" dirty="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Lpm</a:t>
                      </a:r>
                      <a:r>
                        <a:rPr lang="en-US" dirty="0"/>
                        <a:t>/m</a:t>
                      </a:r>
                      <a:r>
                        <a:rPr lang="en-US" baseline="30000" dirty="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gpm</a:t>
                      </a:r>
                      <a:r>
                        <a:rPr lang="en-US" dirty="0"/>
                        <a:t>/ft</a:t>
                      </a:r>
                      <a:r>
                        <a:rPr lang="en-US" baseline="30000" dirty="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Lpm</a:t>
                      </a:r>
                      <a:r>
                        <a:rPr lang="en-US" dirty="0"/>
                        <a:t>/m</a:t>
                      </a:r>
                      <a:r>
                        <a:rPr lang="en-US" baseline="30000" dirty="0"/>
                        <a:t>2</a:t>
                      </a:r>
                      <a:endParaRPr lang="en-US" dirty="0"/>
                    </a:p>
                  </a:txBody>
                  <a:tcPr/>
                </a:tc>
                <a:extLst>
                  <a:ext uri="{0D108BD9-81ED-4DB2-BD59-A6C34878D82A}">
                    <a16:rowId xmlns:a16="http://schemas.microsoft.com/office/drawing/2014/main" val="10003"/>
                  </a:ext>
                </a:extLst>
              </a:tr>
              <a:tr h="327025">
                <a:tc>
                  <a:txBody>
                    <a:bodyPr/>
                    <a:lstStyle/>
                    <a:p>
                      <a:pPr algn="ctr"/>
                      <a:r>
                        <a:rPr lang="en-US" dirty="0"/>
                        <a:t>Class I</a:t>
                      </a:r>
                    </a:p>
                  </a:txBody>
                  <a:tcPr/>
                </a:tc>
                <a:tc>
                  <a:txBody>
                    <a:bodyPr/>
                    <a:lstStyle/>
                    <a:p>
                      <a:pPr algn="ctr"/>
                      <a:r>
                        <a:rPr lang="en-US" dirty="0"/>
                        <a:t>0.37</a:t>
                      </a:r>
                    </a:p>
                  </a:txBody>
                  <a:tcPr/>
                </a:tc>
                <a:tc>
                  <a:txBody>
                    <a:bodyPr/>
                    <a:lstStyle/>
                    <a:p>
                      <a:pPr algn="ctr"/>
                      <a:r>
                        <a:rPr lang="en-US" dirty="0"/>
                        <a:t>15.1</a:t>
                      </a:r>
                    </a:p>
                  </a:txBody>
                  <a:tcPr/>
                </a:tc>
                <a:tc>
                  <a:txBody>
                    <a:bodyPr/>
                    <a:lstStyle/>
                    <a:p>
                      <a:pPr algn="ctr"/>
                      <a:r>
                        <a:rPr lang="en-US" dirty="0"/>
                        <a:t>0.33</a:t>
                      </a:r>
                    </a:p>
                  </a:txBody>
                  <a:tcPr/>
                </a:tc>
                <a:tc>
                  <a:txBody>
                    <a:bodyPr/>
                    <a:lstStyle/>
                    <a:p>
                      <a:pPr algn="ctr"/>
                      <a:r>
                        <a:rPr lang="en-US" dirty="0"/>
                        <a:t>13.5</a:t>
                      </a:r>
                    </a:p>
                  </a:txBody>
                  <a:tcPr/>
                </a:tc>
                <a:extLst>
                  <a:ext uri="{0D108BD9-81ED-4DB2-BD59-A6C34878D82A}">
                    <a16:rowId xmlns:a16="http://schemas.microsoft.com/office/drawing/2014/main" val="10004"/>
                  </a:ext>
                </a:extLst>
              </a:tr>
              <a:tr h="327025">
                <a:tc>
                  <a:txBody>
                    <a:bodyPr/>
                    <a:lstStyle/>
                    <a:p>
                      <a:pPr algn="ctr"/>
                      <a:r>
                        <a:rPr lang="en-US" dirty="0"/>
                        <a:t>Class II</a:t>
                      </a:r>
                    </a:p>
                  </a:txBody>
                  <a:tcPr/>
                </a:tc>
                <a:tc>
                  <a:txBody>
                    <a:bodyPr/>
                    <a:lstStyle/>
                    <a:p>
                      <a:pPr algn="ctr"/>
                      <a:r>
                        <a:rPr lang="en-US" dirty="0"/>
                        <a:t>0.44</a:t>
                      </a:r>
                    </a:p>
                  </a:txBody>
                  <a:tcPr/>
                </a:tc>
                <a:tc>
                  <a:txBody>
                    <a:bodyPr/>
                    <a:lstStyle/>
                    <a:p>
                      <a:pPr algn="ctr"/>
                      <a:r>
                        <a:rPr lang="en-US" dirty="0"/>
                        <a:t>17.9</a:t>
                      </a:r>
                    </a:p>
                  </a:txBody>
                  <a:tcPr/>
                </a:tc>
                <a:tc>
                  <a:txBody>
                    <a:bodyPr/>
                    <a:lstStyle/>
                    <a:p>
                      <a:pPr algn="ctr"/>
                      <a:r>
                        <a:rPr lang="en-US" dirty="0"/>
                        <a:t>0.37</a:t>
                      </a:r>
                    </a:p>
                  </a:txBody>
                  <a:tcPr/>
                </a:tc>
                <a:tc>
                  <a:txBody>
                    <a:bodyPr/>
                    <a:lstStyle/>
                    <a:p>
                      <a:pPr algn="ctr"/>
                      <a:r>
                        <a:rPr lang="en-US" dirty="0"/>
                        <a:t>15.1</a:t>
                      </a:r>
                    </a:p>
                  </a:txBody>
                  <a:tcPr/>
                </a:tc>
                <a:extLst>
                  <a:ext uri="{0D108BD9-81ED-4DB2-BD59-A6C34878D82A}">
                    <a16:rowId xmlns:a16="http://schemas.microsoft.com/office/drawing/2014/main" val="10005"/>
                  </a:ext>
                </a:extLst>
              </a:tr>
              <a:tr h="327025">
                <a:tc>
                  <a:txBody>
                    <a:bodyPr/>
                    <a:lstStyle/>
                    <a:p>
                      <a:pPr algn="ctr"/>
                      <a:r>
                        <a:rPr lang="en-US" dirty="0"/>
                        <a:t>Class III</a:t>
                      </a:r>
                    </a:p>
                  </a:txBody>
                  <a:tcPr/>
                </a:tc>
                <a:tc>
                  <a:txBody>
                    <a:bodyPr/>
                    <a:lstStyle/>
                    <a:p>
                      <a:pPr algn="ctr"/>
                      <a:r>
                        <a:rPr lang="en-US" dirty="0"/>
                        <a:t>0.49</a:t>
                      </a:r>
                    </a:p>
                  </a:txBody>
                  <a:tcPr/>
                </a:tc>
                <a:tc>
                  <a:txBody>
                    <a:bodyPr/>
                    <a:lstStyle/>
                    <a:p>
                      <a:pPr algn="ctr"/>
                      <a:r>
                        <a:rPr lang="en-US" dirty="0"/>
                        <a:t>20.0</a:t>
                      </a:r>
                    </a:p>
                  </a:txBody>
                  <a:tcPr/>
                </a:tc>
                <a:tc>
                  <a:txBody>
                    <a:bodyPr/>
                    <a:lstStyle/>
                    <a:p>
                      <a:pPr algn="ctr"/>
                      <a:r>
                        <a:rPr lang="en-US" dirty="0"/>
                        <a:t>0.42</a:t>
                      </a:r>
                    </a:p>
                  </a:txBody>
                  <a:tcPr/>
                </a:tc>
                <a:tc>
                  <a:txBody>
                    <a:bodyPr/>
                    <a:lstStyle/>
                    <a:p>
                      <a:pPr algn="ctr"/>
                      <a:r>
                        <a:rPr lang="en-US" dirty="0"/>
                        <a:t>17.1</a:t>
                      </a:r>
                    </a:p>
                  </a:txBody>
                  <a:tcPr/>
                </a:tc>
                <a:extLst>
                  <a:ext uri="{0D108BD9-81ED-4DB2-BD59-A6C34878D82A}">
                    <a16:rowId xmlns:a16="http://schemas.microsoft.com/office/drawing/2014/main" val="10006"/>
                  </a:ext>
                </a:extLst>
              </a:tr>
              <a:tr h="327025">
                <a:tc>
                  <a:txBody>
                    <a:bodyPr/>
                    <a:lstStyle/>
                    <a:p>
                      <a:pPr algn="ctr"/>
                      <a:r>
                        <a:rPr lang="en-US" dirty="0"/>
                        <a:t>Class IV</a:t>
                      </a:r>
                    </a:p>
                  </a:txBody>
                  <a:tcPr/>
                </a:tc>
                <a:tc>
                  <a:txBody>
                    <a:bodyPr/>
                    <a:lstStyle/>
                    <a:p>
                      <a:pPr algn="ctr"/>
                      <a:r>
                        <a:rPr lang="en-US" dirty="0"/>
                        <a:t>0.68</a:t>
                      </a:r>
                    </a:p>
                  </a:txBody>
                  <a:tcPr/>
                </a:tc>
                <a:tc>
                  <a:txBody>
                    <a:bodyPr/>
                    <a:lstStyle/>
                    <a:p>
                      <a:pPr algn="ctr"/>
                      <a:r>
                        <a:rPr lang="en-US" dirty="0"/>
                        <a:t>27.7</a:t>
                      </a:r>
                    </a:p>
                  </a:txBody>
                  <a:tcPr/>
                </a:tc>
                <a:tc>
                  <a:txBody>
                    <a:bodyPr/>
                    <a:lstStyle/>
                    <a:p>
                      <a:pPr algn="ctr"/>
                      <a:r>
                        <a:rPr lang="en-US" dirty="0"/>
                        <a:t>0.57</a:t>
                      </a:r>
                    </a:p>
                  </a:txBody>
                  <a:tcPr/>
                </a:tc>
                <a:tc>
                  <a:txBody>
                    <a:bodyPr/>
                    <a:lstStyle/>
                    <a:p>
                      <a:pPr algn="ctr"/>
                      <a:r>
                        <a:rPr lang="en-US" dirty="0"/>
                        <a:t>23.2</a:t>
                      </a:r>
                    </a:p>
                  </a:txBody>
                  <a:tcPr/>
                </a:tc>
                <a:extLst>
                  <a:ext uri="{0D108BD9-81ED-4DB2-BD59-A6C34878D82A}">
                    <a16:rowId xmlns:a16="http://schemas.microsoft.com/office/drawing/2014/main" val="10007"/>
                  </a:ext>
                </a:extLst>
              </a:tr>
            </a:tbl>
          </a:graphicData>
        </a:graphic>
      </p:graphicFrame>
      <p:sp>
        <p:nvSpPr>
          <p:cNvPr id="3" name="Title 2">
            <a:extLst>
              <a:ext uri="{FF2B5EF4-FFF2-40B4-BE49-F238E27FC236}">
                <a16:creationId xmlns:a16="http://schemas.microsoft.com/office/drawing/2014/main" id="{3C108D9F-F6BD-451F-9B07-658B782A819B}"/>
              </a:ext>
            </a:extLst>
          </p:cNvPr>
          <p:cNvSpPr>
            <a:spLocks noGrp="1"/>
          </p:cNvSpPr>
          <p:nvPr>
            <p:ph type="title"/>
          </p:nvPr>
        </p:nvSpPr>
        <p:spPr>
          <a:xfrm>
            <a:off x="642623" y="-76200"/>
            <a:ext cx="7338060" cy="990599"/>
          </a:xfrm>
        </p:spPr>
        <p:txBody>
          <a:bodyP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990600"/>
            <a:ext cx="8686800" cy="48320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Solid shelving</a:t>
            </a:r>
          </a:p>
          <a:p>
            <a:pPr marL="800100" lvl="1" indent="-342900">
              <a:buFont typeface="Symbol" panose="05050102010706020507" pitchFamily="18" charset="2"/>
              <a:buChar char="-"/>
            </a:pPr>
            <a:r>
              <a:rPr lang="en-US" sz="2400" dirty="0">
                <a:latin typeface="Verdana" pitchFamily="34" charset="0"/>
                <a:ea typeface="Verdana" pitchFamily="34" charset="0"/>
                <a:cs typeface="Verdana" pitchFamily="34" charset="0"/>
              </a:rPr>
              <a:t>Shelves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20ft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(1.8m</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or &gt;50% open with flue spaces maintained are considered open shelves</a:t>
            </a:r>
          </a:p>
          <a:p>
            <a:pPr lvl="1">
              <a:buBlip>
                <a:blip r:embed="rId3"/>
              </a:buBlip>
            </a:pPr>
            <a:endParaRPr lang="en-US" sz="2000" dirty="0">
              <a:latin typeface="Verdana" pitchFamily="34" charset="0"/>
              <a:ea typeface="Verdana" pitchFamily="34" charset="0"/>
              <a:cs typeface="Verdana" pitchFamily="34" charset="0"/>
            </a:endParaRPr>
          </a:p>
          <a:p>
            <a:pPr marL="3429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Shelving in SRR, DRR &amp; MRR &gt; 20ft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(1.8m</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but &lt; 64ft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(5.95m</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a:t>
            </a:r>
          </a:p>
          <a:p>
            <a:pPr marL="1257300" lvl="2" indent="-342900">
              <a:buFont typeface="Symbol" panose="05050102010706020507" pitchFamily="18" charset="2"/>
              <a:buChar char="-"/>
            </a:pPr>
            <a:r>
              <a:rPr lang="en-US" sz="2000" dirty="0">
                <a:latin typeface="Verdana" pitchFamily="34" charset="0"/>
                <a:ea typeface="Verdana" pitchFamily="34" charset="0"/>
                <a:cs typeface="Verdana" pitchFamily="34" charset="0"/>
              </a:rPr>
              <a:t>Ceilings sprinklers</a:t>
            </a:r>
          </a:p>
          <a:p>
            <a:pPr marL="1257300" lvl="2" indent="-342900">
              <a:buFont typeface="Symbol" panose="05050102010706020507" pitchFamily="18" charset="2"/>
              <a:buChar char="-"/>
            </a:pPr>
            <a:r>
              <a:rPr lang="en-US" sz="2000" dirty="0">
                <a:latin typeface="Verdana" pitchFamily="34" charset="0"/>
                <a:ea typeface="Verdana" pitchFamily="34" charset="0"/>
                <a:cs typeface="Verdana" pitchFamily="34" charset="0"/>
              </a:rPr>
              <a:t>In- rack sprinklers shelves at intermediate levels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6’ (2m) apart vertically</a:t>
            </a:r>
          </a:p>
          <a:p>
            <a:pPr lvl="2">
              <a:buBlip>
                <a:blip r:embed="rId3"/>
              </a:buBlip>
            </a:pPr>
            <a:endParaRPr lang="en-US" sz="2000" dirty="0">
              <a:latin typeface="Verdana" pitchFamily="34" charset="0"/>
              <a:ea typeface="Verdana" pitchFamily="34" charset="0"/>
              <a:cs typeface="Verdana" pitchFamily="34" charset="0"/>
            </a:endParaRPr>
          </a:p>
          <a:p>
            <a:pPr marL="398463" lvl="1" indent="-398463">
              <a:buFont typeface="Arial" panose="020B0604020202020204" pitchFamily="34" charset="0"/>
              <a:buChar char="•"/>
            </a:pPr>
            <a:r>
              <a:rPr lang="en-US" sz="2400" dirty="0">
                <a:latin typeface="Verdana" pitchFamily="34" charset="0"/>
                <a:ea typeface="Verdana" pitchFamily="34" charset="0"/>
                <a:cs typeface="Verdana" pitchFamily="34" charset="0"/>
              </a:rPr>
              <a:t>Shelving &gt; 64ft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(5.95m</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)or where levels of storage &gt; 6’ (2m)</a:t>
            </a:r>
          </a:p>
          <a:p>
            <a:pPr marL="1257300" lvl="2" indent="-342900">
              <a:buFont typeface="Symbol" panose="05050102010706020507" pitchFamily="18" charset="2"/>
              <a:buChar char="-"/>
            </a:pPr>
            <a:r>
              <a:rPr lang="en-US" sz="2000" dirty="0">
                <a:latin typeface="Verdana" pitchFamily="34" charset="0"/>
                <a:ea typeface="Verdana" pitchFamily="34" charset="0"/>
                <a:cs typeface="Verdana" pitchFamily="34" charset="0"/>
              </a:rPr>
              <a:t>Ceiling sprinklers</a:t>
            </a:r>
          </a:p>
          <a:p>
            <a:pPr marL="1257300" lvl="2" indent="-342900">
              <a:buFont typeface="Symbol" panose="05050102010706020507" pitchFamily="18" charset="2"/>
              <a:buChar char="-"/>
            </a:pPr>
            <a:r>
              <a:rPr lang="en-US" sz="2000" dirty="0">
                <a:latin typeface="Verdana" pitchFamily="34" charset="0"/>
                <a:ea typeface="Verdana" pitchFamily="34" charset="0"/>
                <a:cs typeface="Verdana" pitchFamily="34" charset="0"/>
              </a:rPr>
              <a:t>In- rack sprinklers below each level of storage </a:t>
            </a:r>
          </a:p>
        </p:txBody>
      </p:sp>
      <p:sp>
        <p:nvSpPr>
          <p:cNvPr id="3" name="Title 2">
            <a:extLst>
              <a:ext uri="{FF2B5EF4-FFF2-40B4-BE49-F238E27FC236}">
                <a16:creationId xmlns:a16="http://schemas.microsoft.com/office/drawing/2014/main" id="{93FB2D50-EB54-4819-AE8C-7CF5A859B9CB}"/>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990600"/>
            <a:ext cx="8686800" cy="501675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Solid shelving (cont)</a:t>
            </a:r>
          </a:p>
          <a:p>
            <a:pPr marL="628650" lvl="2" indent="-342900">
              <a:buFont typeface="Wingdings" panose="05000000000000000000" pitchFamily="2" charset="2"/>
              <a:buChar char="§"/>
            </a:pPr>
            <a:r>
              <a:rPr lang="en-US" sz="2400" dirty="0">
                <a:latin typeface="Verdana" pitchFamily="34" charset="0"/>
                <a:ea typeface="Verdana" pitchFamily="34" charset="0"/>
                <a:cs typeface="Verdana" pitchFamily="34" charset="0"/>
              </a:rPr>
              <a:t>DRR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(7.6m) &amp; MRR of any height that have no longitudinal flue are not considered as solid shelves</a:t>
            </a:r>
          </a:p>
          <a:p>
            <a:pPr marL="1025525" lvl="3" indent="-396875">
              <a:buFont typeface="Symbol" panose="05050102010706020507" pitchFamily="18" charset="2"/>
              <a:buChar char="-"/>
            </a:pPr>
            <a:r>
              <a:rPr lang="en-US" sz="2000" dirty="0">
                <a:latin typeface="Verdana" pitchFamily="34" charset="0"/>
                <a:ea typeface="Verdana" pitchFamily="34" charset="0"/>
                <a:cs typeface="Verdana" pitchFamily="34" charset="0"/>
              </a:rPr>
              <a:t>Transverse flues exist at max 5’ (1.5m)</a:t>
            </a:r>
          </a:p>
          <a:p>
            <a:pPr marL="1025525" lvl="3" indent="-396875">
              <a:buFont typeface="Symbol" panose="05050102010706020507" pitchFamily="18" charset="2"/>
              <a:buChar char="-"/>
            </a:pPr>
            <a:r>
              <a:rPr lang="en-US" sz="2000" dirty="0">
                <a:latin typeface="Verdana" pitchFamily="34" charset="0"/>
                <a:ea typeface="Verdana" pitchFamily="34" charset="0"/>
                <a:cs typeface="Verdana" pitchFamily="34" charset="0"/>
              </a:rPr>
              <a:t>No additional in rack sprinklers are required at 6’ (2m) intervals or under each shelf</a:t>
            </a:r>
          </a:p>
          <a:p>
            <a:pPr lvl="3">
              <a:buBlip>
                <a:blip r:embed="rId3"/>
              </a:buBlip>
            </a:pPr>
            <a:endParaRPr lang="en-US" sz="2000" dirty="0">
              <a:latin typeface="Verdana" pitchFamily="34" charset="0"/>
              <a:ea typeface="Verdana" pitchFamily="34" charset="0"/>
              <a:cs typeface="Verdana" pitchFamily="34" charset="0"/>
            </a:endParaRPr>
          </a:p>
          <a:p>
            <a:pPr marL="341313" lvl="2" indent="-341313">
              <a:buFont typeface="Arial" panose="020B0604020202020204" pitchFamily="34" charset="0"/>
              <a:buChar char="•"/>
            </a:pPr>
            <a:r>
              <a:rPr lang="en-US" sz="2400" dirty="0">
                <a:latin typeface="Verdana" pitchFamily="34" charset="0"/>
                <a:ea typeface="Verdana" pitchFamily="34" charset="0"/>
                <a:cs typeface="Verdana" pitchFamily="34" charset="0"/>
              </a:rPr>
              <a:t>In rack sprinklers</a:t>
            </a:r>
          </a:p>
          <a:p>
            <a:pPr marL="914400" lvl="3" indent="-573088">
              <a:buFont typeface="Wingdings" panose="05000000000000000000" pitchFamily="2" charset="2"/>
              <a:buChar char="§"/>
            </a:pPr>
            <a:r>
              <a:rPr lang="en-US" sz="2000" dirty="0">
                <a:latin typeface="Verdana" pitchFamily="34" charset="0"/>
                <a:ea typeface="Verdana" pitchFamily="34" charset="0"/>
                <a:cs typeface="Verdana" pitchFamily="34" charset="0"/>
              </a:rPr>
              <a:t>Max horizontal spacing at 10’ (3.1m)</a:t>
            </a:r>
          </a:p>
          <a:p>
            <a:pPr marL="914400" lvl="3" indent="-573088">
              <a:buFont typeface="Wingdings" panose="05000000000000000000" pitchFamily="2" charset="2"/>
              <a:buChar char="§"/>
            </a:pPr>
            <a:r>
              <a:rPr lang="en-US" sz="2000" dirty="0">
                <a:latin typeface="Verdana" pitchFamily="34" charset="0"/>
                <a:ea typeface="Verdana" pitchFamily="34" charset="0"/>
                <a:cs typeface="Verdana" pitchFamily="34" charset="0"/>
              </a:rPr>
              <a:t>Based on 30 </a:t>
            </a:r>
            <a:r>
              <a:rPr lang="en-US" sz="2000" dirty="0" err="1">
                <a:latin typeface="Verdana" pitchFamily="34" charset="0"/>
                <a:ea typeface="Verdana" pitchFamily="34" charset="0"/>
                <a:cs typeface="Verdana" pitchFamily="34" charset="0"/>
              </a:rPr>
              <a:t>gpm</a:t>
            </a:r>
            <a:r>
              <a:rPr lang="en-US" sz="2000" dirty="0">
                <a:latin typeface="Verdana" pitchFamily="34" charset="0"/>
                <a:ea typeface="Verdana" pitchFamily="34" charset="0"/>
                <a:cs typeface="Verdana" pitchFamily="34" charset="0"/>
              </a:rPr>
              <a:t> (114L/m)</a:t>
            </a:r>
          </a:p>
          <a:p>
            <a:pPr marL="914400" lvl="3" indent="-573088">
              <a:buFont typeface="Wingdings" panose="05000000000000000000" pitchFamily="2" charset="2"/>
              <a:buChar char="§"/>
            </a:pPr>
            <a:r>
              <a:rPr lang="en-US" sz="2000" dirty="0">
                <a:latin typeface="Verdana" pitchFamily="34" charset="0"/>
                <a:ea typeface="Verdana" pitchFamily="34" charset="0"/>
                <a:cs typeface="Verdana" pitchFamily="34" charset="0"/>
              </a:rPr>
              <a:t>Number of sprinklers to calculate depending on Commodity &amp; number of levels of in racks </a:t>
            </a:r>
          </a:p>
          <a:p>
            <a:pPr marL="914400" lvl="3" indent="-573088">
              <a:buFont typeface="Wingdings" panose="05000000000000000000" pitchFamily="2" charset="2"/>
              <a:buChar char="§"/>
            </a:pPr>
            <a:r>
              <a:rPr lang="en-US" sz="2000" dirty="0">
                <a:latin typeface="Verdana" pitchFamily="34" charset="0"/>
                <a:ea typeface="Verdana" pitchFamily="34" charset="0"/>
                <a:cs typeface="Verdana" pitchFamily="34" charset="0"/>
              </a:rPr>
              <a:t>Shall be balanced with ceiling sprinklers unless additional face sprinklers are installed</a:t>
            </a:r>
          </a:p>
        </p:txBody>
      </p:sp>
      <p:sp>
        <p:nvSpPr>
          <p:cNvPr id="3" name="Title 2">
            <a:extLst>
              <a:ext uri="{FF2B5EF4-FFF2-40B4-BE49-F238E27FC236}">
                <a16:creationId xmlns:a16="http://schemas.microsoft.com/office/drawing/2014/main" id="{4538717B-B827-44AF-B66B-9B3C64A21D5A}"/>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219200"/>
            <a:ext cx="8686800" cy="44627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In- rack sprinklers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Number &amp; pipe sizing by hydraulic calculations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necessary to protect a higher hazard that occupies a portion of a rack</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Shall extend at least 8’ (2.44m) or one bay, whichever is greater, in each direction along the rack, on either side of the higher hazard</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Does not have to extend across the aisle</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Shall be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Ordinary temperature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Standard or quick response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K-5.6, 8.0 or 11.2, pendent or upright</a:t>
            </a:r>
          </a:p>
        </p:txBody>
      </p:sp>
      <p:sp>
        <p:nvSpPr>
          <p:cNvPr id="4" name="Title 3">
            <a:extLst>
              <a:ext uri="{FF2B5EF4-FFF2-40B4-BE49-F238E27FC236}">
                <a16:creationId xmlns:a16="http://schemas.microsoft.com/office/drawing/2014/main" id="{827D57DD-DB41-437D-A095-C694C8494ADA}"/>
              </a:ext>
            </a:extLst>
          </p:cNvPr>
          <p:cNvSpPr>
            <a:spLocks noGrp="1"/>
          </p:cNvSpPr>
          <p:nvPr>
            <p:ph type="title"/>
          </p:nvPr>
        </p:nvSpPr>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a:ln>
                  <a:noFill/>
                </a:ln>
                <a:solidFill>
                  <a:prstClr val="white"/>
                </a:solidFill>
                <a:effectLst/>
                <a:uLnTx/>
                <a:uFillTx/>
                <a:latin typeface="Montserrat" panose="02000505000000020004"/>
                <a:ea typeface="Verdana" pitchFamily="34" charset="0"/>
                <a:cs typeface="Verdana" pitchFamily="34" charset="0"/>
              </a:rPr>
              <a:t>I-IV COMMODITIES</a:t>
            </a: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14" y="1143000"/>
            <a:ext cx="8991600" cy="5386090"/>
          </a:xfrm>
          <a:prstGeom prst="rect">
            <a:avLst/>
          </a:prstGeom>
          <a:noFill/>
        </p:spPr>
        <p:txBody>
          <a:bodyPr wrap="square" rtlCol="0">
            <a:spAutoFit/>
          </a:bodyPr>
          <a:lstStyle/>
          <a:p>
            <a:pPr marL="3429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In- rack sprinklers </a:t>
            </a:r>
            <a:r>
              <a:rPr lang="en-US" sz="2000" dirty="0">
                <a:latin typeface="Verdana" pitchFamily="34" charset="0"/>
                <a:ea typeface="Verdana" pitchFamily="34" charset="0"/>
                <a:cs typeface="Verdana" pitchFamily="34" charset="0"/>
              </a:rPr>
              <a:t>(cont)</a:t>
            </a:r>
          </a:p>
          <a:p>
            <a:pPr marL="3429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Water shields (or listed intermediate level sprinklers)</a:t>
            </a:r>
            <a:endParaRPr lang="en-US" sz="24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For Class I-IV</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Required when more than one level of in-racks if not shielded by barriers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For Plastic</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Required on all in-racks where not shielded by barriers</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Minimum 6’ spacing does not apply to in-rack sprinklers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the length of the rack requires less than the number  of in-racks specified, only those in a single rack need to be included in the calculations</a:t>
            </a:r>
          </a:p>
          <a:p>
            <a:pPr lvl="1">
              <a:buBlip>
                <a:blip r:embed="rId3"/>
              </a:buBlip>
            </a:pPr>
            <a:endParaRPr lang="en-US" sz="2000" dirty="0">
              <a:latin typeface="Verdana" pitchFamily="34" charset="0"/>
              <a:ea typeface="Verdana" pitchFamily="34" charset="0"/>
              <a:cs typeface="Verdana" pitchFamily="34" charset="0"/>
            </a:endParaRPr>
          </a:p>
          <a:p>
            <a:pPr lvl="3">
              <a:buBlip>
                <a:blip r:embed="rId3"/>
              </a:buBlip>
            </a:pPr>
            <a:endParaRPr lang="en-US" sz="2000" dirty="0">
              <a:latin typeface="Verdana" pitchFamily="34" charset="0"/>
              <a:ea typeface="Verdana" pitchFamily="34" charset="0"/>
              <a:cs typeface="Verdana" pitchFamily="34" charset="0"/>
            </a:endParaRPr>
          </a:p>
          <a:p>
            <a:pPr>
              <a:buBlip>
                <a:blip r:embed="rId3"/>
              </a:buBlip>
            </a:pPr>
            <a:endParaRPr lang="en-US" sz="20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A3B46A8C-2F21-49EB-AE64-8233F3BE9E92}"/>
              </a:ext>
            </a:extLst>
          </p:cNvPr>
          <p:cNvSpPr>
            <a:spLocks noGrp="1"/>
          </p:cNvSpPr>
          <p:nvPr>
            <p:ph type="title"/>
          </p:nvPr>
        </p:nvSpPr>
        <p:spPr>
          <a:xfrm>
            <a:off x="642623" y="139038"/>
            <a:ext cx="7338060" cy="85156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295400"/>
            <a:ext cx="8686800" cy="3970318"/>
          </a:xfrm>
          <a:prstGeom prst="rect">
            <a:avLst/>
          </a:prstGeom>
          <a:noFill/>
        </p:spPr>
        <p:txBody>
          <a:bodyPr wrap="square" rtlCol="0">
            <a:spAutoFit/>
          </a:bodyPr>
          <a:lstStyle/>
          <a:p>
            <a:pPr marL="3429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In- rack sprinklers </a:t>
            </a:r>
            <a:r>
              <a:rPr lang="en-US" sz="2000" dirty="0">
                <a:latin typeface="Verdana" pitchFamily="34" charset="0"/>
                <a:ea typeface="Verdana" pitchFamily="34" charset="0"/>
                <a:cs typeface="Verdana" pitchFamily="34" charset="0"/>
              </a:rPr>
              <a:t>(cont)</a:t>
            </a:r>
          </a:p>
          <a:p>
            <a:pPr marL="3429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 rack sprinklers do not have to meet the obstruction rules of normal installations</a:t>
            </a:r>
          </a:p>
          <a:p>
            <a:pPr marL="8001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May be installed without regard to rack uprights</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Horizontal Barriers &amp; in- racks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Shall be constructed of sheet metal, wood or similar material &amp; shall extend the full length &amp; depth of the rack</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Shall be fitted within 2” horizontally around rack uprights</a:t>
            </a:r>
          </a:p>
        </p:txBody>
      </p:sp>
      <p:sp>
        <p:nvSpPr>
          <p:cNvPr id="3" name="Title 2">
            <a:extLst>
              <a:ext uri="{FF2B5EF4-FFF2-40B4-BE49-F238E27FC236}">
                <a16:creationId xmlns:a16="http://schemas.microsoft.com/office/drawing/2014/main" id="{8B664B2F-E5BC-429D-A5C7-B64108746DB2}"/>
              </a:ext>
            </a:extLst>
          </p:cNvPr>
          <p:cNvSpPr>
            <a:spLocks noGrp="1"/>
          </p:cNvSpPr>
          <p:nvPr>
            <p:ph type="title"/>
          </p:nvPr>
        </p:nvSpPr>
        <p:spPr>
          <a:xfrm>
            <a:off x="642623" y="139038"/>
            <a:ext cx="7338060" cy="85156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62993"/>
            <a:ext cx="8686800" cy="384720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Flu space requirements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Up to and including 25’</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Longitudinal flue spaces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None required in DRR &amp; MRR w/o solid shelves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Transverse flue spaces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required between all loads &amp; rack uprights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Random width in flue spaces or alignment is OK</a:t>
            </a:r>
          </a:p>
          <a:p>
            <a:pPr lvl="2">
              <a:buBlip>
                <a:blip r:embed="rId3"/>
              </a:buBlip>
            </a:pPr>
            <a:endParaRPr lang="en-US" sz="20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D531B2E6-DCB6-4277-9048-AB75196868AB}"/>
              </a:ext>
            </a:extLst>
          </p:cNvPr>
          <p:cNvSpPr>
            <a:spLocks noGrp="1"/>
          </p:cNvSpPr>
          <p:nvPr>
            <p:ph type="title"/>
          </p:nvPr>
        </p:nvSpPr>
        <p:spPr>
          <a:xfrm>
            <a:off x="762000" y="304800"/>
            <a:ext cx="7338060" cy="604098"/>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143000"/>
            <a:ext cx="8991600" cy="538609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Flu space requirements</a:t>
            </a:r>
            <a:r>
              <a:rPr lang="en-US" dirty="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(cont)</a:t>
            </a: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Over 25’ (7.6m)</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Transverse flue spaces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(152mm)required between all loads &amp; rack uprights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Random width in flue spaces or alignment is OK</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Longitudinal flue spaces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(152mm)required in all DRR</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(152mm)minimum vertical clearance between deflector &amp; top of storage in all racks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Located at intersection of transverse &amp; longitudinal flue spaces with deflector below horizontal load beams or rack members</a:t>
            </a:r>
          </a:p>
          <a:p>
            <a:pPr marL="1714500" lvl="3" indent="-342900">
              <a:buFont typeface="Arial" panose="020B0604020202020204" pitchFamily="34" charset="0"/>
              <a:buChar char="•"/>
            </a:pPr>
            <a:r>
              <a:rPr lang="en-US" sz="2000" u="sng" dirty="0">
                <a:latin typeface="Verdana" pitchFamily="34" charset="0"/>
                <a:ea typeface="Verdana" pitchFamily="34" charset="0"/>
                <a:cs typeface="Verdana" pitchFamily="34" charset="0"/>
              </a:rPr>
              <a:t>&gt;</a:t>
            </a:r>
            <a:r>
              <a:rPr lang="en-US" sz="2000" dirty="0">
                <a:latin typeface="Verdana" pitchFamily="34" charset="0"/>
                <a:ea typeface="Verdana" pitchFamily="34" charset="0"/>
                <a:cs typeface="Verdana" pitchFamily="34" charset="0"/>
              </a:rPr>
              <a:t> 3” (76mm)from rack uprights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Face sprinklers </a:t>
            </a:r>
            <a:r>
              <a:rPr lang="en-US" sz="2000" u="sng" dirty="0">
                <a:latin typeface="Verdana" pitchFamily="34" charset="0"/>
                <a:ea typeface="Verdana" pitchFamily="34" charset="0"/>
                <a:cs typeface="Verdana" pitchFamily="34" charset="0"/>
              </a:rPr>
              <a:t>&gt;</a:t>
            </a:r>
            <a:r>
              <a:rPr lang="en-US" sz="2000" dirty="0">
                <a:latin typeface="Verdana" pitchFamily="34" charset="0"/>
                <a:ea typeface="Verdana" pitchFamily="34" charset="0"/>
                <a:cs typeface="Verdana" pitchFamily="34" charset="0"/>
              </a:rPr>
              <a:t> 3” (76mm) from uprights &amp;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18” (460mm)from aisle</a:t>
            </a:r>
            <a:endParaRPr lang="en-US" sz="2000" u="sng" dirty="0">
              <a:latin typeface="Verdana" pitchFamily="34" charset="0"/>
              <a:ea typeface="Verdana" pitchFamily="34" charset="0"/>
              <a:cs typeface="Verdana" pitchFamily="34" charset="0"/>
            </a:endParaRPr>
          </a:p>
          <a:p>
            <a:pPr lvl="3">
              <a:buBlip>
                <a:blip r:embed="rId3"/>
              </a:buBlip>
            </a:pPr>
            <a:endParaRPr lang="en-US" sz="20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BD7A62B2-05AA-4A3D-8F0E-21E2FE1C182A}"/>
              </a:ext>
            </a:extLst>
          </p:cNvPr>
          <p:cNvSpPr>
            <a:spLocks noGrp="1"/>
          </p:cNvSpPr>
          <p:nvPr>
            <p:ph type="title"/>
          </p:nvPr>
        </p:nvSpPr>
        <p:spPr>
          <a:xfrm>
            <a:off x="642623" y="139038"/>
            <a:ext cx="7338060" cy="85156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133600"/>
            <a:ext cx="7239000" cy="1569660"/>
          </a:xfrm>
          <a:prstGeom prst="rect">
            <a:avLst/>
          </a:prstGeom>
          <a:noFill/>
        </p:spPr>
        <p:txBody>
          <a:bodyPr wrap="square" rtlCol="0">
            <a:spAutoFit/>
          </a:bodyPr>
          <a:lstStyle/>
          <a:p>
            <a:pPr algn="ctr"/>
            <a:r>
              <a:rPr lang="en-US" sz="3200" dirty="0">
                <a:latin typeface="Verdana" pitchFamily="34" charset="0"/>
                <a:ea typeface="Verdana" pitchFamily="34" charset="0"/>
                <a:cs typeface="Verdana" pitchFamily="34" charset="0"/>
              </a:rPr>
              <a:t>Design rules for Rack Storage</a:t>
            </a:r>
          </a:p>
          <a:p>
            <a:pPr algn="ctr"/>
            <a:r>
              <a:rPr lang="en-US" sz="3200" dirty="0">
                <a:latin typeface="Verdana" pitchFamily="34" charset="0"/>
                <a:ea typeface="Verdana" pitchFamily="34" charset="0"/>
                <a:cs typeface="Verdana" pitchFamily="34" charset="0"/>
              </a:rPr>
              <a:t>Class I-IV Commodities</a:t>
            </a:r>
          </a:p>
          <a:p>
            <a:pPr algn="ctr"/>
            <a:r>
              <a:rPr lang="en-US" sz="3200" dirty="0">
                <a:latin typeface="Verdana" pitchFamily="34" charset="0"/>
                <a:ea typeface="Verdana" pitchFamily="34" charset="0"/>
                <a:cs typeface="Verdana" pitchFamily="34" charset="0"/>
              </a:rPr>
              <a:t>Up to &amp; including 25’ in height</a:t>
            </a:r>
          </a:p>
        </p:txBody>
      </p:sp>
      <p:sp>
        <p:nvSpPr>
          <p:cNvPr id="4" name="Title 3">
            <a:extLst>
              <a:ext uri="{FF2B5EF4-FFF2-40B4-BE49-F238E27FC236}">
                <a16:creationId xmlns:a16="http://schemas.microsoft.com/office/drawing/2014/main" id="{9AF40FB1-3F44-44E1-B2C2-C069EB6AD224}"/>
              </a:ext>
            </a:extLst>
          </p:cNvPr>
          <p:cNvSpPr>
            <a:spLocks noGrp="1"/>
          </p:cNvSpPr>
          <p:nvPr>
            <p:ph type="title"/>
          </p:nvPr>
        </p:nvSpPr>
        <p:spPr>
          <a:xfrm>
            <a:off x="642623" y="139038"/>
            <a:ext cx="7338060" cy="85156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2971800"/>
            <a:ext cx="59436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extBox 3"/>
          <p:cNvSpPr txBox="1"/>
          <p:nvPr/>
        </p:nvSpPr>
        <p:spPr>
          <a:xfrm>
            <a:off x="3048000" y="3124200"/>
            <a:ext cx="1676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a:t>
            </a:r>
          </a:p>
        </p:txBody>
      </p:sp>
      <p:sp>
        <p:nvSpPr>
          <p:cNvPr id="5" name="TextBox 4"/>
          <p:cNvSpPr txBox="1"/>
          <p:nvPr/>
        </p:nvSpPr>
        <p:spPr>
          <a:xfrm>
            <a:off x="3048000" y="4419600"/>
            <a:ext cx="2133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III</a:t>
            </a:r>
          </a:p>
        </p:txBody>
      </p:sp>
      <p:sp>
        <p:nvSpPr>
          <p:cNvPr id="6" name="TextBox 5"/>
          <p:cNvSpPr txBox="1"/>
          <p:nvPr/>
        </p:nvSpPr>
        <p:spPr>
          <a:xfrm>
            <a:off x="6248400" y="4343400"/>
            <a:ext cx="2133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IV</a:t>
            </a:r>
          </a:p>
        </p:txBody>
      </p:sp>
      <p:sp>
        <p:nvSpPr>
          <p:cNvPr id="7" name="TextBox 6"/>
          <p:cNvSpPr txBox="1"/>
          <p:nvPr/>
        </p:nvSpPr>
        <p:spPr>
          <a:xfrm>
            <a:off x="6248400" y="3200400"/>
            <a:ext cx="1981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II</a:t>
            </a:r>
          </a:p>
        </p:txBody>
      </p:sp>
      <p:cxnSp>
        <p:nvCxnSpPr>
          <p:cNvPr id="9" name="Straight Connector 8"/>
          <p:cNvCxnSpPr/>
          <p:nvPr/>
        </p:nvCxnSpPr>
        <p:spPr>
          <a:xfrm>
            <a:off x="381000" y="4038600"/>
            <a:ext cx="815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3048000"/>
            <a:ext cx="2286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Non combustible</a:t>
            </a:r>
          </a:p>
        </p:txBody>
      </p:sp>
      <p:sp>
        <p:nvSpPr>
          <p:cNvPr id="16" name="TextBox 15"/>
          <p:cNvSpPr txBox="1"/>
          <p:nvPr/>
        </p:nvSpPr>
        <p:spPr>
          <a:xfrm>
            <a:off x="228600" y="4419600"/>
            <a:ext cx="2286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Combustible</a:t>
            </a:r>
          </a:p>
        </p:txBody>
      </p:sp>
      <p:cxnSp>
        <p:nvCxnSpPr>
          <p:cNvPr id="22" name="Straight Connector 21"/>
          <p:cNvCxnSpPr/>
          <p:nvPr/>
        </p:nvCxnSpPr>
        <p:spPr>
          <a:xfrm rot="5400000">
            <a:off x="4229100" y="4152900"/>
            <a:ext cx="2362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95600" y="3657600"/>
            <a:ext cx="2057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Glass jars in a box</a:t>
            </a:r>
          </a:p>
        </p:txBody>
      </p:sp>
      <p:sp>
        <p:nvSpPr>
          <p:cNvPr id="26" name="TextBox 25"/>
          <p:cNvSpPr txBox="1"/>
          <p:nvPr/>
        </p:nvSpPr>
        <p:spPr>
          <a:xfrm>
            <a:off x="5867400" y="3657600"/>
            <a:ext cx="23622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Metal lined dbl </a:t>
            </a:r>
            <a:r>
              <a:rPr kumimoji="0" lang="en-US" sz="1400" b="0" i="0" u="none" strike="noStrike" kern="1200" cap="none" spc="0" normalizeH="0" baseline="0" noProof="0" dirty="0" err="1">
                <a:ln>
                  <a:noFill/>
                </a:ln>
                <a:solidFill>
                  <a:prstClr val="black"/>
                </a:solidFill>
                <a:effectLst/>
                <a:uLnTx/>
                <a:uFillTx/>
                <a:latin typeface="Verdana" pitchFamily="34" charset="0"/>
                <a:ea typeface="Verdana" pitchFamily="34" charset="0"/>
                <a:cs typeface="Verdana" pitchFamily="34" charset="0"/>
              </a:rPr>
              <a:t>triwall</a:t>
            </a:r>
            <a:endPar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27" name="TextBox 26"/>
          <p:cNvSpPr txBox="1"/>
          <p:nvPr/>
        </p:nvSpPr>
        <p:spPr>
          <a:xfrm>
            <a:off x="2667000" y="4876800"/>
            <a:ext cx="2667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Paper cups in a box</a:t>
            </a:r>
          </a:p>
        </p:txBody>
      </p:sp>
      <p:sp>
        <p:nvSpPr>
          <p:cNvPr id="31" name="TextBox 30"/>
          <p:cNvSpPr txBox="1"/>
          <p:nvPr/>
        </p:nvSpPr>
        <p:spPr>
          <a:xfrm>
            <a:off x="5562600" y="4800600"/>
            <a:ext cx="289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Paper &amp; polystyrene cups in a box</a:t>
            </a:r>
          </a:p>
        </p:txBody>
      </p:sp>
      <p:sp>
        <p:nvSpPr>
          <p:cNvPr id="8" name="Title 7">
            <a:extLst>
              <a:ext uri="{FF2B5EF4-FFF2-40B4-BE49-F238E27FC236}">
                <a16:creationId xmlns:a16="http://schemas.microsoft.com/office/drawing/2014/main" id="{076D5A53-FD4E-4785-A67D-4A4D2208ABB4}"/>
              </a:ext>
            </a:extLst>
          </p:cNvPr>
          <p:cNvSpPr>
            <a:spLocks noGrp="1"/>
          </p:cNvSpPr>
          <p:nvPr>
            <p:ph type="title"/>
          </p:nvPr>
        </p:nvSpPr>
        <p:spPr>
          <a:xfrm>
            <a:off x="609600" y="152400"/>
            <a:ext cx="7338060" cy="604098"/>
          </a:xfrm>
        </p:spPr>
        <p:txBody>
          <a:bodyPr>
            <a:normAutofit/>
          </a:bodyPr>
          <a:lstStyle/>
          <a:p>
            <a:r>
              <a:rPr lang="en-US" sz="2800" b="0" dirty="0"/>
              <a:t>Commodity classifications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615619"/>
            <a:ext cx="8991600" cy="470898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Less than or equal to 12’, (3.7m) use protection criteria for misc. storage</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Find correct starting point</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SRR, DRR or MRR</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Aisle width for SRR &amp; DRR</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Less than 3’5’, (1.07m) treat as MRR</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For 3.5’, (1.07m) use 4’ (1.2m)</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4’-8’ (1.2-2.4m)use 4’ (1.2m)or interpolate</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8’ (2.4m)or larger, use 8’ (2.4m)</a:t>
            </a:r>
            <a:endParaRPr lang="en-US" dirty="0">
              <a:latin typeface="Verdana" pitchFamily="34" charset="0"/>
              <a:ea typeface="Verdana" pitchFamily="34" charset="0"/>
              <a:cs typeface="Verdana" pitchFamily="34" charset="0"/>
            </a:endParaRPr>
          </a:p>
          <a:p>
            <a:pPr lvl="3">
              <a:buBlip>
                <a:blip r:embed="rId3"/>
              </a:buBlip>
            </a:pPr>
            <a:endParaRPr lang="en-US" dirty="0">
              <a:latin typeface="Verdana" pitchFamily="34" charset="0"/>
              <a:ea typeface="Verdana" pitchFamily="34" charset="0"/>
              <a:cs typeface="Verdana" pitchFamily="34" charset="0"/>
            </a:endParaRPr>
          </a:p>
          <a:p>
            <a:pPr lvl="1">
              <a:buBlip>
                <a:blip r:embed="rId3"/>
              </a:buBlip>
            </a:pPr>
            <a:endParaRPr lang="en-US" dirty="0">
              <a:latin typeface="Verdana" pitchFamily="34" charset="0"/>
              <a:ea typeface="Verdana" pitchFamily="34" charset="0"/>
              <a:cs typeface="Verdana" pitchFamily="34" charset="0"/>
            </a:endParaRPr>
          </a:p>
        </p:txBody>
      </p:sp>
      <p:sp>
        <p:nvSpPr>
          <p:cNvPr id="2" name="Title 1">
            <a:extLst>
              <a:ext uri="{FF2B5EF4-FFF2-40B4-BE49-F238E27FC236}">
                <a16:creationId xmlns:a16="http://schemas.microsoft.com/office/drawing/2014/main" id="{215247F8-17B5-42A6-A4EB-69FDA352379E}"/>
              </a:ext>
            </a:extLst>
          </p:cNvPr>
          <p:cNvSpPr>
            <a:spLocks noGrp="1"/>
          </p:cNvSpPr>
          <p:nvPr>
            <p:ph type="title"/>
          </p:nvPr>
        </p:nvSpPr>
        <p:spPr>
          <a:xfrm>
            <a:off x="304800" y="139038"/>
            <a:ext cx="8839199" cy="85156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STANDARD SPRAY SPRINKLERS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693" y="1252266"/>
            <a:ext cx="8991600" cy="76944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(7.6m)in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Make ceiling sprinkler density adjustments</a:t>
            </a:r>
          </a:p>
        </p:txBody>
      </p:sp>
      <p:pic>
        <p:nvPicPr>
          <p:cNvPr id="302082" name="Picture 2" descr="C:\Users\JohnC\Desktop\Ceiling density vs storage height.PNG"/>
          <p:cNvPicPr>
            <a:picLocks noChangeAspect="1" noChangeArrowheads="1"/>
          </p:cNvPicPr>
          <p:nvPr/>
        </p:nvPicPr>
        <p:blipFill>
          <a:blip r:embed="rId3" cstate="print"/>
          <a:srcRect/>
          <a:stretch>
            <a:fillRect/>
          </a:stretch>
        </p:blipFill>
        <p:spPr bwMode="auto">
          <a:xfrm>
            <a:off x="5105400" y="2179134"/>
            <a:ext cx="3962400" cy="4602666"/>
          </a:xfrm>
          <a:prstGeom prst="rect">
            <a:avLst/>
          </a:prstGeom>
          <a:noFill/>
        </p:spPr>
      </p:pic>
      <p:sp>
        <p:nvSpPr>
          <p:cNvPr id="6" name="TextBox 5"/>
          <p:cNvSpPr txBox="1"/>
          <p:nvPr/>
        </p:nvSpPr>
        <p:spPr>
          <a:xfrm>
            <a:off x="354419" y="2438400"/>
            <a:ext cx="51816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Verdana" pitchFamily="34" charset="0"/>
                <a:ea typeface="Verdana" pitchFamily="34" charset="0"/>
                <a:cs typeface="Verdana" pitchFamily="34" charset="0"/>
              </a:rPr>
              <a:t>For height &gt; 12’ (3.7m) &lt; 25’ (7.6m) with ceiling sprinklers only, &amp; for height 12-20’ (3.7-6.1m) with minimum in-racks, adjust density according to Figure 16.2.1.3.4.1</a:t>
            </a:r>
          </a:p>
        </p:txBody>
      </p:sp>
      <p:sp>
        <p:nvSpPr>
          <p:cNvPr id="7" name="TextBox 6"/>
          <p:cNvSpPr txBox="1"/>
          <p:nvPr/>
        </p:nvSpPr>
        <p:spPr>
          <a:xfrm>
            <a:off x="260498" y="4357235"/>
            <a:ext cx="4876800" cy="1938992"/>
          </a:xfrm>
          <a:prstGeom prst="rect">
            <a:avLst/>
          </a:prstGeom>
          <a:noFill/>
        </p:spPr>
        <p:txBody>
          <a:bodyPr wrap="square" rtlCol="0">
            <a:spAutoFit/>
          </a:bodyPr>
          <a:lstStyle/>
          <a:p>
            <a:pPr marL="3429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For storage height &gt; 20’ (6.1m) up to 25’ (7.6m) with ceiling sprinklers &amp; minimum in-racks, do not adjust according to Figure 16.2.1.3.4.1</a:t>
            </a:r>
          </a:p>
          <a:p>
            <a:pPr>
              <a:buBlip>
                <a:blip r:embed="rId4"/>
              </a:buBlip>
            </a:pPr>
            <a:endParaRPr lang="en-US" sz="2000" dirty="0"/>
          </a:p>
        </p:txBody>
      </p:sp>
      <p:pic>
        <p:nvPicPr>
          <p:cNvPr id="9" name="Picture 8" descr="http://rrdocs.nfpa.org/rrserver/logo.gif"/>
          <p:cNvPicPr/>
          <p:nvPr/>
        </p:nvPicPr>
        <p:blipFill>
          <a:blip r:embed="rId5" cstate="print"/>
          <a:srcRect/>
          <a:stretch>
            <a:fillRect/>
          </a:stretch>
        </p:blipFill>
        <p:spPr bwMode="auto">
          <a:xfrm>
            <a:off x="8534400" y="1905000"/>
            <a:ext cx="438150" cy="438150"/>
          </a:xfrm>
          <a:prstGeom prst="rect">
            <a:avLst/>
          </a:prstGeom>
          <a:noFill/>
          <a:ln w="9525">
            <a:noFill/>
            <a:miter lim="800000"/>
            <a:headEnd/>
            <a:tailEnd/>
          </a:ln>
        </p:spPr>
      </p:pic>
      <p:sp>
        <p:nvSpPr>
          <p:cNvPr id="2" name="Title 1">
            <a:extLst>
              <a:ext uri="{FF2B5EF4-FFF2-40B4-BE49-F238E27FC236}">
                <a16:creationId xmlns:a16="http://schemas.microsoft.com/office/drawing/2014/main" id="{C88C1C56-177F-4841-9119-4A08A480C09A}"/>
              </a:ext>
            </a:extLst>
          </p:cNvPr>
          <p:cNvSpPr>
            <a:spLocks noGrp="1"/>
          </p:cNvSpPr>
          <p:nvPr>
            <p:ph type="title"/>
          </p:nvPr>
        </p:nvSpPr>
        <p:spPr>
          <a:xfrm>
            <a:off x="299485" y="353824"/>
            <a:ext cx="8807301" cy="875136"/>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STANDARD SPRAY SPRINKLERS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003961"/>
            <a:ext cx="8991600" cy="507831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Make ceiling sprinkler density adjustments (cont)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For storage height &gt; 12’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 (&gt;3.7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6.1m) with more than 1 level in-racks (but not every tier), reduce density 20% plus height adjustment</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For storage height &gt; 20’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25’ (&gt;6.1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7.6m) with more than 1 level in-racks (but not every tier), reduce density 20% but without height adjustment</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For storage height &gt; 12’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 (3.7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6.1m) with in-racks in every tier, reduce density 40% plus height adjustment</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For storage height &gt; 20’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25’ (&gt; 6.1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7.6m) with in-racks in every tier), reduce density 40% but without height adjustment</a:t>
            </a:r>
          </a:p>
        </p:txBody>
      </p:sp>
      <p:sp>
        <p:nvSpPr>
          <p:cNvPr id="2" name="Title 1">
            <a:extLst>
              <a:ext uri="{FF2B5EF4-FFF2-40B4-BE49-F238E27FC236}">
                <a16:creationId xmlns:a16="http://schemas.microsoft.com/office/drawing/2014/main" id="{8BF643FE-0EF3-4186-8142-1A9B088820FB}"/>
              </a:ext>
            </a:extLst>
          </p:cNvPr>
          <p:cNvSpPr>
            <a:spLocks noGrp="1"/>
          </p:cNvSpPr>
          <p:nvPr>
            <p:ph type="title"/>
          </p:nvPr>
        </p:nvSpPr>
        <p:spPr>
          <a:xfrm>
            <a:off x="304800" y="139038"/>
            <a:ext cx="8762999" cy="85156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STANDARD SPRAY SPRINKLERS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0052002"/>
              </p:ext>
            </p:extLst>
          </p:nvPr>
        </p:nvGraphicFramePr>
        <p:xfrm>
          <a:off x="0" y="1067875"/>
          <a:ext cx="8763000" cy="5790125"/>
        </p:xfrm>
        <a:graphic>
          <a:graphicData uri="http://schemas.openxmlformats.org/drawingml/2006/table">
            <a:tbl>
              <a:tblPr firstRow="1" bandRow="1">
                <a:tableStyleId>{21E4AEA4-8DFA-4A89-87EB-49C32662AFE0}</a:tableStyleId>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517622">
                <a:tc gridSpan="4">
                  <a:txBody>
                    <a:bodyPr/>
                    <a:lstStyle/>
                    <a:p>
                      <a:pPr algn="ctr"/>
                      <a:r>
                        <a:rPr lang="en-US" sz="1600" dirty="0"/>
                        <a:t>Table 16.2.1.3.4.3 Adjustment to Ceiling Sprinkler Density for Storage Height &amp; In Rack Sprinklers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53979">
                <a:tc>
                  <a:txBody>
                    <a:bodyPr/>
                    <a:lstStyle/>
                    <a:p>
                      <a:pPr algn="ctr"/>
                      <a:r>
                        <a:rPr lang="en-US" sz="1600" dirty="0"/>
                        <a:t>Storage Height</a:t>
                      </a:r>
                    </a:p>
                  </a:txBody>
                  <a:tcPr/>
                </a:tc>
                <a:tc>
                  <a:txBody>
                    <a:bodyPr/>
                    <a:lstStyle/>
                    <a:p>
                      <a:pPr algn="ctr"/>
                      <a:r>
                        <a:rPr lang="en-US" sz="1600" dirty="0"/>
                        <a:t>In Rack Sprinklers</a:t>
                      </a:r>
                    </a:p>
                  </a:txBody>
                  <a:tcPr/>
                </a:tc>
                <a:tc>
                  <a:txBody>
                    <a:bodyPr/>
                    <a:lstStyle/>
                    <a:p>
                      <a:pPr algn="ctr"/>
                      <a:r>
                        <a:rPr lang="en-US" sz="1600" dirty="0"/>
                        <a:t>Apply Fig. 16.2.1.3.4.1 for  Storage</a:t>
                      </a:r>
                      <a:r>
                        <a:rPr lang="en-US" sz="1600" baseline="0" dirty="0"/>
                        <a:t> </a:t>
                      </a:r>
                      <a:r>
                        <a:rPr lang="en-US" sz="1600" dirty="0"/>
                        <a:t>Height Adjustment</a:t>
                      </a:r>
                    </a:p>
                  </a:txBody>
                  <a:tcPr/>
                </a:tc>
                <a:tc>
                  <a:txBody>
                    <a:bodyPr/>
                    <a:lstStyle/>
                    <a:p>
                      <a:pPr algn="ctr"/>
                      <a:r>
                        <a:rPr lang="en-US" sz="1600" dirty="0"/>
                        <a:t>Permitted Ceiling Sprinklers Density Adjustments where in rack sprinklers are installed</a:t>
                      </a:r>
                    </a:p>
                  </a:txBody>
                  <a:tcPr/>
                </a:tc>
                <a:extLst>
                  <a:ext uri="{0D108BD9-81ED-4DB2-BD59-A6C34878D82A}">
                    <a16:rowId xmlns:a16="http://schemas.microsoft.com/office/drawing/2014/main" val="10001"/>
                  </a:ext>
                </a:extLst>
              </a:tr>
              <a:tr h="572923">
                <a:tc>
                  <a:txBody>
                    <a:bodyPr/>
                    <a:lstStyle/>
                    <a:p>
                      <a:r>
                        <a:rPr lang="en-US" sz="1600" dirty="0"/>
                        <a:t>&gt;12’(3.7m) through 25’ (7.6m)</a:t>
                      </a:r>
                    </a:p>
                  </a:txBody>
                  <a:tcPr/>
                </a:tc>
                <a:tc>
                  <a:txBody>
                    <a:bodyPr/>
                    <a:lstStyle/>
                    <a:p>
                      <a:pPr algn="ctr"/>
                      <a:r>
                        <a:rPr lang="en-US" sz="1600" dirty="0"/>
                        <a:t>None</a:t>
                      </a:r>
                    </a:p>
                  </a:txBody>
                  <a:tcPr/>
                </a:tc>
                <a:tc>
                  <a:txBody>
                    <a:bodyPr/>
                    <a:lstStyle/>
                    <a:p>
                      <a:pPr algn="ctr"/>
                      <a:r>
                        <a:rPr lang="en-US" sz="1600" dirty="0"/>
                        <a:t>Yes</a:t>
                      </a:r>
                    </a:p>
                  </a:txBody>
                  <a:tcPr/>
                </a:tc>
                <a:tc>
                  <a:txBody>
                    <a:bodyPr/>
                    <a:lstStyle/>
                    <a:p>
                      <a:pPr algn="ctr"/>
                      <a:r>
                        <a:rPr lang="en-US" sz="1600" dirty="0"/>
                        <a:t>None</a:t>
                      </a:r>
                    </a:p>
                  </a:txBody>
                  <a:tcPr/>
                </a:tc>
                <a:extLst>
                  <a:ext uri="{0D108BD9-81ED-4DB2-BD59-A6C34878D82A}">
                    <a16:rowId xmlns:a16="http://schemas.microsoft.com/office/drawing/2014/main" val="10002"/>
                  </a:ext>
                </a:extLst>
              </a:tr>
              <a:tr h="517622">
                <a:tc rowSpan="3">
                  <a:txBody>
                    <a:bodyPr/>
                    <a:lstStyle/>
                    <a:p>
                      <a:r>
                        <a:rPr lang="en-US" sz="1600" dirty="0"/>
                        <a:t>&gt;12’(3.6m) through 20’(6.1m)</a:t>
                      </a:r>
                    </a:p>
                  </a:txBody>
                  <a:tcPr anchor="ctr"/>
                </a:tc>
                <a:tc>
                  <a:txBody>
                    <a:bodyPr/>
                    <a:lstStyle/>
                    <a:p>
                      <a:pPr algn="ctr"/>
                      <a:r>
                        <a:rPr lang="en-US" sz="1600" dirty="0"/>
                        <a:t>Minimum required</a:t>
                      </a:r>
                    </a:p>
                  </a:txBody>
                  <a:tcPr/>
                </a:tc>
                <a:tc>
                  <a:txBody>
                    <a:bodyPr/>
                    <a:lstStyle/>
                    <a:p>
                      <a:pPr algn="ctr"/>
                      <a:r>
                        <a:rPr lang="en-US" sz="1600" dirty="0"/>
                        <a:t>Yes</a:t>
                      </a:r>
                    </a:p>
                  </a:txBody>
                  <a:tcPr/>
                </a:tc>
                <a:tc>
                  <a:txBody>
                    <a:bodyPr/>
                    <a:lstStyle/>
                    <a:p>
                      <a:pPr algn="ctr"/>
                      <a:r>
                        <a:rPr lang="en-US" sz="1600" dirty="0"/>
                        <a:t>None</a:t>
                      </a:r>
                    </a:p>
                  </a:txBody>
                  <a:tcPr/>
                </a:tc>
                <a:extLst>
                  <a:ext uri="{0D108BD9-81ED-4DB2-BD59-A6C34878D82A}">
                    <a16:rowId xmlns:a16="http://schemas.microsoft.com/office/drawing/2014/main" val="10003"/>
                  </a:ext>
                </a:extLst>
              </a:tr>
              <a:tr h="738255">
                <a:tc vMerge="1">
                  <a:txBody>
                    <a:bodyPr/>
                    <a:lstStyle/>
                    <a:p>
                      <a:endParaRPr lang="en-US" dirty="0"/>
                    </a:p>
                  </a:txBody>
                  <a:tcPr/>
                </a:tc>
                <a:tc>
                  <a:txBody>
                    <a:bodyPr/>
                    <a:lstStyle/>
                    <a:p>
                      <a:pPr algn="ctr"/>
                      <a:r>
                        <a:rPr lang="en-US" sz="1600" dirty="0"/>
                        <a:t>More than minimum but not every tier</a:t>
                      </a:r>
                    </a:p>
                  </a:txBody>
                  <a:tcPr/>
                </a:tc>
                <a:tc>
                  <a:txBody>
                    <a:bodyPr/>
                    <a:lstStyle/>
                    <a:p>
                      <a:pPr algn="ctr"/>
                      <a:r>
                        <a:rPr lang="en-US" sz="1600" dirty="0"/>
                        <a:t>Yes</a:t>
                      </a:r>
                    </a:p>
                  </a:txBody>
                  <a:tcPr/>
                </a:tc>
                <a:tc>
                  <a:txBody>
                    <a:bodyPr/>
                    <a:lstStyle/>
                    <a:p>
                      <a:pPr algn="ctr"/>
                      <a:r>
                        <a:rPr lang="en-US" sz="1600" dirty="0"/>
                        <a:t>Reduce density 20% from that of minimum</a:t>
                      </a:r>
                      <a:r>
                        <a:rPr lang="en-US" sz="1600" baseline="0" dirty="0"/>
                        <a:t> in rack sprinklers</a:t>
                      </a:r>
                      <a:endParaRPr lang="en-US" sz="1600" dirty="0"/>
                    </a:p>
                  </a:txBody>
                  <a:tcPr/>
                </a:tc>
                <a:extLst>
                  <a:ext uri="{0D108BD9-81ED-4DB2-BD59-A6C34878D82A}">
                    <a16:rowId xmlns:a16="http://schemas.microsoft.com/office/drawing/2014/main" val="10004"/>
                  </a:ext>
                </a:extLst>
              </a:tr>
              <a:tr h="542602">
                <a:tc vMerge="1">
                  <a:txBody>
                    <a:bodyPr/>
                    <a:lstStyle/>
                    <a:p>
                      <a:endParaRPr lang="en-US" dirty="0"/>
                    </a:p>
                  </a:txBody>
                  <a:tcPr/>
                </a:tc>
                <a:tc>
                  <a:txBody>
                    <a:bodyPr/>
                    <a:lstStyle/>
                    <a:p>
                      <a:pPr algn="ctr"/>
                      <a:r>
                        <a:rPr lang="en-US" sz="1600" dirty="0"/>
                        <a:t>In every tier</a:t>
                      </a:r>
                    </a:p>
                  </a:txBody>
                  <a:tcPr/>
                </a:tc>
                <a:tc>
                  <a:txBody>
                    <a:bodyPr/>
                    <a:lstStyle/>
                    <a:p>
                      <a:pPr algn="ctr"/>
                      <a:r>
                        <a:rPr lang="en-US" sz="1600" dirty="0"/>
                        <a:t>Yes</a:t>
                      </a:r>
                    </a:p>
                  </a:txBody>
                  <a:tcPr/>
                </a:tc>
                <a:tc>
                  <a:txBody>
                    <a:bodyPr/>
                    <a:lstStyle/>
                    <a:p>
                      <a:pPr algn="ctr"/>
                      <a:r>
                        <a:rPr lang="en-US" sz="1600" dirty="0"/>
                        <a:t>Reduce density 40% from that of minimum</a:t>
                      </a:r>
                      <a:r>
                        <a:rPr lang="en-US" sz="1600" baseline="0" dirty="0"/>
                        <a:t> in rack sprinklers</a:t>
                      </a:r>
                      <a:endParaRPr lang="en-US" sz="1600" dirty="0"/>
                    </a:p>
                  </a:txBody>
                  <a:tcPr/>
                </a:tc>
                <a:extLst>
                  <a:ext uri="{0D108BD9-81ED-4DB2-BD59-A6C34878D82A}">
                    <a16:rowId xmlns:a16="http://schemas.microsoft.com/office/drawing/2014/main" val="10005"/>
                  </a:ext>
                </a:extLst>
              </a:tr>
              <a:tr h="517622">
                <a:tc rowSpan="3">
                  <a:txBody>
                    <a:bodyPr/>
                    <a:lstStyle/>
                    <a:p>
                      <a:r>
                        <a:rPr lang="en-US" sz="1600" dirty="0"/>
                        <a:t>&gt;20’(6.1m) through 24’ (7.5m)</a:t>
                      </a:r>
                    </a:p>
                  </a:txBody>
                  <a:tcPr anchor="ctr"/>
                </a:tc>
                <a:tc>
                  <a:txBody>
                    <a:bodyPr/>
                    <a:lstStyle/>
                    <a:p>
                      <a:pPr algn="ctr"/>
                      <a:r>
                        <a:rPr lang="en-US" sz="1600" dirty="0"/>
                        <a:t>Minimum required</a:t>
                      </a:r>
                    </a:p>
                  </a:txBody>
                  <a:tcPr/>
                </a:tc>
                <a:tc>
                  <a:txBody>
                    <a:bodyPr/>
                    <a:lstStyle/>
                    <a:p>
                      <a:pPr algn="ctr"/>
                      <a:r>
                        <a:rPr lang="en-US" sz="1600" dirty="0"/>
                        <a:t>No</a:t>
                      </a:r>
                    </a:p>
                  </a:txBody>
                  <a:tcPr/>
                </a:tc>
                <a:tc>
                  <a:txBody>
                    <a:bodyPr/>
                    <a:lstStyle/>
                    <a:p>
                      <a:pPr algn="ctr"/>
                      <a:r>
                        <a:rPr lang="en-US" sz="1600" dirty="0"/>
                        <a:t>None</a:t>
                      </a:r>
                    </a:p>
                  </a:txBody>
                  <a:tcPr/>
                </a:tc>
                <a:extLst>
                  <a:ext uri="{0D108BD9-81ED-4DB2-BD59-A6C34878D82A}">
                    <a16:rowId xmlns:a16="http://schemas.microsoft.com/office/drawing/2014/main" val="10006"/>
                  </a:ext>
                </a:extLst>
              </a:tr>
              <a:tr h="771067">
                <a:tc vMerge="1">
                  <a:txBody>
                    <a:bodyPr/>
                    <a:lstStyle/>
                    <a:p>
                      <a:endParaRPr lang="en-US" dirty="0"/>
                    </a:p>
                  </a:txBody>
                  <a:tcPr/>
                </a:tc>
                <a:tc>
                  <a:txBody>
                    <a:bodyPr/>
                    <a:lstStyle/>
                    <a:p>
                      <a:pPr algn="ctr"/>
                      <a:r>
                        <a:rPr lang="en-US" sz="1600" dirty="0"/>
                        <a:t>More than minimum but not every tier</a:t>
                      </a:r>
                    </a:p>
                  </a:txBody>
                  <a:tcPr/>
                </a:tc>
                <a:tc>
                  <a:txBody>
                    <a:bodyPr/>
                    <a:lstStyle/>
                    <a:p>
                      <a:pPr algn="ctr"/>
                      <a:r>
                        <a:rPr lang="en-US" sz="1600" dirty="0"/>
                        <a:t>No</a:t>
                      </a:r>
                    </a:p>
                  </a:txBody>
                  <a:tcPr/>
                </a:tc>
                <a:tc>
                  <a:txBody>
                    <a:bodyPr/>
                    <a:lstStyle/>
                    <a:p>
                      <a:pPr algn="ctr"/>
                      <a:r>
                        <a:rPr lang="en-US" sz="1600" dirty="0"/>
                        <a:t>Reduce density 20% from that of minimum</a:t>
                      </a:r>
                      <a:r>
                        <a:rPr lang="en-US" sz="1600" baseline="0" dirty="0"/>
                        <a:t> in rack sprinklers</a:t>
                      </a:r>
                      <a:endParaRPr lang="en-US" sz="1600" dirty="0"/>
                    </a:p>
                  </a:txBody>
                  <a:tcPr/>
                </a:tc>
                <a:extLst>
                  <a:ext uri="{0D108BD9-81ED-4DB2-BD59-A6C34878D82A}">
                    <a16:rowId xmlns:a16="http://schemas.microsoft.com/office/drawing/2014/main" val="10007"/>
                  </a:ext>
                </a:extLst>
              </a:tr>
              <a:tr h="542602">
                <a:tc vMerge="1">
                  <a:txBody>
                    <a:bodyPr/>
                    <a:lstStyle/>
                    <a:p>
                      <a:endParaRPr lang="en-US" dirty="0"/>
                    </a:p>
                  </a:txBody>
                  <a:tcPr/>
                </a:tc>
                <a:tc>
                  <a:txBody>
                    <a:bodyPr/>
                    <a:lstStyle/>
                    <a:p>
                      <a:pPr algn="ctr"/>
                      <a:r>
                        <a:rPr lang="en-US" sz="1600" dirty="0"/>
                        <a:t>In every tier</a:t>
                      </a:r>
                    </a:p>
                  </a:txBody>
                  <a:tcPr/>
                </a:tc>
                <a:tc>
                  <a:txBody>
                    <a:bodyPr/>
                    <a:lstStyle/>
                    <a:p>
                      <a:pPr algn="ctr"/>
                      <a:r>
                        <a:rPr lang="en-US" sz="1600" dirty="0"/>
                        <a:t>No</a:t>
                      </a:r>
                    </a:p>
                  </a:txBody>
                  <a:tcPr/>
                </a:tc>
                <a:tc>
                  <a:txBody>
                    <a:bodyPr/>
                    <a:lstStyle/>
                    <a:p>
                      <a:pPr algn="ctr"/>
                      <a:r>
                        <a:rPr lang="en-US" sz="1600" dirty="0"/>
                        <a:t>Reduce density 40% from that of minimum</a:t>
                      </a:r>
                      <a:r>
                        <a:rPr lang="en-US" sz="1600" baseline="0" dirty="0"/>
                        <a:t> in rack sprinklers</a:t>
                      </a:r>
                      <a:endParaRPr lang="en-US" sz="1600" dirty="0"/>
                    </a:p>
                  </a:txBody>
                  <a:tcPr/>
                </a:tc>
                <a:extLst>
                  <a:ext uri="{0D108BD9-81ED-4DB2-BD59-A6C34878D82A}">
                    <a16:rowId xmlns:a16="http://schemas.microsoft.com/office/drawing/2014/main" val="10008"/>
                  </a:ext>
                </a:extLst>
              </a:tr>
            </a:tbl>
          </a:graphicData>
        </a:graphic>
      </p:graphicFrame>
      <p:sp>
        <p:nvSpPr>
          <p:cNvPr id="3" name="Title 2">
            <a:extLst>
              <a:ext uri="{FF2B5EF4-FFF2-40B4-BE49-F238E27FC236}">
                <a16:creationId xmlns:a16="http://schemas.microsoft.com/office/drawing/2014/main" id="{8930933A-9308-4492-ABD0-5000AA197B5B}"/>
              </a:ext>
            </a:extLst>
          </p:cNvPr>
          <p:cNvSpPr>
            <a:spLocks noGrp="1"/>
          </p:cNvSpPr>
          <p:nvPr>
            <p:ph type="title"/>
          </p:nvPr>
        </p:nvSpPr>
        <p:spPr>
          <a:xfrm>
            <a:off x="152400" y="139038"/>
            <a:ext cx="8762999" cy="85156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STANDARD SPRAY SPRINKLERS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400110"/>
          </a:xfrm>
          <a:prstGeom prst="rect">
            <a:avLst/>
          </a:prstGeom>
          <a:noFill/>
        </p:spPr>
        <p:txBody>
          <a:bodyPr wrap="square" rtlCol="0">
            <a:spAutoFit/>
          </a:bodyPr>
          <a:lstStyle/>
          <a:p>
            <a:endParaRPr lang="en-US" sz="2000" dirty="0">
              <a:latin typeface="Verdana" pitchFamily="34" charset="0"/>
              <a:ea typeface="Verdana" pitchFamily="34" charset="0"/>
              <a:cs typeface="Verdana" pitchFamily="34" charset="0"/>
            </a:endParaRPr>
          </a:p>
        </p:txBody>
      </p:sp>
      <p:sp>
        <p:nvSpPr>
          <p:cNvPr id="5" name="TextBox 4"/>
          <p:cNvSpPr txBox="1"/>
          <p:nvPr/>
        </p:nvSpPr>
        <p:spPr>
          <a:xfrm>
            <a:off x="76200" y="1721346"/>
            <a:ext cx="8991600" cy="329320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(7.6m)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Make ceiling sprinkler density adjustments (cont)</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solid, flat bottom combustible pallets (slave pallets) are used at storage height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25’ (7.6m), densities shall be increased 20%</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Applied to density determined after height adjustment</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The density increase shall not apply where in-racks are installed according to Table 16.2.1.3.4.3</a:t>
            </a:r>
          </a:p>
        </p:txBody>
      </p:sp>
      <p:sp>
        <p:nvSpPr>
          <p:cNvPr id="3" name="Title 2">
            <a:extLst>
              <a:ext uri="{FF2B5EF4-FFF2-40B4-BE49-F238E27FC236}">
                <a16:creationId xmlns:a16="http://schemas.microsoft.com/office/drawing/2014/main" id="{CAFBB170-E0CF-49DB-8FE4-BD66802EB3A2}"/>
              </a:ext>
            </a:extLst>
          </p:cNvPr>
          <p:cNvSpPr>
            <a:spLocks noGrp="1"/>
          </p:cNvSpPr>
          <p:nvPr>
            <p:ph type="title"/>
          </p:nvPr>
        </p:nvSpPr>
        <p:spPr>
          <a:xfrm>
            <a:off x="304800" y="164829"/>
            <a:ext cx="8458200" cy="1130571"/>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STANDARD SPRAY SPRINKLERS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2576" y="0"/>
            <a:ext cx="8853714"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IN-RACK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p:txBody>
      </p:sp>
      <p:sp>
        <p:nvSpPr>
          <p:cNvPr id="7" name="TextBox 6"/>
          <p:cNvSpPr txBox="1"/>
          <p:nvPr/>
        </p:nvSpPr>
        <p:spPr>
          <a:xfrm>
            <a:off x="72576" y="1371600"/>
            <a:ext cx="8998854" cy="397031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(7.6m) in height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Location</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1 level- at 1</a:t>
            </a:r>
            <a:r>
              <a:rPr lang="en-US" sz="2000" baseline="30000" dirty="0">
                <a:latin typeface="Verdana" pitchFamily="34" charset="0"/>
                <a:ea typeface="Verdana" pitchFamily="34" charset="0"/>
                <a:cs typeface="Verdana" pitchFamily="34" charset="0"/>
              </a:rPr>
              <a:t>st</a:t>
            </a:r>
            <a:r>
              <a:rPr lang="en-US" sz="2000" dirty="0">
                <a:latin typeface="Verdana" pitchFamily="34" charset="0"/>
                <a:ea typeface="Verdana" pitchFamily="34" charset="0"/>
                <a:cs typeface="Verdana" pitchFamily="34" charset="0"/>
              </a:rPr>
              <a:t> tier at or above ½ storage height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2 levels- at 1</a:t>
            </a:r>
            <a:r>
              <a:rPr lang="en-US" sz="2000" baseline="30000" dirty="0">
                <a:latin typeface="Verdana" pitchFamily="34" charset="0"/>
                <a:ea typeface="Verdana" pitchFamily="34" charset="0"/>
                <a:cs typeface="Verdana" pitchFamily="34" charset="0"/>
              </a:rPr>
              <a:t>st</a:t>
            </a:r>
            <a:r>
              <a:rPr lang="en-US" sz="2000" dirty="0">
                <a:latin typeface="Verdana" pitchFamily="34" charset="0"/>
                <a:ea typeface="Verdana" pitchFamily="34" charset="0"/>
                <a:cs typeface="Verdana" pitchFamily="34" charset="0"/>
              </a:rPr>
              <a:t> tier at or above 1/3 &amp; 2/3 height</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Maximum horizontal spacing</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SRR &amp; DRR according to Table {8-12’ (2.4-3.7m)}depending upon commodity class &amp; aisle width</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MRR according to Table</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Class I-III- 12’ (3.7m)</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Class IV- 8’ (2.4m)</a:t>
            </a:r>
          </a:p>
          <a:p>
            <a:pPr lvl="3">
              <a:buBlip>
                <a:blip r:embed="rId3"/>
              </a:buBlip>
            </a:pPr>
            <a:endParaRPr lang="en-US" sz="2000" dirty="0">
              <a:latin typeface="Verdana" pitchFamily="34" charset="0"/>
              <a:ea typeface="Verdana" pitchFamily="34" charset="0"/>
              <a:cs typeface="Verdana" pitchFamily="34" charset="0"/>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43547" y="0"/>
            <a:ext cx="8853714"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IN-RACK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p:txBody>
      </p:sp>
      <p:sp>
        <p:nvSpPr>
          <p:cNvPr id="7" name="TextBox 6"/>
          <p:cNvSpPr txBox="1"/>
          <p:nvPr/>
        </p:nvSpPr>
        <p:spPr>
          <a:xfrm>
            <a:off x="43547" y="1460242"/>
            <a:ext cx="8998854" cy="458587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Maximum coverage area using plan view</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MRR only</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Class I-III- 100ft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(9.3m</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a:t>
            </a:r>
            <a:endParaRPr lang="en-US" sz="2000" baseline="30000" dirty="0">
              <a:latin typeface="Verdana" pitchFamily="34" charset="0"/>
              <a:ea typeface="Verdana" pitchFamily="34" charset="0"/>
              <a:cs typeface="Verdana" pitchFamily="34" charset="0"/>
            </a:endParaRP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Class IV- 80ft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(7.4m</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a:t>
            </a:r>
            <a:endParaRPr lang="en-US" sz="2000" baseline="30000" dirty="0">
              <a:latin typeface="Verdana" pitchFamily="34" charset="0"/>
              <a:ea typeface="Verdana" pitchFamily="34" charset="0"/>
              <a:cs typeface="Verdana" pitchFamily="34" charset="0"/>
            </a:endParaRP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Aisles not included in area calculation</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Shall be located at transverse/longitudinal flue intersections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Not to exceed maximum spacing</a:t>
            </a:r>
          </a:p>
          <a:p>
            <a:pPr marL="1200150" lvl="2" indent="-285750">
              <a:buFont typeface="Arial" panose="020B0604020202020204" pitchFamily="34" charset="0"/>
              <a:buChar char="•"/>
            </a:pPr>
            <a:r>
              <a:rPr lang="en-US" dirty="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Where flues exceed max. spacing, add extra in-rack sprinklers to meet spacing requirements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no transverse flues exist, space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maximum limits</a:t>
            </a:r>
            <a:endParaRPr lang="en-US" dirty="0">
              <a:latin typeface="Verdana" pitchFamily="34" charset="0"/>
              <a:ea typeface="Verdana" pitchFamily="34" charset="0"/>
              <a:cs typeface="Verdana" pitchFamily="34" charset="0"/>
            </a:endParaRPr>
          </a:p>
          <a:p>
            <a:pPr lvl="1">
              <a:buBlip>
                <a:blip r:embed="rId3"/>
              </a:buBlip>
            </a:pPr>
            <a:endParaRPr lang="en-US" sz="2000" dirty="0">
              <a:latin typeface="Verdana" pitchFamily="34" charset="0"/>
              <a:ea typeface="Verdana" pitchFamily="34" charset="0"/>
              <a:cs typeface="Verdana" pitchFamily="34" charset="0"/>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6120" y="1772"/>
            <a:ext cx="8853714"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IN-RACK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p:txBody>
      </p:sp>
      <p:sp>
        <p:nvSpPr>
          <p:cNvPr id="7" name="TextBox 6"/>
          <p:cNvSpPr txBox="1"/>
          <p:nvPr/>
        </p:nvSpPr>
        <p:spPr>
          <a:xfrm>
            <a:off x="72576" y="1464105"/>
            <a:ext cx="8998854" cy="464742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Sprinkler deflector clearances to rack</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Shall not be obstructed by horizontal rack members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Spaced without regard to rack uprights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Sprinkler deflector clearances to storage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 requirement</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SRR &amp; DRR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Minimum 6” clearance between in-rack deflector &amp; top of storage tier</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SRR &amp; DRR w/o solid shelves &gt; 20’</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SRR &amp; DRR with solid shelves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25’</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All MRR</a:t>
            </a:r>
          </a:p>
          <a:p>
            <a:pPr lvl="1">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2573" y="-21265"/>
            <a:ext cx="8853714" cy="21082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IN-RACK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p:txBody>
      </p:sp>
      <p:sp>
        <p:nvSpPr>
          <p:cNvPr id="7" name="TextBox 6"/>
          <p:cNvSpPr txBox="1"/>
          <p:nvPr/>
        </p:nvSpPr>
        <p:spPr>
          <a:xfrm>
            <a:off x="72573" y="1352647"/>
            <a:ext cx="8998854" cy="458587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Water demand-</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One level- I-III</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most remote sprinklers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One level- IV</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8 most remote sprinklers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More than one level- I-III</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10 most remote sprinklers (5 on each 2 top levels)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More than one level- IV</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14 most remote sprinklers (7 on each 2 top levels)</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lvl="2">
              <a:buBlip>
                <a:blip r:embed="rId3"/>
              </a:buBlip>
            </a:pPr>
            <a:endParaRPr lang="en-US" sz="2000" dirty="0">
              <a:latin typeface="Verdana" pitchFamily="34" charset="0"/>
              <a:ea typeface="Verdana" pitchFamily="34" charset="0"/>
              <a:cs typeface="Verdana" pitchFamily="34" charset="0"/>
            </a:endParaRPr>
          </a:p>
          <a:p>
            <a:pPr lvl="1">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0" y="0"/>
            <a:ext cx="8853714" cy="21082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IN-RACK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p:txBody>
      </p:sp>
      <p:sp>
        <p:nvSpPr>
          <p:cNvPr id="7" name="TextBox 6"/>
          <p:cNvSpPr txBox="1"/>
          <p:nvPr/>
        </p:nvSpPr>
        <p:spPr>
          <a:xfrm>
            <a:off x="72576" y="1464105"/>
            <a:ext cx="8998854" cy="310854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(cont)</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a rack, because of its length, has fewer sprinklers than the number required, only include those in the rack for calculations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Discharge pressure requirements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15 psi for all classifications</a:t>
            </a:r>
            <a:r>
              <a:rPr lang="en-US" dirty="0">
                <a:latin typeface="Verdana" pitchFamily="34" charset="0"/>
                <a:ea typeface="Verdana" pitchFamily="34" charset="0"/>
                <a:cs typeface="Verdana" pitchFamily="34" charset="0"/>
              </a:rPr>
              <a:t> </a:t>
            </a:r>
          </a:p>
          <a:p>
            <a:pPr lvl="2">
              <a:buBlip>
                <a:blip r:embed="rId3"/>
              </a:buBlip>
            </a:pPr>
            <a:endParaRPr lang="en-US" sz="2000" dirty="0">
              <a:latin typeface="Verdana" pitchFamily="34" charset="0"/>
              <a:ea typeface="Verdana" pitchFamily="34" charset="0"/>
              <a:cs typeface="Verdana" pitchFamily="34" charset="0"/>
            </a:endParaRPr>
          </a:p>
          <a:p>
            <a:pPr lvl="1">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162800" cy="1143000"/>
          </a:xfrm>
          <a:noFill/>
          <a:ln/>
        </p:spPr>
        <p:txBody>
          <a:bodyPr lIns="90488" tIns="44450" rIns="90488" bIns="44450" anchor="b">
            <a:normAutofit/>
          </a:bodyPr>
          <a:lstStyle/>
          <a:p>
            <a:r>
              <a:rPr lang="en-US" sz="2800" b="0" dirty="0"/>
              <a:t>CLASS  1  COMMODITY</a:t>
            </a:r>
          </a:p>
        </p:txBody>
      </p:sp>
      <p:sp>
        <p:nvSpPr>
          <p:cNvPr id="22535" name="Rectangle 7"/>
          <p:cNvSpPr>
            <a:spLocks noGrp="1" noChangeArrowheads="1"/>
          </p:cNvSpPr>
          <p:nvPr>
            <p:ph idx="1"/>
          </p:nvPr>
        </p:nvSpPr>
        <p:spPr>
          <a:xfrm>
            <a:off x="533400" y="1676400"/>
            <a:ext cx="8331200" cy="4565650"/>
          </a:xfrm>
        </p:spPr>
        <p:txBody>
          <a:bodyPr>
            <a:normAutofit/>
          </a:bodyPr>
          <a:lstStyle/>
          <a:p>
            <a:pPr>
              <a:buFont typeface="Wingdings" pitchFamily="2" charset="2"/>
              <a:buNone/>
            </a:pPr>
            <a:r>
              <a:rPr lang="en-US" sz="2400" b="0" dirty="0"/>
              <a:t>A non-combustible product that meets one of the following criteria:</a:t>
            </a:r>
          </a:p>
          <a:p>
            <a:endParaRPr lang="en-US" sz="2000" b="0" dirty="0"/>
          </a:p>
          <a:p>
            <a:r>
              <a:rPr lang="en-US" sz="2000" b="0" dirty="0"/>
              <a:t>Placed directly on a wooden pallet</a:t>
            </a:r>
          </a:p>
          <a:p>
            <a:endParaRPr lang="en-US" sz="2000" b="0" dirty="0"/>
          </a:p>
          <a:p>
            <a:r>
              <a:rPr lang="en-US" sz="2000" b="0" dirty="0"/>
              <a:t>Placed in a single layer corrugated box with or without dividers, with or without pallets</a:t>
            </a:r>
          </a:p>
          <a:p>
            <a:endParaRPr lang="en-US" sz="2000" b="0" dirty="0"/>
          </a:p>
          <a:p>
            <a:r>
              <a:rPr lang="en-US" sz="2000" b="0" dirty="0"/>
              <a:t>Shrink-wrapped or paper-wrapped with or without pallets </a:t>
            </a:r>
          </a:p>
        </p:txBody>
      </p:sp>
    </p:spTree>
  </p:cSld>
  <p:clrMapOvr>
    <a:masterClrMapping/>
  </p:clrMapOvr>
  <p:transition>
    <p:zo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92737" y="0"/>
            <a:ext cx="8853714"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CMSA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p:txBody>
      </p:sp>
      <p:sp>
        <p:nvSpPr>
          <p:cNvPr id="7" name="TextBox 6"/>
          <p:cNvSpPr txBox="1"/>
          <p:nvPr/>
        </p:nvSpPr>
        <p:spPr>
          <a:xfrm>
            <a:off x="-57719" y="1050884"/>
            <a:ext cx="8998854" cy="538609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a:t>
            </a:r>
          </a:p>
          <a:p>
            <a:pPr marL="285750"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CMSA protection may be used for SRR, DRR &amp; MRR</a:t>
            </a:r>
          </a:p>
          <a:p>
            <a:pPr marL="742950" lvl="1"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Hose stream allowance &amp; water supply duration are included in the complete Table in Chapter 12 (Table 12.8.6.1)</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in-racks are required</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tier level at or above ½ storage height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Min 6” (152mm) clearance between top of storage &amp; deflector</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Located at intersection of transverse/ longitudinal flue </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Max horizontal spacing is 8’ (1.5m) (if flue spaces exceed spacing, install extra sprinklers- if no transverse flues, do not exceed spacing)</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Calculate most demanding 8 sprinklers @ 15psi each</a:t>
            </a:r>
          </a:p>
          <a:p>
            <a:pPr lvl="2">
              <a:buBlip>
                <a:blip r:embed="rId3"/>
              </a:buBlip>
            </a:pPr>
            <a:endParaRPr lang="en-US" sz="2000" dirty="0">
              <a:latin typeface="Verdana" pitchFamily="34" charset="0"/>
              <a:ea typeface="Verdana" pitchFamily="34" charset="0"/>
              <a:cs typeface="Verdana" pitchFamily="34" charset="0"/>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2576" y="0"/>
            <a:ext cx="8853714"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CMSA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p:txBody>
      </p:sp>
      <p:sp>
        <p:nvSpPr>
          <p:cNvPr id="7" name="TextBox 6"/>
          <p:cNvSpPr txBox="1"/>
          <p:nvPr/>
        </p:nvSpPr>
        <p:spPr>
          <a:xfrm>
            <a:off x="72576" y="1464105"/>
            <a:ext cx="8998854" cy="427809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When using CMSA under open wood joists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Joist channels must be fire stopped to its full depth at intervals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 or must have minimum pressures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50psi for k-11.2</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22psi for k-16.8</a:t>
            </a: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All preaction systems are treated as dry systems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Building steel does not require special protection</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0" y="-52830"/>
            <a:ext cx="8853714"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ESFR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a:p>
            <a:pPr algn="ctr"/>
            <a:endParaRPr lang="en-US" b="1" dirty="0">
              <a:latin typeface="Verdana" pitchFamily="34" charset="0"/>
              <a:ea typeface="Verdana" pitchFamily="34" charset="0"/>
              <a:cs typeface="Verdana" pitchFamily="34" charset="0"/>
            </a:endParaRPr>
          </a:p>
        </p:txBody>
      </p:sp>
      <p:sp>
        <p:nvSpPr>
          <p:cNvPr id="7" name="TextBox 6"/>
          <p:cNvSpPr txBox="1"/>
          <p:nvPr/>
        </p:nvSpPr>
        <p:spPr>
          <a:xfrm>
            <a:off x="72576" y="1364355"/>
            <a:ext cx="8998854" cy="387798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ESFR protection may be used for SRR, DRR &amp; MRR but does not apply to</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Solid shelves unless they are protected with in racks under the solid shelves according to solid shelf rules in 16.1.6</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Combustible open top containers or cartons</a:t>
            </a:r>
          </a:p>
          <a:p>
            <a:pPr marL="742950" lvl="1"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Design shall be most hydraulically demanding 12 sprinklers, 4 per branch, 3 branch, with pressures according to the Table</a:t>
            </a:r>
          </a:p>
          <a:p>
            <a:pPr lvl="2">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0"/>
            <a:ext cx="8229600" cy="24891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ESFR SPRINKLERS</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119150" y="1447800"/>
            <a:ext cx="8915400" cy="5257800"/>
          </a:xfrm>
        </p:spPr>
        <p:txBody>
          <a:bodyPr>
            <a:normAutofit/>
          </a:bodyPr>
          <a:lstStyle/>
          <a:p>
            <a:pPr lvl="1"/>
            <a:r>
              <a:rPr lang="en-US" sz="2400" b="0" dirty="0">
                <a:latin typeface="Verdana" panose="020B0604030504040204" pitchFamily="34" charset="0"/>
                <a:ea typeface="Verdana" panose="020B0604030504040204" pitchFamily="34" charset="0"/>
              </a:rPr>
              <a:t>Special rules for in-racks with ESFR sprinklers</a:t>
            </a:r>
          </a:p>
          <a:p>
            <a:pPr lvl="2"/>
            <a:r>
              <a:rPr lang="en-US" sz="2000" b="0" dirty="0">
                <a:latin typeface="Verdana" panose="020B0604030504040204" pitchFamily="34" charset="0"/>
                <a:ea typeface="Verdana" panose="020B0604030504040204" pitchFamily="34" charset="0"/>
              </a:rPr>
              <a:t>Installed at first tier level at or above ½ storage height</a:t>
            </a:r>
          </a:p>
          <a:p>
            <a:pPr lvl="2"/>
            <a:endParaRPr lang="en-US" sz="2000" b="0" dirty="0">
              <a:latin typeface="Verdana" panose="020B0604030504040204" pitchFamily="34" charset="0"/>
              <a:ea typeface="Verdana" panose="020B0604030504040204" pitchFamily="34" charset="0"/>
            </a:endParaRPr>
          </a:p>
          <a:p>
            <a:pPr lvl="2"/>
            <a:r>
              <a:rPr lang="en-US" sz="2000" b="0" dirty="0">
                <a:latin typeface="Verdana" panose="020B0604030504040204" pitchFamily="34" charset="0"/>
                <a:ea typeface="Verdana" panose="020B0604030504040204" pitchFamily="34" charset="0"/>
              </a:rPr>
              <a:t>One level of k-8.0 (115) or k-11.2 (160), QR, OT</a:t>
            </a:r>
          </a:p>
          <a:p>
            <a:pPr lvl="2"/>
            <a:endParaRPr lang="en-US" sz="2000" b="0" dirty="0">
              <a:latin typeface="Verdana" panose="020B0604030504040204" pitchFamily="34" charset="0"/>
              <a:ea typeface="Verdana" panose="020B0604030504040204" pitchFamily="34" charset="0"/>
            </a:endParaRPr>
          </a:p>
          <a:p>
            <a:pPr lvl="2"/>
            <a:r>
              <a:rPr lang="en-US" sz="2000" b="0" dirty="0">
                <a:latin typeface="Verdana" panose="020B0604030504040204" pitchFamily="34" charset="0"/>
                <a:ea typeface="Verdana" panose="020B0604030504040204" pitchFamily="34" charset="0"/>
              </a:rPr>
              <a:t>Min 6” (152mm) clearance from deflector to top of storage</a:t>
            </a:r>
          </a:p>
          <a:p>
            <a:pPr lvl="2"/>
            <a:endParaRPr lang="en-US" sz="2000" b="0" dirty="0">
              <a:latin typeface="Verdana" panose="020B0604030504040204" pitchFamily="34" charset="0"/>
              <a:ea typeface="Verdana" panose="020B0604030504040204" pitchFamily="34" charset="0"/>
            </a:endParaRPr>
          </a:p>
          <a:p>
            <a:pPr lvl="2"/>
            <a:r>
              <a:rPr lang="en-US" sz="2000" b="0" dirty="0">
                <a:latin typeface="Verdana" panose="020B0604030504040204" pitchFamily="34" charset="0"/>
                <a:ea typeface="Verdana" panose="020B0604030504040204" pitchFamily="34" charset="0"/>
              </a:rPr>
              <a:t>Located at transverse/longitudinal flue space but not to exceed max 5’ (1.5m) horizontal spacing (max spacing if no transverse flue spaces)</a:t>
            </a:r>
          </a:p>
          <a:p>
            <a:pPr lvl="2"/>
            <a:r>
              <a:rPr lang="en-US" sz="2000" b="0" dirty="0">
                <a:latin typeface="Verdana" panose="020B0604030504040204" pitchFamily="34" charset="0"/>
                <a:ea typeface="Verdana" panose="020B0604030504040204" pitchFamily="34" charset="0"/>
              </a:rPr>
              <a:t>Design criteria- Most remote 8 sprinklers @ 60 </a:t>
            </a:r>
            <a:r>
              <a:rPr lang="en-US" sz="2000" b="0" dirty="0" err="1">
                <a:latin typeface="Verdana" panose="020B0604030504040204" pitchFamily="34" charset="0"/>
                <a:ea typeface="Verdana" panose="020B0604030504040204" pitchFamily="34" charset="0"/>
              </a:rPr>
              <a:t>gpm</a:t>
            </a:r>
            <a:r>
              <a:rPr lang="en-US" sz="2000" b="0" dirty="0">
                <a:latin typeface="Verdana" panose="020B0604030504040204" pitchFamily="34" charset="0"/>
                <a:ea typeface="Verdana" panose="020B0604030504040204" pitchFamily="34" charset="0"/>
              </a:rPr>
              <a:t> (227 L/m)</a:t>
            </a:r>
          </a:p>
          <a:p>
            <a:pPr lvl="2"/>
            <a:endParaRPr lang="en-US" sz="2000" b="0" dirty="0">
              <a:latin typeface="Verdana" panose="020B0604030504040204" pitchFamily="34" charset="0"/>
              <a:ea typeface="Verdana" panose="020B0604030504040204" pitchFamily="34" charset="0"/>
            </a:endParaRPr>
          </a:p>
          <a:p>
            <a:pPr lvl="1"/>
            <a:r>
              <a:rPr lang="en-US" sz="2400" b="0" dirty="0">
                <a:latin typeface="Verdana" panose="020B0604030504040204" pitchFamily="34" charset="0"/>
                <a:ea typeface="Verdana" panose="020B0604030504040204" pitchFamily="34" charset="0"/>
              </a:rPr>
              <a:t>Starting point</a:t>
            </a:r>
          </a:p>
          <a:p>
            <a:endParaRPr lang="en-US" sz="2000" b="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2570" y="0"/>
            <a:ext cx="8853714"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SPECIAL DESIGN</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endParaRPr>
          </a:p>
          <a:p>
            <a:pPr algn="ctr"/>
            <a:endParaRPr lang="en-US" sz="2000" b="1" dirty="0">
              <a:latin typeface="Verdana" pitchFamily="34" charset="0"/>
              <a:ea typeface="Verdana" pitchFamily="34" charset="0"/>
              <a:cs typeface="Verdana" pitchFamily="34" charset="0"/>
            </a:endParaRPr>
          </a:p>
        </p:txBody>
      </p:sp>
      <p:sp>
        <p:nvSpPr>
          <p:cNvPr id="7" name="TextBox 6"/>
          <p:cNvSpPr txBox="1"/>
          <p:nvPr/>
        </p:nvSpPr>
        <p:spPr>
          <a:xfrm>
            <a:off x="129197" y="865051"/>
            <a:ext cx="899885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(7.6m)in height (cont)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Slatted shelves shall be considered as solid shelves unless ALL of the following are met to protect SRR &amp; DRR with slatted shelves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Wet pipe system designed for 0.6gpm/ft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over 2000ft</a:t>
            </a:r>
            <a:r>
              <a:rPr lang="en-US" sz="2000" baseline="30000" dirty="0">
                <a:latin typeface="Verdana" pitchFamily="34" charset="0"/>
                <a:ea typeface="Verdana" pitchFamily="34" charset="0"/>
                <a:cs typeface="Verdana" pitchFamily="34" charset="0"/>
              </a:rPr>
              <a:t>2 </a:t>
            </a:r>
            <a:r>
              <a:rPr lang="en-US" sz="2000" dirty="0">
                <a:latin typeface="Verdana" pitchFamily="34" charset="0"/>
                <a:ea typeface="Verdana" pitchFamily="34" charset="0"/>
                <a:cs typeface="Verdana" pitchFamily="34" charset="0"/>
              </a:rPr>
              <a:t>(24.5mm/min over 186 m</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)or</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K-14 (200) ESFR @ 50psi (3.4bar) minimum</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 K-16.8 (240) @ 32psi (2.2bar) minimum</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K-22.4 (320) ESFR @ 25psi (1.7bar) minimum</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K-25.2 (360) ESFR @ 15psi (1bar) minimum</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Sprinklers must be OT, intermediate or HT K-11.2 (160), 14.0 (200) or 16.8 (240) standard spray sprinklers listed for storage, or must be K-14 (200), 16.8 (240), 22.4 (320) or 25.2 (360) ESFR</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01598" y="0"/>
            <a:ext cx="8853714" cy="861774"/>
          </a:xfrm>
          <a:prstGeom prst="rect">
            <a:avLst/>
          </a:prstGeom>
          <a:noFill/>
        </p:spPr>
        <p:txBody>
          <a:bodyPr wrap="square" rtlCol="0">
            <a:spAutoFit/>
          </a:bodyPr>
          <a:lstStyle/>
          <a:p>
            <a:pPr algn="ct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SPECIAL DESIGN</a:t>
            </a:r>
            <a:endParaRPr lang="en-US" sz="2000" b="1" dirty="0">
              <a:latin typeface="Verdana" pitchFamily="34" charset="0"/>
              <a:ea typeface="Verdana" pitchFamily="34" charset="0"/>
              <a:cs typeface="Verdana" pitchFamily="34" charset="0"/>
            </a:endParaRPr>
          </a:p>
        </p:txBody>
      </p:sp>
      <p:sp>
        <p:nvSpPr>
          <p:cNvPr id="7" name="TextBox 6"/>
          <p:cNvSpPr txBox="1"/>
          <p:nvPr/>
        </p:nvSpPr>
        <p:spPr>
          <a:xfrm>
            <a:off x="72576" y="1413331"/>
            <a:ext cx="8998854"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Commodities limited to Class I-IV, Group B &amp; C plastics, cartoned (expanded &amp; unexpanded) Group A &amp; exposed (unexpanded) Group A plastics</a:t>
            </a:r>
            <a:endParaRPr lang="en-US"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Slats shall be minimum 2” (51mm)x maximum 6” (152mm) held in place by spacers that maintain a minimum 2” (51mm) opening between each slat</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K-11.2 (160), 14.0 (200) or 16.8 (240) orifice sprinklers are used, no slatted shelves above 12’ (3.7m)</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May use open rack wire mesh shelving above 12’ (3.7m)</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lvl="2">
              <a:buBlip>
                <a:blip r:embed="rId3"/>
              </a:buBlip>
            </a:pPr>
            <a:endParaRPr lang="en-US" sz="2000" dirty="0">
              <a:latin typeface="Verdana" pitchFamily="34" charset="0"/>
              <a:ea typeface="Verdana" pitchFamily="34" charset="0"/>
              <a:cs typeface="Verdana" pitchFamily="34" charset="0"/>
            </a:endParaRPr>
          </a:p>
          <a:p>
            <a:pPr lvl="1">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7892" y="0"/>
            <a:ext cx="8853714" cy="861774"/>
          </a:xfrm>
          <a:prstGeom prst="rect">
            <a:avLst/>
          </a:prstGeom>
          <a:noFill/>
        </p:spPr>
        <p:txBody>
          <a:bodyPr wrap="square" rtlCol="0">
            <a:spAutoFit/>
          </a:bodyPr>
          <a:lstStyle/>
          <a:p>
            <a:pPr algn="ct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STANDARD DESIGN</a:t>
            </a:r>
            <a:endParaRPr lang="en-US" sz="2000" b="1" dirty="0">
              <a:latin typeface="Verdana" pitchFamily="34" charset="0"/>
              <a:ea typeface="Verdana" pitchFamily="34" charset="0"/>
              <a:cs typeface="Verdana" pitchFamily="34" charset="0"/>
            </a:endParaRPr>
          </a:p>
        </p:txBody>
      </p:sp>
      <p:sp>
        <p:nvSpPr>
          <p:cNvPr id="7" name="TextBox 6"/>
          <p:cNvSpPr txBox="1"/>
          <p:nvPr/>
        </p:nvSpPr>
        <p:spPr>
          <a:xfrm>
            <a:off x="127599" y="1120447"/>
            <a:ext cx="8998854" cy="507831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Transverse flue spaces  min. 3” (76mm) wide shall be maintained minimum 10’ (3.1m) horizontally</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Longitudinal flue spaces min. 6” (152mm) required for DRR</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Not required with ESFR sprinklers</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Minimum aisle width of 7 ½’ (2.3m)</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Max. roof height 27’ (8.2m) or 30’ (9.1m) if ESFR</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Max. storage height 20’ (6.1m)</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 solid plywood or similar material may be used to block the 2” (51mm)space between slats or wire mesh</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26"/>
          <p:cNvSpPr>
            <a:spLocks noGrp="1" noChangeArrowheads="1"/>
          </p:cNvSpPr>
          <p:nvPr>
            <p:ph type="title"/>
          </p:nvPr>
        </p:nvSpPr>
        <p:spPr/>
        <p:txBody>
          <a:bodyPr>
            <a:normAutofit/>
          </a:bodyPr>
          <a:lstStyle/>
          <a:p>
            <a:r>
              <a:rPr lang="en-US" sz="2800" b="0" dirty="0">
                <a:latin typeface="Verdana" pitchFamily="34" charset="0"/>
                <a:ea typeface="Verdana" pitchFamily="34" charset="0"/>
                <a:cs typeface="Verdana" pitchFamily="34" charset="0"/>
              </a:rPr>
              <a:t>Problem</a:t>
            </a:r>
          </a:p>
        </p:txBody>
      </p:sp>
      <p:sp>
        <p:nvSpPr>
          <p:cNvPr id="198659" name="Rectangle 1027"/>
          <p:cNvSpPr>
            <a:spLocks noGrp="1" noChangeArrowheads="1"/>
          </p:cNvSpPr>
          <p:nvPr>
            <p:ph idx="1"/>
          </p:nvPr>
        </p:nvSpPr>
        <p:spPr>
          <a:xfrm>
            <a:off x="1524000" y="2819400"/>
            <a:ext cx="6858000" cy="3124200"/>
          </a:xfrm>
        </p:spPr>
        <p:txBody>
          <a:bodyPr>
            <a:normAutofit/>
          </a:bodyPr>
          <a:lstStyle/>
          <a:p>
            <a:r>
              <a:rPr lang="en-US" sz="2400" b="0" dirty="0">
                <a:effectLst/>
                <a:latin typeface="Verdana" pitchFamily="34" charset="0"/>
                <a:ea typeface="Verdana" pitchFamily="34" charset="0"/>
                <a:cs typeface="Verdana" pitchFamily="34" charset="0"/>
              </a:rPr>
              <a:t>Wet pipe system</a:t>
            </a:r>
          </a:p>
          <a:p>
            <a:r>
              <a:rPr lang="en-US" sz="2400" b="0" dirty="0">
                <a:effectLst/>
                <a:latin typeface="Verdana" pitchFamily="34" charset="0"/>
                <a:ea typeface="Verdana" pitchFamily="34" charset="0"/>
                <a:cs typeface="Verdana" pitchFamily="34" charset="0"/>
              </a:rPr>
              <a:t>Class III Commodity</a:t>
            </a:r>
          </a:p>
          <a:p>
            <a:r>
              <a:rPr lang="en-US" sz="2400" b="0" dirty="0">
                <a:effectLst/>
                <a:latin typeface="Verdana" pitchFamily="34" charset="0"/>
                <a:ea typeface="Verdana" pitchFamily="34" charset="0"/>
                <a:cs typeface="Verdana" pitchFamily="34" charset="0"/>
              </a:rPr>
              <a:t>Stored 21 feet (6.4m) high</a:t>
            </a:r>
          </a:p>
          <a:p>
            <a:r>
              <a:rPr lang="en-US" sz="2400" b="0" dirty="0">
                <a:effectLst/>
                <a:latin typeface="Verdana" pitchFamily="34" charset="0"/>
                <a:ea typeface="Verdana" pitchFamily="34" charset="0"/>
                <a:cs typeface="Verdana" pitchFamily="34" charset="0"/>
              </a:rPr>
              <a:t>Double Row Racks</a:t>
            </a:r>
          </a:p>
          <a:p>
            <a:r>
              <a:rPr lang="en-US" sz="2400" b="0" dirty="0">
                <a:effectLst/>
                <a:latin typeface="Verdana" pitchFamily="34" charset="0"/>
                <a:ea typeface="Verdana" pitchFamily="34" charset="0"/>
                <a:cs typeface="Verdana" pitchFamily="34" charset="0"/>
              </a:rPr>
              <a:t>Not encapsulated</a:t>
            </a:r>
          </a:p>
          <a:p>
            <a:r>
              <a:rPr lang="en-US" sz="2400" b="0" dirty="0">
                <a:effectLst/>
                <a:latin typeface="Verdana" pitchFamily="34" charset="0"/>
                <a:ea typeface="Verdana" pitchFamily="34" charset="0"/>
                <a:cs typeface="Verdana" pitchFamily="34" charset="0"/>
              </a:rPr>
              <a:t>Aisles 3 1/2 feet (1.1m)</a:t>
            </a:r>
          </a:p>
        </p:txBody>
      </p:sp>
      <p:sp>
        <p:nvSpPr>
          <p:cNvPr id="4" name="Rectangle 3"/>
          <p:cNvSpPr/>
          <p:nvPr/>
        </p:nvSpPr>
        <p:spPr>
          <a:xfrm>
            <a:off x="605117" y="1600200"/>
            <a:ext cx="7799293" cy="954107"/>
          </a:xfrm>
          <a:prstGeom prst="rect">
            <a:avLst/>
          </a:prstGeom>
        </p:spPr>
        <p:txBody>
          <a:bodyPr wrap="square">
            <a:spAutoFit/>
          </a:bodyPr>
          <a:lstStyle/>
          <a:p>
            <a:pPr algn="ctr"/>
            <a:r>
              <a:rPr lang="en-US" sz="2800" dirty="0">
                <a:latin typeface="Verdana" pitchFamily="34" charset="0"/>
                <a:ea typeface="Verdana" pitchFamily="34" charset="0"/>
                <a:cs typeface="Verdana" pitchFamily="34" charset="0"/>
              </a:rPr>
              <a:t>Determine a solution using std spray sprinklers, CMSA &amp; ESFR</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b="0" dirty="0">
                <a:effectLst/>
                <a:latin typeface="Verdana" pitchFamily="34" charset="0"/>
                <a:ea typeface="Verdana" pitchFamily="34" charset="0"/>
                <a:cs typeface="Verdana" pitchFamily="34" charset="0"/>
              </a:rPr>
              <a:t>Problem</a:t>
            </a:r>
          </a:p>
        </p:txBody>
      </p:sp>
      <p:sp>
        <p:nvSpPr>
          <p:cNvPr id="199683" name="Rectangle 3"/>
          <p:cNvSpPr>
            <a:spLocks noGrp="1" noChangeArrowheads="1"/>
          </p:cNvSpPr>
          <p:nvPr>
            <p:ph idx="1"/>
          </p:nvPr>
        </p:nvSpPr>
        <p:spPr>
          <a:xfrm>
            <a:off x="1981200" y="2743200"/>
            <a:ext cx="5867400" cy="3581400"/>
          </a:xfrm>
        </p:spPr>
        <p:txBody>
          <a:bodyPr>
            <a:normAutofit/>
          </a:bodyPr>
          <a:lstStyle/>
          <a:p>
            <a:r>
              <a:rPr lang="en-US" sz="2400" b="0" dirty="0">
                <a:effectLst/>
                <a:latin typeface="Verdana" pitchFamily="34" charset="0"/>
                <a:ea typeface="Verdana" pitchFamily="34" charset="0"/>
                <a:cs typeface="Verdana" pitchFamily="34" charset="0"/>
              </a:rPr>
              <a:t>Wet pipe system</a:t>
            </a:r>
          </a:p>
          <a:p>
            <a:r>
              <a:rPr lang="en-US" sz="2400" b="0" dirty="0">
                <a:effectLst/>
                <a:latin typeface="Verdana" pitchFamily="34" charset="0"/>
                <a:ea typeface="Verdana" pitchFamily="34" charset="0"/>
                <a:cs typeface="Verdana" pitchFamily="34" charset="0"/>
              </a:rPr>
              <a:t>Commodity Class II</a:t>
            </a:r>
          </a:p>
          <a:p>
            <a:r>
              <a:rPr lang="en-US" sz="2400" b="0" dirty="0">
                <a:effectLst/>
                <a:latin typeface="Verdana" pitchFamily="34" charset="0"/>
                <a:ea typeface="Verdana" pitchFamily="34" charset="0"/>
                <a:cs typeface="Verdana" pitchFamily="34" charset="0"/>
              </a:rPr>
              <a:t>Multi-Row Racks</a:t>
            </a:r>
          </a:p>
          <a:p>
            <a:r>
              <a:rPr lang="en-US" sz="2400" b="0" dirty="0">
                <a:effectLst/>
                <a:latin typeface="Verdana" pitchFamily="34" charset="0"/>
                <a:ea typeface="Verdana" pitchFamily="34" charset="0"/>
                <a:cs typeface="Verdana" pitchFamily="34" charset="0"/>
              </a:rPr>
              <a:t>Storage height 18 feet (5.5m) </a:t>
            </a:r>
          </a:p>
          <a:p>
            <a:r>
              <a:rPr lang="en-US" sz="2400" b="0" dirty="0">
                <a:effectLst/>
                <a:latin typeface="Verdana" pitchFamily="34" charset="0"/>
                <a:ea typeface="Verdana" pitchFamily="34" charset="0"/>
                <a:cs typeface="Verdana" pitchFamily="34" charset="0"/>
              </a:rPr>
              <a:t>Rack depth 16 feet (4.9m)</a:t>
            </a:r>
          </a:p>
          <a:p>
            <a:r>
              <a:rPr lang="en-US" sz="2400" b="0" dirty="0">
                <a:effectLst/>
                <a:latin typeface="Verdana" pitchFamily="34" charset="0"/>
                <a:ea typeface="Verdana" pitchFamily="34" charset="0"/>
                <a:cs typeface="Verdana" pitchFamily="34" charset="0"/>
              </a:rPr>
              <a:t>Aisle 4 feet (1.2m)</a:t>
            </a:r>
          </a:p>
          <a:p>
            <a:r>
              <a:rPr lang="en-US" sz="2400" b="0" dirty="0">
                <a:effectLst/>
                <a:latin typeface="Verdana" pitchFamily="34" charset="0"/>
                <a:ea typeface="Verdana" pitchFamily="34" charset="0"/>
                <a:cs typeface="Verdana" pitchFamily="34" charset="0"/>
              </a:rPr>
              <a:t>Encapsulated </a:t>
            </a:r>
          </a:p>
        </p:txBody>
      </p:sp>
      <p:sp>
        <p:nvSpPr>
          <p:cNvPr id="4" name="Rectangle 3"/>
          <p:cNvSpPr/>
          <p:nvPr/>
        </p:nvSpPr>
        <p:spPr>
          <a:xfrm>
            <a:off x="605117" y="1600200"/>
            <a:ext cx="7799293" cy="954107"/>
          </a:xfrm>
          <a:prstGeom prst="rect">
            <a:avLst/>
          </a:prstGeom>
        </p:spPr>
        <p:txBody>
          <a:bodyPr wrap="square">
            <a:spAutoFit/>
          </a:bodyPr>
          <a:lstStyle/>
          <a:p>
            <a:pPr algn="ctr"/>
            <a:r>
              <a:rPr lang="en-US" sz="2800" dirty="0">
                <a:latin typeface="Verdana" pitchFamily="34" charset="0"/>
                <a:ea typeface="Verdana" pitchFamily="34" charset="0"/>
                <a:cs typeface="Verdana" pitchFamily="34" charset="0"/>
              </a:rPr>
              <a:t>Determine a solution using std spray sprinklers, CMSA &amp; ESFR</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362200"/>
            <a:ext cx="7239000" cy="1569660"/>
          </a:xfrm>
          <a:prstGeom prst="rect">
            <a:avLst/>
          </a:prstGeom>
          <a:noFill/>
        </p:spPr>
        <p:txBody>
          <a:bodyPr wrap="square" rtlCol="0">
            <a:spAutoFit/>
          </a:bodyPr>
          <a:lstStyle/>
          <a:p>
            <a:pPr algn="ctr"/>
            <a:r>
              <a:rPr lang="en-US" sz="3200" dirty="0">
                <a:latin typeface="Verdana" pitchFamily="34" charset="0"/>
                <a:ea typeface="Verdana" pitchFamily="34" charset="0"/>
                <a:cs typeface="Verdana" pitchFamily="34" charset="0"/>
              </a:rPr>
              <a:t>Design rules for Rack Storage</a:t>
            </a:r>
          </a:p>
          <a:p>
            <a:pPr algn="ctr"/>
            <a:r>
              <a:rPr lang="en-US" sz="3200" dirty="0">
                <a:latin typeface="Verdana" pitchFamily="34" charset="0"/>
                <a:ea typeface="Verdana" pitchFamily="34" charset="0"/>
                <a:cs typeface="Verdana" pitchFamily="34" charset="0"/>
              </a:rPr>
              <a:t>Class I-IV Commodities</a:t>
            </a:r>
          </a:p>
          <a:p>
            <a:pPr algn="ctr"/>
            <a:r>
              <a:rPr lang="en-US" sz="3200" dirty="0">
                <a:latin typeface="Verdana" pitchFamily="34" charset="0"/>
                <a:ea typeface="Verdana" pitchFamily="34" charset="0"/>
                <a:cs typeface="Verdana" pitchFamily="34" charset="0"/>
              </a:rPr>
              <a:t>Over 25’ in height</a:t>
            </a:r>
          </a:p>
        </p:txBody>
      </p:sp>
      <p:sp>
        <p:nvSpPr>
          <p:cNvPr id="4" name="Title 3">
            <a:extLst>
              <a:ext uri="{FF2B5EF4-FFF2-40B4-BE49-F238E27FC236}">
                <a16:creationId xmlns:a16="http://schemas.microsoft.com/office/drawing/2014/main" id="{9FEED482-F85E-4378-AE2B-0087A7C07EA0}"/>
              </a:ext>
            </a:extLst>
          </p:cNvPr>
          <p:cNvSpPr>
            <a:spLocks noGrp="1"/>
          </p:cNvSpPr>
          <p:nvPr>
            <p:ph type="title"/>
          </p:nvPr>
        </p:nvSpPr>
        <p:spPr>
          <a:xfrm>
            <a:off x="685800" y="255943"/>
            <a:ext cx="7338060" cy="604098"/>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a:t>
            </a:r>
            <a:b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endParaRPr lang="en-US" dirty="0"/>
          </a:p>
        </p:txBody>
      </p:sp>
      <p:sp>
        <p:nvSpPr>
          <p:cNvPr id="5" name="Content Placeholder 4">
            <a:extLst>
              <a:ext uri="{FF2B5EF4-FFF2-40B4-BE49-F238E27FC236}">
                <a16:creationId xmlns:a16="http://schemas.microsoft.com/office/drawing/2014/main" id="{D57777E6-92C0-48A2-9533-C88022BEE1B8}"/>
              </a:ext>
            </a:extLst>
          </p:cNvPr>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9926" y="-457200"/>
            <a:ext cx="8885237" cy="1155700"/>
          </a:xfrm>
          <a:noFill/>
          <a:ln/>
        </p:spPr>
        <p:txBody>
          <a:bodyPr lIns="90488" tIns="44450" rIns="90488" bIns="44450" anchor="b">
            <a:normAutofit/>
          </a:bodyPr>
          <a:lstStyle/>
          <a:p>
            <a:r>
              <a:rPr lang="en-US" sz="2800" b="0" dirty="0"/>
              <a:t>CLASS  1  COMMODITIES</a:t>
            </a:r>
          </a:p>
        </p:txBody>
      </p:sp>
      <p:sp>
        <p:nvSpPr>
          <p:cNvPr id="24585" name="Rectangle 9"/>
          <p:cNvSpPr>
            <a:spLocks noGrp="1" noChangeArrowheads="1"/>
          </p:cNvSpPr>
          <p:nvPr>
            <p:ph sz="half" idx="1"/>
          </p:nvPr>
        </p:nvSpPr>
        <p:spPr>
          <a:xfrm>
            <a:off x="134938" y="1814973"/>
            <a:ext cx="4371975" cy="4662027"/>
          </a:xfrm>
          <a:noFill/>
          <a:ln/>
        </p:spPr>
        <p:txBody>
          <a:bodyPr lIns="90488" tIns="44450" rIns="90488" bIns="44450">
            <a:normAutofit/>
          </a:bodyPr>
          <a:lstStyle/>
          <a:p>
            <a:pPr>
              <a:lnSpc>
                <a:spcPct val="90000"/>
              </a:lnSpc>
              <a:buSzPct val="90000"/>
            </a:pPr>
            <a:r>
              <a:rPr lang="en-US" sz="2000" dirty="0"/>
              <a:t>Alcoholic beverages up to 20% alcohol</a:t>
            </a:r>
          </a:p>
          <a:p>
            <a:pPr>
              <a:lnSpc>
                <a:spcPct val="90000"/>
              </a:lnSpc>
            </a:pPr>
            <a:endParaRPr lang="en-US" sz="2000" dirty="0"/>
          </a:p>
          <a:p>
            <a:pPr>
              <a:lnSpc>
                <a:spcPct val="90000"/>
              </a:lnSpc>
            </a:pPr>
            <a:r>
              <a:rPr lang="en-US" sz="2000" dirty="0"/>
              <a:t>Batteries - Dry cells</a:t>
            </a:r>
          </a:p>
          <a:p>
            <a:pPr>
              <a:lnSpc>
                <a:spcPct val="90000"/>
              </a:lnSpc>
            </a:pPr>
            <a:endParaRPr lang="en-US" sz="2000" dirty="0"/>
          </a:p>
          <a:p>
            <a:pPr>
              <a:lnSpc>
                <a:spcPct val="90000"/>
              </a:lnSpc>
            </a:pPr>
            <a:r>
              <a:rPr lang="en-US" sz="2000" dirty="0"/>
              <a:t>Bottles and jars</a:t>
            </a:r>
          </a:p>
          <a:p>
            <a:pPr>
              <a:lnSpc>
                <a:spcPct val="90000"/>
              </a:lnSpc>
            </a:pPr>
            <a:endParaRPr lang="en-US" sz="2000" dirty="0"/>
          </a:p>
          <a:p>
            <a:pPr>
              <a:lnSpc>
                <a:spcPct val="90000"/>
              </a:lnSpc>
            </a:pPr>
            <a:r>
              <a:rPr lang="en-US" sz="2000" dirty="0"/>
              <a:t>Frozen foods , non-waxed, non-plastic packaging</a:t>
            </a:r>
          </a:p>
          <a:p>
            <a:pPr>
              <a:lnSpc>
                <a:spcPct val="90000"/>
              </a:lnSpc>
            </a:pPr>
            <a:endParaRPr lang="en-US" sz="2000" dirty="0"/>
          </a:p>
          <a:p>
            <a:pPr>
              <a:lnSpc>
                <a:spcPct val="90000"/>
              </a:lnSpc>
            </a:pPr>
            <a:r>
              <a:rPr lang="en-US" sz="2000" dirty="0"/>
              <a:t>Transformers - dry or oil filled</a:t>
            </a:r>
          </a:p>
          <a:p>
            <a:pPr>
              <a:lnSpc>
                <a:spcPct val="90000"/>
              </a:lnSpc>
            </a:pPr>
            <a:endParaRPr lang="en-US" sz="2000" dirty="0"/>
          </a:p>
          <a:p>
            <a:pPr>
              <a:lnSpc>
                <a:spcPct val="90000"/>
              </a:lnSpc>
            </a:pPr>
            <a:r>
              <a:rPr lang="en-US" sz="2000" dirty="0"/>
              <a:t>Latex paint</a:t>
            </a:r>
          </a:p>
          <a:p>
            <a:pPr>
              <a:lnSpc>
                <a:spcPct val="90000"/>
              </a:lnSpc>
            </a:pPr>
            <a:endParaRPr lang="en-US" sz="2000" dirty="0">
              <a:solidFill>
                <a:srgbClr val="FFFF00"/>
              </a:solidFill>
            </a:endParaRPr>
          </a:p>
        </p:txBody>
      </p:sp>
      <p:sp>
        <p:nvSpPr>
          <p:cNvPr id="7" name="Content Placeholder 6"/>
          <p:cNvSpPr>
            <a:spLocks noGrp="1"/>
          </p:cNvSpPr>
          <p:nvPr>
            <p:ph sz="half" idx="2"/>
          </p:nvPr>
        </p:nvSpPr>
        <p:spPr>
          <a:xfrm>
            <a:off x="4343400" y="1752600"/>
            <a:ext cx="4800600" cy="4135437"/>
          </a:xfrm>
        </p:spPr>
        <p:txBody>
          <a:bodyPr>
            <a:normAutofit/>
          </a:bodyPr>
          <a:lstStyle/>
          <a:p>
            <a:r>
              <a:rPr lang="en-US" sz="2000" dirty="0"/>
              <a:t>Major appliances (no cartons, no appreciable plastic trim) </a:t>
            </a:r>
          </a:p>
          <a:p>
            <a:endParaRPr lang="en-US" sz="2000" dirty="0"/>
          </a:p>
          <a:p>
            <a:r>
              <a:rPr lang="en-US" sz="2000" dirty="0"/>
              <a:t>Metal desks w/plastic tops &amp; trim</a:t>
            </a:r>
          </a:p>
          <a:p>
            <a:endParaRPr lang="en-US" sz="2000" dirty="0"/>
          </a:p>
          <a:p>
            <a:r>
              <a:rPr lang="en-US" sz="2000" dirty="0"/>
              <a:t>Bare wire on metal spools on wood skids</a:t>
            </a:r>
          </a:p>
          <a:p>
            <a:endParaRPr lang="en-US" sz="2000" dirty="0"/>
          </a:p>
          <a:p>
            <a:r>
              <a:rPr lang="en-US" sz="2000" dirty="0"/>
              <a:t>Plastic containers w/non combustible liquids &lt; 5 gal. capacity</a:t>
            </a:r>
          </a:p>
        </p:txBody>
      </p:sp>
      <p:sp>
        <p:nvSpPr>
          <p:cNvPr id="24589" name="Text Box 13"/>
          <p:cNvSpPr txBox="1">
            <a:spLocks noChangeArrowheads="1"/>
          </p:cNvSpPr>
          <p:nvPr/>
        </p:nvSpPr>
        <p:spPr bwMode="auto">
          <a:xfrm>
            <a:off x="3657600" y="6545263"/>
            <a:ext cx="1676400" cy="336550"/>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1600" b="0" i="0" u="none" strike="noStrike" kern="1200" cap="none" spc="0" normalizeH="0" baseline="0" noProof="0" dirty="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 y="990600"/>
            <a:ext cx="8991600"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a:t>
            </a:r>
          </a:p>
          <a:p>
            <a:pPr marL="742950" lvl="1"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Emphasis is on in- racks vs. ceiling sprinklers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No more than 10’ (3.1m) clearance from storage to sprinklers and minimum 4’ (1.2m) aisles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For encapsulated, increase density 25%</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Hose stream allowance &amp; water supply duration are included in the complete Table in Chapter 12 (Table 12.8.6.1)</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endParaRPr lang="en-US" dirty="0">
              <a:latin typeface="Verdana" pitchFamily="34" charset="0"/>
              <a:ea typeface="Verdana" pitchFamily="34" charset="0"/>
              <a:cs typeface="Verdana" pitchFamily="34" charset="0"/>
            </a:endParaRPr>
          </a:p>
          <a:p>
            <a:pPr lvl="1">
              <a:buBlip>
                <a:blip r:embed="rId3"/>
              </a:buBlip>
            </a:pPr>
            <a:endParaRPr lang="en-US" dirty="0">
              <a:latin typeface="Verdana" pitchFamily="34" charset="0"/>
              <a:ea typeface="Verdana" pitchFamily="34" charset="0"/>
              <a:cs typeface="Verdana" pitchFamily="34" charset="0"/>
            </a:endParaRPr>
          </a:p>
        </p:txBody>
      </p:sp>
      <p:sp>
        <p:nvSpPr>
          <p:cNvPr id="2" name="Title 1">
            <a:extLst>
              <a:ext uri="{FF2B5EF4-FFF2-40B4-BE49-F238E27FC236}">
                <a16:creationId xmlns:a16="http://schemas.microsoft.com/office/drawing/2014/main" id="{D58BD3B5-453A-43EE-8302-2CC52AD2A5A4}"/>
              </a:ext>
            </a:extLst>
          </p:cNvPr>
          <p:cNvSpPr>
            <a:spLocks noGrp="1"/>
          </p:cNvSpPr>
          <p:nvPr>
            <p:ph type="title"/>
          </p:nvPr>
        </p:nvSpPr>
        <p:spPr>
          <a:xfrm>
            <a:off x="76200" y="139039"/>
            <a:ext cx="8915399" cy="604098"/>
          </a:xfrm>
        </p:spPr>
        <p:txBody>
          <a:bodyPr>
            <a:noAutofit/>
          </a:bodyPr>
          <a:lstStyle/>
          <a:p>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STANDARD SPRAY SPRINKLERS</a:t>
            </a:r>
            <a:endParaRPr lang="en-US" sz="25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2576" y="-30126"/>
            <a:ext cx="8853714" cy="861774"/>
          </a:xfrm>
          <a:prstGeom prst="rect">
            <a:avLst/>
          </a:prstGeom>
          <a:noFill/>
        </p:spPr>
        <p:txBody>
          <a:bodyPr wrap="square" rtlCol="0">
            <a:spAutoFit/>
          </a:bodyPr>
          <a:lstStyle/>
          <a:p>
            <a:pPr algn="ct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IN-RACK SPRINKLERS</a:t>
            </a:r>
            <a:endParaRPr lang="en-US" sz="2000" b="1" dirty="0">
              <a:latin typeface="Verdana" pitchFamily="34" charset="0"/>
              <a:ea typeface="Verdana" pitchFamily="34" charset="0"/>
              <a:cs typeface="Verdana" pitchFamily="34" charset="0"/>
            </a:endParaRPr>
          </a:p>
        </p:txBody>
      </p:sp>
      <p:sp>
        <p:nvSpPr>
          <p:cNvPr id="7" name="TextBox 6"/>
          <p:cNvSpPr txBox="1"/>
          <p:nvPr/>
        </p:nvSpPr>
        <p:spPr>
          <a:xfrm>
            <a:off x="72576" y="1371600"/>
            <a:ext cx="899885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In rack sprinklers installed according to appropriate Tables/Figures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Staggered vertically &amp; horizontally according to Figures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Shall be located at transverse/longitudinal flue intersections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Not to exceed maximum spacing</a:t>
            </a:r>
          </a:p>
          <a:p>
            <a:pPr marL="1200150" lvl="2" indent="-285750">
              <a:buFont typeface="Arial" panose="020B0604020202020204" pitchFamily="34" charset="0"/>
              <a:buChar char="•"/>
            </a:pPr>
            <a:r>
              <a:rPr lang="en-US" dirty="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Where flues exceed max. spacing, add extra in-rack sprinklers to meet spacing requirements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no transverse flues exist, space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maximum limits</a:t>
            </a:r>
            <a:endParaRPr lang="en-US" dirty="0">
              <a:latin typeface="Verdana" pitchFamily="34" charset="0"/>
              <a:ea typeface="Verdana" pitchFamily="34" charset="0"/>
              <a:cs typeface="Verdana" pitchFamily="34" charset="0"/>
            </a:endParaRP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2576" y="9864"/>
            <a:ext cx="8853714" cy="861774"/>
          </a:xfrm>
          <a:prstGeom prst="rect">
            <a:avLst/>
          </a:prstGeom>
          <a:noFill/>
        </p:spPr>
        <p:txBody>
          <a:bodyPr wrap="square" rtlCol="0">
            <a:spAutoFit/>
          </a:bodyPr>
          <a:lstStyle/>
          <a:p>
            <a:pPr algn="ct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IN-RACK SPRINKLERS</a:t>
            </a:r>
            <a:endParaRPr lang="en-US" sz="2000" b="1" dirty="0">
              <a:latin typeface="Verdana" pitchFamily="34" charset="0"/>
              <a:ea typeface="Verdana" pitchFamily="34" charset="0"/>
              <a:cs typeface="Verdana" pitchFamily="34" charset="0"/>
            </a:endParaRPr>
          </a:p>
        </p:txBody>
      </p:sp>
      <p:sp>
        <p:nvSpPr>
          <p:cNvPr id="7" name="TextBox 6"/>
          <p:cNvSpPr txBox="1"/>
          <p:nvPr/>
        </p:nvSpPr>
        <p:spPr>
          <a:xfrm>
            <a:off x="72576" y="1371600"/>
            <a:ext cx="8998854" cy="458587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 </a:t>
            </a:r>
            <a:r>
              <a:rPr lang="en-US" sz="2000" dirty="0">
                <a:latin typeface="Verdana" pitchFamily="34" charset="0"/>
                <a:ea typeface="Verdana" pitchFamily="34" charset="0"/>
                <a:cs typeface="Verdana" pitchFamily="34" charset="0"/>
              </a:rPr>
              <a:t>(cont)</a:t>
            </a: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Water demand-</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One level- Class I-III</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most remote sprinklers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One level- Class IV</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8 most remote sprinklers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More than one level- Class I-III</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10 most remote sprinklers (5 on each 2 top levels)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More than one level- Class IV</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14 most remote sprinklers (7 on each 2 top levels)</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Discharge requirements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Not less than 30 </a:t>
            </a:r>
            <a:r>
              <a:rPr lang="en-US" sz="2000" dirty="0" err="1">
                <a:latin typeface="Verdana" pitchFamily="34" charset="0"/>
                <a:ea typeface="Verdana" pitchFamily="34" charset="0"/>
                <a:cs typeface="Verdana" pitchFamily="34" charset="0"/>
              </a:rPr>
              <a:t>gpm</a:t>
            </a:r>
            <a:r>
              <a:rPr lang="en-US" sz="2000" dirty="0">
                <a:latin typeface="Verdana" pitchFamily="34" charset="0"/>
                <a:ea typeface="Verdana" pitchFamily="34" charset="0"/>
                <a:cs typeface="Verdana" pitchFamily="34" charset="0"/>
              </a:rPr>
              <a:t> (113L/min)</a:t>
            </a:r>
            <a:endParaRPr lang="en-US" dirty="0">
              <a:latin typeface="Verdana" pitchFamily="34" charset="0"/>
              <a:ea typeface="Verdana" pitchFamily="34" charset="0"/>
              <a:cs typeface="Verdana" pitchFamily="34" charset="0"/>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45143" y="0"/>
            <a:ext cx="8853714" cy="861774"/>
          </a:xfrm>
          <a:prstGeom prst="rect">
            <a:avLst/>
          </a:prstGeom>
          <a:noFill/>
        </p:spPr>
        <p:txBody>
          <a:bodyPr wrap="square" rtlCol="0">
            <a:spAutoFit/>
          </a:bodyPr>
          <a:lstStyle/>
          <a:p>
            <a:pPr algn="ct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CMSA SPRINKLERS</a:t>
            </a:r>
            <a:endParaRPr lang="en-US" b="1" dirty="0">
              <a:latin typeface="Verdana" pitchFamily="34" charset="0"/>
              <a:ea typeface="Verdana" pitchFamily="34" charset="0"/>
              <a:cs typeface="Verdana" pitchFamily="34" charset="0"/>
            </a:endParaRPr>
          </a:p>
        </p:txBody>
      </p:sp>
      <p:sp>
        <p:nvSpPr>
          <p:cNvPr id="7" name="TextBox 6"/>
          <p:cNvSpPr txBox="1"/>
          <p:nvPr/>
        </p:nvSpPr>
        <p:spPr>
          <a:xfrm>
            <a:off x="72576" y="1414230"/>
            <a:ext cx="8998854" cy="504753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a:t>
            </a:r>
          </a:p>
          <a:p>
            <a:pPr marL="285750"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CMSA protection may be used for SRR, DRR &amp; MRR without solid shelves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Hose stream allowance &amp; water supply duration are included in the complete Table in Chapter 12 (Table 12.8.6.1)</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Where in-racks are required, use criteria for in-racks in storage &gt; 25’ </a:t>
            </a:r>
          </a:p>
          <a:p>
            <a:pPr lvl="1">
              <a:buBlip>
                <a:blip r:embed="rId3"/>
              </a:buBlip>
            </a:pPr>
            <a:endParaRPr lang="en-US" sz="2400" dirty="0">
              <a:latin typeface="Verdana" pitchFamily="34" charset="0"/>
              <a:ea typeface="Verdana" pitchFamily="34" charset="0"/>
              <a:cs typeface="Verdana" pitchFamily="34" charset="0"/>
            </a:endParaRPr>
          </a:p>
          <a:p>
            <a:pPr lvl="1">
              <a:buBlip>
                <a:blip r:embed="rId3"/>
              </a:buBlip>
            </a:pPr>
            <a:endParaRPr lang="en-US" sz="2000" dirty="0">
              <a:latin typeface="Verdana" pitchFamily="34" charset="0"/>
              <a:ea typeface="Verdana" pitchFamily="34" charset="0"/>
              <a:cs typeface="Verdana" pitchFamily="34" charset="0"/>
            </a:endParaRPr>
          </a:p>
          <a:p>
            <a:pPr lvl="3">
              <a:buBlip>
                <a:blip r:embed="rId3"/>
              </a:buBlip>
            </a:pPr>
            <a:endParaRPr lang="en-US" sz="2000" dirty="0">
              <a:latin typeface="Verdana" pitchFamily="34" charset="0"/>
              <a:ea typeface="Verdana" pitchFamily="34" charset="0"/>
              <a:cs typeface="Verdana" pitchFamily="34" charset="0"/>
            </a:endParaRP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44223" y="-14177"/>
            <a:ext cx="885371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CMSA SPRINKLERS</a:t>
            </a:r>
            <a:endPar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algn="ctr"/>
            <a:endParaRPr lang="en-US" sz="2000" b="1" dirty="0">
              <a:latin typeface="Verdana" pitchFamily="34" charset="0"/>
              <a:ea typeface="Verdana" pitchFamily="34" charset="0"/>
              <a:cs typeface="Verdana" pitchFamily="34" charset="0"/>
            </a:endParaRPr>
          </a:p>
        </p:txBody>
      </p:sp>
      <p:sp>
        <p:nvSpPr>
          <p:cNvPr id="7" name="TextBox 6"/>
          <p:cNvSpPr txBox="1"/>
          <p:nvPr/>
        </p:nvSpPr>
        <p:spPr>
          <a:xfrm>
            <a:off x="72576" y="1464105"/>
            <a:ext cx="8998854" cy="427809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When using CMSA under open wood joists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Joist channels must be fire stopped to its full depth at intervals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 or must have minimum pressures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50psi for k-11.2</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22psi for k-16.8</a:t>
            </a: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All </a:t>
            </a:r>
            <a:r>
              <a:rPr lang="en-US" sz="2400" dirty="0" err="1">
                <a:latin typeface="Verdana" pitchFamily="34" charset="0"/>
                <a:ea typeface="Verdana" pitchFamily="34" charset="0"/>
                <a:cs typeface="Verdana" pitchFamily="34" charset="0"/>
              </a:rPr>
              <a:t>preaction</a:t>
            </a:r>
            <a:r>
              <a:rPr lang="en-US" sz="2400" dirty="0">
                <a:latin typeface="Verdana" pitchFamily="34" charset="0"/>
                <a:ea typeface="Verdana" pitchFamily="34" charset="0"/>
                <a:cs typeface="Verdana" pitchFamily="34" charset="0"/>
              </a:rPr>
              <a:t> systems are treated as dry systems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Building steel does not require special protection</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86753" y="0"/>
            <a:ext cx="8853714"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ESFR SPRINKLERS</a:t>
            </a:r>
            <a:endPar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576" y="1364355"/>
            <a:ext cx="8998854" cy="467820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ESFR protection may be used for SRR, DRR &amp; MRR but does not apply to</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Solid shelves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Combustible open top containers or cartons</a:t>
            </a:r>
          </a:p>
          <a:p>
            <a:pPr marL="742950" lvl="1"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Design shall be most hydraulically demanding 12 sprinklers, 4 per branch, 3 branch according to design Table</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Hose stream allowance &amp; water supply duration are included in the complete Table in Chapter 12 (Table 12.8.6.1)</a:t>
            </a:r>
            <a:endParaRPr lang="en-US" sz="2000" dirty="0">
              <a:latin typeface="Verdana" pitchFamily="34" charset="0"/>
              <a:ea typeface="Verdana" pitchFamily="34" charset="0"/>
              <a:cs typeface="Verdana" pitchFamily="34" charset="0"/>
            </a:endParaRP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45143" y="0"/>
            <a:ext cx="8853714"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RULES SPECIFIC TO RACK STORAGE</a:t>
            </a:r>
            <a:b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br>
            <a:r>
              <a:rPr kumimoji="0" lang="en-US" sz="25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I-IV COMMODITIES ESFR SPRINKLERS</a:t>
            </a:r>
            <a:endParaRPr kumimoji="0" lang="en-US" sz="1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algn="ctr"/>
            <a:endParaRPr lang="en-US" b="1" dirty="0">
              <a:latin typeface="Verdana" pitchFamily="34" charset="0"/>
              <a:ea typeface="Verdana" pitchFamily="34" charset="0"/>
              <a:cs typeface="Verdana" pitchFamily="34" charset="0"/>
            </a:endParaRPr>
          </a:p>
        </p:txBody>
      </p:sp>
      <p:sp>
        <p:nvSpPr>
          <p:cNvPr id="7" name="TextBox 6"/>
          <p:cNvSpPr txBox="1"/>
          <p:nvPr/>
        </p:nvSpPr>
        <p:spPr>
          <a:xfrm>
            <a:off x="0" y="762000"/>
            <a:ext cx="8998854"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Special rules for in-racks with ESFR sprinklers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One level of k-8.0 (115) or k-11.2 (160), QR, OT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tier closest to but NOT exceeding ½ maximum storage height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Design criteria</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Most remote 8 sprinklers @ 60 </a:t>
            </a:r>
            <a:r>
              <a:rPr lang="en-US" sz="2000" dirty="0" err="1">
                <a:latin typeface="Verdana" pitchFamily="34" charset="0"/>
                <a:ea typeface="Verdana" pitchFamily="34" charset="0"/>
                <a:cs typeface="Verdana" pitchFamily="34" charset="0"/>
              </a:rPr>
              <a:t>gpm</a:t>
            </a:r>
            <a:r>
              <a:rPr lang="en-US" sz="2000" dirty="0">
                <a:latin typeface="Verdana" pitchFamily="34" charset="0"/>
                <a:ea typeface="Verdana" pitchFamily="34" charset="0"/>
                <a:cs typeface="Verdana" pitchFamily="34" charset="0"/>
              </a:rPr>
              <a:t> (227 L/min)</a:t>
            </a:r>
          </a:p>
          <a:p>
            <a:pPr marL="1257300" lvl="2"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Shall be located at transverse/longitudinal flue intersections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Not to exceed maximum spacing of 5’ (1.5m)</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 Where flues exceed max. spacing, add extra in-rack sprinklers to meet spacing requirements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no transverse flues exist, space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maximum limits</a:t>
            </a:r>
          </a:p>
          <a:p>
            <a:pPr marL="1257300" lvl="2"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599801" y="-83403"/>
            <a:ext cx="7772400" cy="1143000"/>
          </a:xfrm>
        </p:spPr>
        <p:txBody>
          <a:bodyPr>
            <a:normAutofit/>
          </a:bodyPr>
          <a:lstStyle/>
          <a:p>
            <a:r>
              <a:rPr lang="en-US" sz="2800" b="0" dirty="0">
                <a:latin typeface="Verdana" pitchFamily="34" charset="0"/>
                <a:ea typeface="Verdana" pitchFamily="34" charset="0"/>
                <a:cs typeface="Verdana" pitchFamily="34" charset="0"/>
              </a:rPr>
              <a:t>Problem</a:t>
            </a:r>
            <a:endParaRPr lang="en-US" sz="2800" b="0" dirty="0">
              <a:effectLst/>
              <a:latin typeface="Verdana" pitchFamily="34" charset="0"/>
              <a:ea typeface="Verdana" pitchFamily="34" charset="0"/>
              <a:cs typeface="Verdana" pitchFamily="34" charset="0"/>
            </a:endParaRPr>
          </a:p>
        </p:txBody>
      </p:sp>
      <p:sp>
        <p:nvSpPr>
          <p:cNvPr id="244739" name="Rectangle 3"/>
          <p:cNvSpPr>
            <a:spLocks noGrp="1" noChangeArrowheads="1"/>
          </p:cNvSpPr>
          <p:nvPr>
            <p:ph idx="1"/>
          </p:nvPr>
        </p:nvSpPr>
        <p:spPr>
          <a:xfrm>
            <a:off x="533400" y="2971800"/>
            <a:ext cx="8077200" cy="2590800"/>
          </a:xfrm>
        </p:spPr>
        <p:txBody>
          <a:bodyPr>
            <a:normAutofit fontScale="92500" lnSpcReduction="10000"/>
          </a:bodyPr>
          <a:lstStyle/>
          <a:p>
            <a:pPr>
              <a:lnSpc>
                <a:spcPct val="90000"/>
              </a:lnSpc>
            </a:pPr>
            <a:r>
              <a:rPr lang="en-US" sz="2400" b="0" dirty="0">
                <a:effectLst/>
                <a:latin typeface="Verdana" pitchFamily="34" charset="0"/>
                <a:ea typeface="Verdana" pitchFamily="34" charset="0"/>
                <a:cs typeface="Verdana" pitchFamily="34" charset="0"/>
              </a:rPr>
              <a:t>Wet Pipe system</a:t>
            </a:r>
          </a:p>
          <a:p>
            <a:pPr>
              <a:lnSpc>
                <a:spcPct val="90000"/>
              </a:lnSpc>
            </a:pPr>
            <a:r>
              <a:rPr lang="en-US" sz="2400" b="0" dirty="0">
                <a:effectLst/>
                <a:latin typeface="Verdana" pitchFamily="34" charset="0"/>
                <a:ea typeface="Verdana" pitchFamily="34" charset="0"/>
                <a:cs typeface="Verdana" pitchFamily="34" charset="0"/>
              </a:rPr>
              <a:t>Class III Commodity</a:t>
            </a:r>
          </a:p>
          <a:p>
            <a:pPr>
              <a:lnSpc>
                <a:spcPct val="90000"/>
              </a:lnSpc>
            </a:pPr>
            <a:r>
              <a:rPr lang="en-US" sz="2400" b="0" dirty="0">
                <a:effectLst/>
                <a:latin typeface="Verdana" pitchFamily="34" charset="0"/>
                <a:ea typeface="Verdana" pitchFamily="34" charset="0"/>
                <a:cs typeface="Verdana" pitchFamily="34" charset="0"/>
              </a:rPr>
              <a:t>Stored 65 feet high</a:t>
            </a:r>
          </a:p>
          <a:p>
            <a:pPr>
              <a:lnSpc>
                <a:spcPct val="90000"/>
              </a:lnSpc>
            </a:pPr>
            <a:r>
              <a:rPr lang="en-US" sz="2400" b="0" dirty="0">
                <a:effectLst/>
                <a:latin typeface="Verdana" pitchFamily="34" charset="0"/>
                <a:ea typeface="Verdana" pitchFamily="34" charset="0"/>
                <a:cs typeface="Verdana" pitchFamily="34" charset="0"/>
              </a:rPr>
              <a:t>Double Row Rack </a:t>
            </a:r>
          </a:p>
          <a:p>
            <a:pPr>
              <a:lnSpc>
                <a:spcPct val="90000"/>
              </a:lnSpc>
            </a:pPr>
            <a:r>
              <a:rPr lang="en-US" sz="2400" b="0" dirty="0">
                <a:effectLst/>
                <a:latin typeface="Verdana" pitchFamily="34" charset="0"/>
                <a:ea typeface="Verdana" pitchFamily="34" charset="0"/>
                <a:cs typeface="Verdana" pitchFamily="34" charset="0"/>
              </a:rPr>
              <a:t>Aisle 4 feet wide </a:t>
            </a:r>
          </a:p>
          <a:p>
            <a:pPr>
              <a:lnSpc>
                <a:spcPct val="90000"/>
              </a:lnSpc>
            </a:pPr>
            <a:r>
              <a:rPr lang="en-US" sz="2400" b="0" dirty="0">
                <a:effectLst/>
                <a:latin typeface="Verdana" pitchFamily="34" charset="0"/>
                <a:ea typeface="Verdana" pitchFamily="34" charset="0"/>
                <a:cs typeface="Verdana" pitchFamily="34" charset="0"/>
              </a:rPr>
              <a:t>Clearance to ceiling 8 feet</a:t>
            </a:r>
          </a:p>
          <a:p>
            <a:pPr>
              <a:lnSpc>
                <a:spcPct val="90000"/>
              </a:lnSpc>
            </a:pPr>
            <a:r>
              <a:rPr lang="en-US" sz="2400" b="0" dirty="0">
                <a:effectLst/>
                <a:latin typeface="Verdana" pitchFamily="34" charset="0"/>
                <a:ea typeface="Verdana" pitchFamily="34" charset="0"/>
                <a:cs typeface="Verdana" pitchFamily="34" charset="0"/>
              </a:rPr>
              <a:t>High temperature sprinklers</a:t>
            </a:r>
          </a:p>
        </p:txBody>
      </p:sp>
      <p:sp>
        <p:nvSpPr>
          <p:cNvPr id="4" name="Rectangle 3"/>
          <p:cNvSpPr/>
          <p:nvPr/>
        </p:nvSpPr>
        <p:spPr>
          <a:xfrm>
            <a:off x="605117" y="1600200"/>
            <a:ext cx="7799293" cy="830997"/>
          </a:xfrm>
          <a:prstGeom prst="rect">
            <a:avLst/>
          </a:prstGeom>
        </p:spPr>
        <p:txBody>
          <a:bodyPr wrap="square">
            <a:spAutoFit/>
          </a:bodyPr>
          <a:lstStyle/>
          <a:p>
            <a:pPr algn="ctr"/>
            <a:r>
              <a:rPr lang="en-US" sz="2400" dirty="0">
                <a:latin typeface="Verdana" pitchFamily="34" charset="0"/>
                <a:ea typeface="Verdana" pitchFamily="34" charset="0"/>
                <a:cs typeface="Verdana" pitchFamily="34" charset="0"/>
              </a:rPr>
              <a:t>Determine a solution using </a:t>
            </a:r>
            <a:r>
              <a:rPr lang="en-US" sz="2400" dirty="0" err="1">
                <a:latin typeface="Verdana" pitchFamily="34" charset="0"/>
                <a:ea typeface="Verdana" pitchFamily="34" charset="0"/>
                <a:cs typeface="Verdana" pitchFamily="34" charset="0"/>
              </a:rPr>
              <a:t>standardd</a:t>
            </a:r>
            <a:r>
              <a:rPr lang="en-US" sz="2400" dirty="0">
                <a:latin typeface="Verdana" pitchFamily="34" charset="0"/>
                <a:ea typeface="Verdana" pitchFamily="34" charset="0"/>
                <a:cs typeface="Verdana" pitchFamily="34" charset="0"/>
              </a:rPr>
              <a:t> spray sprinklers, CMSA &amp; ESFR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Rack Storage Example</a:t>
            </a:r>
          </a:p>
        </p:txBody>
      </p:sp>
      <p:sp>
        <p:nvSpPr>
          <p:cNvPr id="3" name="Subtitle 2"/>
          <p:cNvSpPr>
            <a:spLocks noGrp="1"/>
          </p:cNvSpPr>
          <p:nvPr>
            <p:ph idx="1"/>
          </p:nvPr>
        </p:nvSpPr>
        <p:spPr/>
        <p:txBody>
          <a:bodyPr>
            <a:normAutofit/>
          </a:bodyPr>
          <a:lstStyle/>
          <a:p>
            <a:r>
              <a:rPr lang="en-US" sz="2400" dirty="0">
                <a:solidFill>
                  <a:schemeClr val="tx1"/>
                </a:solidFill>
                <a:latin typeface="Verdana" panose="020B0604030504040204" pitchFamily="34" charset="0"/>
                <a:ea typeface="Verdana" panose="020B0604030504040204" pitchFamily="34" charset="0"/>
              </a:rPr>
              <a:t>65 feet (19.8 m) high</a:t>
            </a:r>
          </a:p>
          <a:p>
            <a:r>
              <a:rPr lang="en-US" sz="2400" dirty="0">
                <a:solidFill>
                  <a:schemeClr val="tx1"/>
                </a:solidFill>
                <a:latin typeface="Verdana" panose="020B0604030504040204" pitchFamily="34" charset="0"/>
                <a:ea typeface="Verdana" panose="020B0604030504040204" pitchFamily="34" charset="0"/>
              </a:rPr>
              <a:t>Double-Row Racks with 4-ft (1.2m) Aisles</a:t>
            </a:r>
          </a:p>
          <a:p>
            <a:r>
              <a:rPr lang="en-US" sz="2400" dirty="0">
                <a:solidFill>
                  <a:schemeClr val="tx1"/>
                </a:solidFill>
                <a:latin typeface="Verdana" panose="020B0604030504040204" pitchFamily="34" charset="0"/>
                <a:ea typeface="Verdana" panose="020B0604030504040204" pitchFamily="34" charset="0"/>
              </a:rPr>
              <a:t>Class III Commodity</a:t>
            </a:r>
          </a:p>
        </p:txBody>
      </p:sp>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Rack Storage Example</a:t>
            </a:r>
          </a:p>
        </p:txBody>
      </p:sp>
      <p:sp>
        <p:nvSpPr>
          <p:cNvPr id="3" name="Content Placeholder 2"/>
          <p:cNvSpPr>
            <a:spLocks noGrp="1"/>
          </p:cNvSpPr>
          <p:nvPr>
            <p:ph idx="1"/>
          </p:nvPr>
        </p:nvSpPr>
        <p:spPr/>
        <p:txBody>
          <a:bodyPr>
            <a:normAutofit/>
          </a:bodyPr>
          <a:lstStyle/>
          <a:p>
            <a:r>
              <a:rPr lang="en-US" sz="2400" b="0" dirty="0">
                <a:latin typeface="Verdana" panose="020B0604030504040204" pitchFamily="34" charset="0"/>
                <a:ea typeface="Verdana" panose="020B0604030504040204" pitchFamily="34" charset="0"/>
              </a:rPr>
              <a:t>View Figure 16.3.4.1.1.1(d)</a:t>
            </a:r>
          </a:p>
          <a:p>
            <a:r>
              <a:rPr lang="en-US" sz="2400" b="0" dirty="0">
                <a:latin typeface="Verdana" panose="020B0604030504040204" pitchFamily="34" charset="0"/>
                <a:ea typeface="Verdana" panose="020B0604030504040204" pitchFamily="34" charset="0"/>
              </a:rPr>
              <a:t>65 feet (19.8 m) is level “H”</a:t>
            </a:r>
          </a:p>
          <a:p>
            <a:r>
              <a:rPr lang="en-US" sz="2400" b="0" dirty="0">
                <a:latin typeface="Verdana" panose="020B0604030504040204" pitchFamily="34" charset="0"/>
                <a:ea typeface="Verdana" panose="020B0604030504040204" pitchFamily="34" charset="0"/>
              </a:rPr>
              <a:t>Notes 5, 8, and 9 apply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09600" y="-228600"/>
            <a:ext cx="8077200" cy="1295400"/>
          </a:xfrm>
        </p:spPr>
        <p:txBody>
          <a:bodyPr>
            <a:normAutofit/>
          </a:bodyPr>
          <a:lstStyle/>
          <a:p>
            <a:r>
              <a:rPr lang="en-US" b="0" dirty="0"/>
              <a:t>FM Global’s Benchmark for Class I Commodity </a:t>
            </a:r>
          </a:p>
        </p:txBody>
      </p:sp>
      <p:sp>
        <p:nvSpPr>
          <p:cNvPr id="133123" name="Rectangle 3"/>
          <p:cNvSpPr>
            <a:spLocks noGrp="1" noChangeArrowheads="1"/>
          </p:cNvSpPr>
          <p:nvPr>
            <p:ph idx="1"/>
          </p:nvPr>
        </p:nvSpPr>
        <p:spPr>
          <a:xfrm>
            <a:off x="609600" y="3200400"/>
            <a:ext cx="7772400" cy="1257300"/>
          </a:xfrm>
        </p:spPr>
        <p:txBody>
          <a:bodyPr>
            <a:normAutofit/>
          </a:bodyPr>
          <a:lstStyle/>
          <a:p>
            <a:r>
              <a:rPr lang="en-US" sz="2800" b="0" dirty="0"/>
              <a:t>Glass jars in compartmented cardboard cartons.</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3DC9-CBA3-45FB-8D03-0AA6A196297E}"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zoom dir="in"/>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5468" y="-158141"/>
            <a:ext cx="8229600" cy="1143000"/>
          </a:xfrm>
        </p:spPr>
        <p:txBody>
          <a:bodyPr>
            <a:normAutofit/>
          </a:bodyPr>
          <a:lstStyle/>
          <a:p>
            <a:r>
              <a:rPr lang="en-US" sz="2800" b="0" dirty="0"/>
              <a:t>Level 1 – 5 feet (1.5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140</a:t>
            </a:fld>
            <a:endParaRPr lang="en-US" dirty="0"/>
          </a:p>
        </p:txBody>
      </p:sp>
      <p:sp>
        <p:nvSpPr>
          <p:cNvPr id="7" name="Rectangle 6"/>
          <p:cNvSpPr/>
          <p:nvPr/>
        </p:nvSpPr>
        <p:spPr>
          <a:xfrm>
            <a:off x="2209800" y="57150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5</a:t>
            </a:r>
          </a:p>
        </p:txBody>
      </p:sp>
      <p:sp>
        <p:nvSpPr>
          <p:cNvPr id="8" name="Rectangle 7"/>
          <p:cNvSpPr/>
          <p:nvPr/>
        </p:nvSpPr>
        <p:spPr>
          <a:xfrm>
            <a:off x="2209800" y="53340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10</a:t>
            </a:r>
          </a:p>
        </p:txBody>
      </p:sp>
      <p:sp>
        <p:nvSpPr>
          <p:cNvPr id="9" name="Rectangle 8"/>
          <p:cNvSpPr/>
          <p:nvPr/>
        </p:nvSpPr>
        <p:spPr>
          <a:xfrm>
            <a:off x="2209800" y="49530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15</a:t>
            </a:r>
          </a:p>
        </p:txBody>
      </p:sp>
      <p:sp>
        <p:nvSpPr>
          <p:cNvPr id="12" name="Rectangle 11"/>
          <p:cNvSpPr/>
          <p:nvPr/>
        </p:nvSpPr>
        <p:spPr>
          <a:xfrm>
            <a:off x="2209800" y="45720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20</a:t>
            </a:r>
          </a:p>
        </p:txBody>
      </p:sp>
      <p:sp>
        <p:nvSpPr>
          <p:cNvPr id="13" name="Rectangle 12"/>
          <p:cNvSpPr/>
          <p:nvPr/>
        </p:nvSpPr>
        <p:spPr>
          <a:xfrm>
            <a:off x="2209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25</a:t>
            </a:r>
          </a:p>
        </p:txBody>
      </p:sp>
      <p:sp>
        <p:nvSpPr>
          <p:cNvPr id="14" name="Rectangle 13"/>
          <p:cNvSpPr/>
          <p:nvPr/>
        </p:nvSpPr>
        <p:spPr>
          <a:xfrm>
            <a:off x="2209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30</a:t>
            </a:r>
          </a:p>
        </p:txBody>
      </p:sp>
      <p:sp>
        <p:nvSpPr>
          <p:cNvPr id="15" name="Rectangle 14"/>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35</a:t>
            </a:r>
          </a:p>
        </p:txBody>
      </p:sp>
      <p:sp>
        <p:nvSpPr>
          <p:cNvPr id="16" name="Rectangle 15"/>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40</a:t>
            </a:r>
          </a:p>
        </p:txBody>
      </p:sp>
      <p:sp>
        <p:nvSpPr>
          <p:cNvPr id="17" name="Rectangle 16"/>
          <p:cNvSpPr/>
          <p:nvPr/>
        </p:nvSpPr>
        <p:spPr>
          <a:xfrm>
            <a:off x="2209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45</a:t>
            </a:r>
          </a:p>
        </p:txBody>
      </p:sp>
      <p:sp>
        <p:nvSpPr>
          <p:cNvPr id="18" name="Rectangle 17"/>
          <p:cNvSpPr/>
          <p:nvPr/>
        </p:nvSpPr>
        <p:spPr>
          <a:xfrm>
            <a:off x="2209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50</a:t>
            </a:r>
          </a:p>
        </p:txBody>
      </p:sp>
      <p:sp>
        <p:nvSpPr>
          <p:cNvPr id="19" name="Rectangle 18"/>
          <p:cNvSpPr/>
          <p:nvPr/>
        </p:nvSpPr>
        <p:spPr>
          <a:xfrm>
            <a:off x="2209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55</a:t>
            </a:r>
          </a:p>
        </p:txBody>
      </p:sp>
      <p:sp>
        <p:nvSpPr>
          <p:cNvPr id="21" name="Rectangle 20"/>
          <p:cNvSpPr/>
          <p:nvPr/>
        </p:nvSpPr>
        <p:spPr>
          <a:xfrm>
            <a:off x="2209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60</a:t>
            </a:r>
          </a:p>
        </p:txBody>
      </p:sp>
      <p:sp>
        <p:nvSpPr>
          <p:cNvPr id="22" name="Rectangle 21"/>
          <p:cNvSpPr/>
          <p:nvPr/>
        </p:nvSpPr>
        <p:spPr>
          <a:xfrm>
            <a:off x="2209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65</a:t>
            </a:r>
          </a:p>
        </p:txBody>
      </p:sp>
      <p:sp>
        <p:nvSpPr>
          <p:cNvPr id="23" name="Rectangle 22"/>
          <p:cNvSpPr/>
          <p:nvPr/>
        </p:nvSpPr>
        <p:spPr>
          <a:xfrm>
            <a:off x="2590800" y="57150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590800" y="53340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590800" y="49530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590800" y="45720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0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590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90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90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90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590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90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524000" y="6091535"/>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865120" y="2895600"/>
            <a:ext cx="2590800" cy="1077218"/>
          </a:xfrm>
          <a:prstGeom prst="rect">
            <a:avLst/>
          </a:prstGeom>
          <a:noFill/>
        </p:spPr>
        <p:txBody>
          <a:bodyPr wrap="square" rtlCol="0">
            <a:spAutoFit/>
          </a:bodyPr>
          <a:lstStyle/>
          <a:p>
            <a:pPr algn="ctr"/>
            <a:r>
              <a:rPr lang="en-US" sz="3200" dirty="0"/>
              <a:t>None required at this level</a:t>
            </a:r>
          </a:p>
        </p:txBody>
      </p:sp>
      <p:sp>
        <p:nvSpPr>
          <p:cNvPr id="49" name="TextBox 48"/>
          <p:cNvSpPr txBox="1"/>
          <p:nvPr/>
        </p:nvSpPr>
        <p:spPr>
          <a:xfrm>
            <a:off x="7507013" y="1367135"/>
            <a:ext cx="1636987" cy="461665"/>
          </a:xfrm>
          <a:prstGeom prst="rect">
            <a:avLst/>
          </a:prstGeom>
          <a:noFill/>
        </p:spPr>
        <p:txBody>
          <a:bodyPr wrap="none" rtlCol="0">
            <a:spAutoFit/>
          </a:bodyPr>
          <a:lstStyle/>
          <a:p>
            <a:r>
              <a:rPr lang="en-US" sz="2400" dirty="0"/>
              <a:t>End of Rack</a:t>
            </a:r>
          </a:p>
        </p:txBody>
      </p:sp>
      <p:sp>
        <p:nvSpPr>
          <p:cNvPr id="50" name="TextBox 49"/>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4" name="Straight Arrow Connector 53"/>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2682" y="-79801"/>
            <a:ext cx="8229600" cy="1143000"/>
          </a:xfrm>
        </p:spPr>
        <p:txBody>
          <a:bodyPr>
            <a:normAutofit/>
          </a:bodyPr>
          <a:lstStyle/>
          <a:p>
            <a:r>
              <a:rPr lang="en-US" sz="2800" b="0" dirty="0"/>
              <a:t>Level 2 – 10 feet (3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141</a:t>
            </a:fld>
            <a:endParaRPr lang="en-US" dirty="0"/>
          </a:p>
        </p:txBody>
      </p:sp>
      <p:sp>
        <p:nvSpPr>
          <p:cNvPr id="7" name="Rectangle 6"/>
          <p:cNvSpPr/>
          <p:nvPr/>
        </p:nvSpPr>
        <p:spPr>
          <a:xfrm>
            <a:off x="2209800" y="58674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7"/>
          <p:cNvSpPr/>
          <p:nvPr/>
        </p:nvSpPr>
        <p:spPr>
          <a:xfrm>
            <a:off x="2209800" y="54864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Rectangle 8"/>
          <p:cNvSpPr/>
          <p:nvPr/>
        </p:nvSpPr>
        <p:spPr>
          <a:xfrm>
            <a:off x="2209800" y="49530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Rectangle 11"/>
          <p:cNvSpPr/>
          <p:nvPr/>
        </p:nvSpPr>
        <p:spPr>
          <a:xfrm>
            <a:off x="2209800" y="45720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3" name="Rectangle 12"/>
          <p:cNvSpPr/>
          <p:nvPr/>
        </p:nvSpPr>
        <p:spPr>
          <a:xfrm>
            <a:off x="2209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 name="Rectangle 13"/>
          <p:cNvSpPr/>
          <p:nvPr/>
        </p:nvSpPr>
        <p:spPr>
          <a:xfrm>
            <a:off x="2209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15" name="Rectangle 14"/>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6" name="Rectangle 15"/>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17" name="Rectangle 16"/>
          <p:cNvSpPr/>
          <p:nvPr/>
        </p:nvSpPr>
        <p:spPr>
          <a:xfrm>
            <a:off x="2209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18" name="Rectangle 17"/>
          <p:cNvSpPr/>
          <p:nvPr/>
        </p:nvSpPr>
        <p:spPr>
          <a:xfrm>
            <a:off x="2209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9" name="Rectangle 18"/>
          <p:cNvSpPr/>
          <p:nvPr/>
        </p:nvSpPr>
        <p:spPr>
          <a:xfrm>
            <a:off x="2209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21" name="Rectangle 20"/>
          <p:cNvSpPr/>
          <p:nvPr/>
        </p:nvSpPr>
        <p:spPr>
          <a:xfrm>
            <a:off x="2209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22" name="Rectangle 21"/>
          <p:cNvSpPr/>
          <p:nvPr/>
        </p:nvSpPr>
        <p:spPr>
          <a:xfrm>
            <a:off x="2209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23" name="Rectangle 22"/>
          <p:cNvSpPr/>
          <p:nvPr/>
        </p:nvSpPr>
        <p:spPr>
          <a:xfrm>
            <a:off x="2590800" y="58674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590800" y="54864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590800" y="49530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590800" y="45720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0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590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90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90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90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590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90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524000" y="6091535"/>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50" name="TextBox 49"/>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1" name="Straight Arrow Connector 50"/>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248400" y="4907280"/>
            <a:ext cx="304800" cy="369332"/>
          </a:xfrm>
          <a:prstGeom prst="rect">
            <a:avLst/>
          </a:prstGeom>
          <a:noFill/>
        </p:spPr>
        <p:txBody>
          <a:bodyPr wrap="square" rtlCol="0">
            <a:spAutoFit/>
          </a:bodyPr>
          <a:lstStyle/>
          <a:p>
            <a:r>
              <a:rPr lang="en-US" dirty="0"/>
              <a:t>X</a:t>
            </a:r>
          </a:p>
        </p:txBody>
      </p:sp>
      <p:sp>
        <p:nvSpPr>
          <p:cNvPr id="56" name="TextBox 55"/>
          <p:cNvSpPr txBox="1"/>
          <p:nvPr/>
        </p:nvSpPr>
        <p:spPr>
          <a:xfrm>
            <a:off x="6248400" y="2937748"/>
            <a:ext cx="304800" cy="369332"/>
          </a:xfrm>
          <a:prstGeom prst="rect">
            <a:avLst/>
          </a:prstGeom>
          <a:noFill/>
        </p:spPr>
        <p:txBody>
          <a:bodyPr wrap="square" rtlCol="0">
            <a:spAutoFit/>
          </a:bodyPr>
          <a:lstStyle/>
          <a:p>
            <a:r>
              <a:rPr lang="en-US" dirty="0"/>
              <a:t>X</a:t>
            </a:r>
          </a:p>
        </p:txBody>
      </p:sp>
      <p:sp>
        <p:nvSpPr>
          <p:cNvPr id="57" name="TextBox 56"/>
          <p:cNvSpPr txBox="1"/>
          <p:nvPr/>
        </p:nvSpPr>
        <p:spPr>
          <a:xfrm>
            <a:off x="2407920" y="5181600"/>
            <a:ext cx="304800" cy="369332"/>
          </a:xfrm>
          <a:prstGeom prst="rect">
            <a:avLst/>
          </a:prstGeom>
          <a:noFill/>
        </p:spPr>
        <p:txBody>
          <a:bodyPr wrap="square" rtlCol="0">
            <a:spAutoFit/>
          </a:bodyPr>
          <a:lstStyle/>
          <a:p>
            <a:r>
              <a:rPr lang="en-US" dirty="0"/>
              <a:t>X</a:t>
            </a:r>
          </a:p>
        </p:txBody>
      </p:sp>
      <p:cxnSp>
        <p:nvCxnSpPr>
          <p:cNvPr id="48" name="Straight Arrow Connector 47"/>
          <p:cNvCxnSpPr/>
          <p:nvPr/>
        </p:nvCxnSpPr>
        <p:spPr>
          <a:xfrm>
            <a:off x="1066800" y="54102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5800" y="5257800"/>
            <a:ext cx="381000" cy="369332"/>
          </a:xfrm>
          <a:prstGeom prst="rect">
            <a:avLst/>
          </a:prstGeom>
          <a:noFill/>
        </p:spPr>
        <p:txBody>
          <a:bodyPr wrap="square" rtlCol="0">
            <a:spAutoFit/>
          </a:bodyPr>
          <a:lstStyle/>
          <a:p>
            <a:r>
              <a:rPr lang="en-US" dirty="0"/>
              <a:t>1</a:t>
            </a: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2682" y="-92333"/>
            <a:ext cx="8229600" cy="1143000"/>
          </a:xfrm>
        </p:spPr>
        <p:txBody>
          <a:bodyPr>
            <a:normAutofit/>
          </a:bodyPr>
          <a:lstStyle/>
          <a:p>
            <a:r>
              <a:rPr lang="en-US" sz="2800" b="0" dirty="0"/>
              <a:t>Level 3 – 15 feet (4.5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142</a:t>
            </a:fld>
            <a:endParaRPr lang="en-US" dirty="0"/>
          </a:p>
        </p:txBody>
      </p:sp>
      <p:sp>
        <p:nvSpPr>
          <p:cNvPr id="12" name="Rectangle 11"/>
          <p:cNvSpPr/>
          <p:nvPr/>
        </p:nvSpPr>
        <p:spPr>
          <a:xfrm>
            <a:off x="2209800" y="45720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3" name="Rectangle 12"/>
          <p:cNvSpPr/>
          <p:nvPr/>
        </p:nvSpPr>
        <p:spPr>
          <a:xfrm>
            <a:off x="2209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6" name="Rectangle 25"/>
          <p:cNvSpPr/>
          <p:nvPr/>
        </p:nvSpPr>
        <p:spPr>
          <a:xfrm>
            <a:off x="2590800" y="45720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0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524000" y="6091535"/>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52" name="TextBox 51"/>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3" name="Straight Arrow Connector 52"/>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865120" y="2895600"/>
            <a:ext cx="2590800" cy="1077218"/>
          </a:xfrm>
          <a:prstGeom prst="rect">
            <a:avLst/>
          </a:prstGeom>
          <a:noFill/>
        </p:spPr>
        <p:txBody>
          <a:bodyPr wrap="square" rtlCol="0">
            <a:spAutoFit/>
          </a:bodyPr>
          <a:lstStyle/>
          <a:p>
            <a:pPr algn="ctr"/>
            <a:r>
              <a:rPr lang="en-US" sz="3200" dirty="0"/>
              <a:t>None required at this level</a:t>
            </a:r>
          </a:p>
        </p:txBody>
      </p:sp>
      <p:sp>
        <p:nvSpPr>
          <p:cNvPr id="55" name="Rectangle 54"/>
          <p:cNvSpPr/>
          <p:nvPr/>
        </p:nvSpPr>
        <p:spPr>
          <a:xfrm>
            <a:off x="2209800" y="58674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6" name="Rectangle 55"/>
          <p:cNvSpPr/>
          <p:nvPr/>
        </p:nvSpPr>
        <p:spPr>
          <a:xfrm>
            <a:off x="2209800" y="54864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7" name="Rectangle 56"/>
          <p:cNvSpPr/>
          <p:nvPr/>
        </p:nvSpPr>
        <p:spPr>
          <a:xfrm>
            <a:off x="2209800" y="49530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8" name="Rectangle 57"/>
          <p:cNvSpPr/>
          <p:nvPr/>
        </p:nvSpPr>
        <p:spPr>
          <a:xfrm>
            <a:off x="2590800" y="58674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2590800" y="54864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2590800" y="49530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407920" y="5181600"/>
            <a:ext cx="304800" cy="369332"/>
          </a:xfrm>
          <a:prstGeom prst="rect">
            <a:avLst/>
          </a:prstGeom>
          <a:noFill/>
        </p:spPr>
        <p:txBody>
          <a:bodyPr wrap="square" rtlCol="0">
            <a:spAutoFit/>
          </a:bodyPr>
          <a:lstStyle/>
          <a:p>
            <a:r>
              <a:rPr lang="en-US" dirty="0"/>
              <a:t>X</a:t>
            </a:r>
          </a:p>
        </p:txBody>
      </p:sp>
      <p:sp>
        <p:nvSpPr>
          <p:cNvPr id="62" name="Rectangle 61"/>
          <p:cNvSpPr/>
          <p:nvPr/>
        </p:nvSpPr>
        <p:spPr>
          <a:xfrm>
            <a:off x="2209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63" name="Rectangle 62"/>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64" name="Rectangle 63"/>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65" name="Rectangle 64"/>
          <p:cNvSpPr/>
          <p:nvPr/>
        </p:nvSpPr>
        <p:spPr>
          <a:xfrm>
            <a:off x="2209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66" name="Rectangle 65"/>
          <p:cNvSpPr/>
          <p:nvPr/>
        </p:nvSpPr>
        <p:spPr>
          <a:xfrm>
            <a:off x="2209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7" name="Rectangle 66"/>
          <p:cNvSpPr/>
          <p:nvPr/>
        </p:nvSpPr>
        <p:spPr>
          <a:xfrm>
            <a:off x="2209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68" name="Rectangle 67"/>
          <p:cNvSpPr/>
          <p:nvPr/>
        </p:nvSpPr>
        <p:spPr>
          <a:xfrm>
            <a:off x="2209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69" name="Rectangle 68"/>
          <p:cNvSpPr/>
          <p:nvPr/>
        </p:nvSpPr>
        <p:spPr>
          <a:xfrm>
            <a:off x="2209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0" name="Rectangle 69"/>
          <p:cNvSpPr/>
          <p:nvPr/>
        </p:nvSpPr>
        <p:spPr>
          <a:xfrm>
            <a:off x="2590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590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590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590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590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590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2682" y="-80665"/>
            <a:ext cx="8229600" cy="1143000"/>
          </a:xfrm>
        </p:spPr>
        <p:txBody>
          <a:bodyPr>
            <a:normAutofit/>
          </a:bodyPr>
          <a:lstStyle/>
          <a:p>
            <a:r>
              <a:rPr lang="en-US" sz="2800" b="0" dirty="0"/>
              <a:t>Level 4 – 20 feet (6.1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143</a:t>
            </a:fld>
            <a:endParaRPr lang="en-US" dirty="0"/>
          </a:p>
        </p:txBody>
      </p:sp>
      <p:sp>
        <p:nvSpPr>
          <p:cNvPr id="7" name="Rectangle 6"/>
          <p:cNvSpPr/>
          <p:nvPr/>
        </p:nvSpPr>
        <p:spPr>
          <a:xfrm>
            <a:off x="2209800" y="59436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7"/>
          <p:cNvSpPr/>
          <p:nvPr/>
        </p:nvSpPr>
        <p:spPr>
          <a:xfrm>
            <a:off x="2209800" y="55626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Rectangle 8"/>
          <p:cNvSpPr/>
          <p:nvPr/>
        </p:nvSpPr>
        <p:spPr>
          <a:xfrm>
            <a:off x="2209800" y="51054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Rectangle 11"/>
          <p:cNvSpPr/>
          <p:nvPr/>
        </p:nvSpPr>
        <p:spPr>
          <a:xfrm>
            <a:off x="2209800" y="47244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3" name="Rectangle 12"/>
          <p:cNvSpPr/>
          <p:nvPr/>
        </p:nvSpPr>
        <p:spPr>
          <a:xfrm>
            <a:off x="2209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3" name="Rectangle 22"/>
          <p:cNvSpPr/>
          <p:nvPr/>
        </p:nvSpPr>
        <p:spPr>
          <a:xfrm>
            <a:off x="2590800" y="59436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590800" y="55626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590800" y="51054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590800" y="47244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0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524000" y="6167735"/>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56" name="TextBox 55"/>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7" name="Straight Arrow Connector 56"/>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Isosceles Triangle 58"/>
          <p:cNvSpPr/>
          <p:nvPr/>
        </p:nvSpPr>
        <p:spPr>
          <a:xfrm>
            <a:off x="6248400" y="19812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60" name="Isosceles Triangle 59"/>
          <p:cNvSpPr/>
          <p:nvPr/>
        </p:nvSpPr>
        <p:spPr>
          <a:xfrm>
            <a:off x="6248400" y="39624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62" name="Isosceles Triangle 61"/>
          <p:cNvSpPr/>
          <p:nvPr/>
        </p:nvSpPr>
        <p:spPr>
          <a:xfrm>
            <a:off x="2438400" y="44958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64" name="TextBox 63"/>
          <p:cNvSpPr txBox="1"/>
          <p:nvPr/>
        </p:nvSpPr>
        <p:spPr>
          <a:xfrm>
            <a:off x="2392680" y="5303520"/>
            <a:ext cx="304800" cy="369332"/>
          </a:xfrm>
          <a:prstGeom prst="rect">
            <a:avLst/>
          </a:prstGeom>
          <a:noFill/>
        </p:spPr>
        <p:txBody>
          <a:bodyPr wrap="square" rtlCol="0">
            <a:spAutoFit/>
          </a:bodyPr>
          <a:lstStyle/>
          <a:p>
            <a:r>
              <a:rPr lang="en-US" dirty="0"/>
              <a:t>X</a:t>
            </a:r>
          </a:p>
        </p:txBody>
      </p:sp>
      <p:sp>
        <p:nvSpPr>
          <p:cNvPr id="65" name="Rectangle 64"/>
          <p:cNvSpPr/>
          <p:nvPr/>
        </p:nvSpPr>
        <p:spPr>
          <a:xfrm>
            <a:off x="2209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66" name="Rectangle 65"/>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67" name="Rectangle 66"/>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68" name="Rectangle 67"/>
          <p:cNvSpPr/>
          <p:nvPr/>
        </p:nvSpPr>
        <p:spPr>
          <a:xfrm>
            <a:off x="2209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69" name="Rectangle 68"/>
          <p:cNvSpPr/>
          <p:nvPr/>
        </p:nvSpPr>
        <p:spPr>
          <a:xfrm>
            <a:off x="2209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0" name="Rectangle 69"/>
          <p:cNvSpPr/>
          <p:nvPr/>
        </p:nvSpPr>
        <p:spPr>
          <a:xfrm>
            <a:off x="2209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1" name="Rectangle 70"/>
          <p:cNvSpPr/>
          <p:nvPr/>
        </p:nvSpPr>
        <p:spPr>
          <a:xfrm>
            <a:off x="2209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72" name="Rectangle 71"/>
          <p:cNvSpPr/>
          <p:nvPr/>
        </p:nvSpPr>
        <p:spPr>
          <a:xfrm>
            <a:off x="2209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3" name="Rectangle 72"/>
          <p:cNvSpPr/>
          <p:nvPr/>
        </p:nvSpPr>
        <p:spPr>
          <a:xfrm>
            <a:off x="2590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590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590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590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590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590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1066800" y="5562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85800" y="5410200"/>
            <a:ext cx="381000" cy="369332"/>
          </a:xfrm>
          <a:prstGeom prst="rect">
            <a:avLst/>
          </a:prstGeom>
          <a:noFill/>
        </p:spPr>
        <p:txBody>
          <a:bodyPr wrap="square" rtlCol="0">
            <a:spAutoFit/>
          </a:bodyPr>
          <a:lstStyle/>
          <a:p>
            <a:r>
              <a:rPr lang="en-US" dirty="0"/>
              <a:t>1</a:t>
            </a:r>
          </a:p>
        </p:txBody>
      </p:sp>
      <p:cxnSp>
        <p:nvCxnSpPr>
          <p:cNvPr id="83" name="Straight Arrow Connector 82"/>
          <p:cNvCxnSpPr/>
          <p:nvPr/>
        </p:nvCxnSpPr>
        <p:spPr>
          <a:xfrm>
            <a:off x="1066800" y="46482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85800" y="4495800"/>
            <a:ext cx="381000" cy="369332"/>
          </a:xfrm>
          <a:prstGeom prst="rect">
            <a:avLst/>
          </a:prstGeom>
          <a:noFill/>
        </p:spPr>
        <p:txBody>
          <a:bodyPr wrap="square" rtlCol="0">
            <a:spAutoFit/>
          </a:bodyPr>
          <a:lstStyle/>
          <a:p>
            <a:r>
              <a:rPr lang="en-US" dirty="0"/>
              <a:t>1</a:t>
            </a:r>
          </a:p>
        </p:txBody>
      </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4329" y="-103882"/>
            <a:ext cx="8229600" cy="1143000"/>
          </a:xfrm>
        </p:spPr>
        <p:txBody>
          <a:bodyPr>
            <a:normAutofit/>
          </a:bodyPr>
          <a:lstStyle/>
          <a:p>
            <a:r>
              <a:rPr lang="en-US" sz="2800" b="0" dirty="0"/>
              <a:t>Level 5 – 25 feet (7.6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144</a:t>
            </a:fld>
            <a:endParaRPr lang="en-US" dirty="0"/>
          </a:p>
        </p:txBody>
      </p:sp>
      <p:sp>
        <p:nvSpPr>
          <p:cNvPr id="7" name="Rectangle 6"/>
          <p:cNvSpPr/>
          <p:nvPr/>
        </p:nvSpPr>
        <p:spPr>
          <a:xfrm>
            <a:off x="2209800" y="59436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7"/>
          <p:cNvSpPr/>
          <p:nvPr/>
        </p:nvSpPr>
        <p:spPr>
          <a:xfrm>
            <a:off x="2209800" y="55626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Rectangle 8"/>
          <p:cNvSpPr/>
          <p:nvPr/>
        </p:nvSpPr>
        <p:spPr>
          <a:xfrm>
            <a:off x="2209800" y="51054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Rectangle 11"/>
          <p:cNvSpPr/>
          <p:nvPr/>
        </p:nvSpPr>
        <p:spPr>
          <a:xfrm>
            <a:off x="2209800" y="47244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3" name="Rectangle 12"/>
          <p:cNvSpPr/>
          <p:nvPr/>
        </p:nvSpPr>
        <p:spPr>
          <a:xfrm>
            <a:off x="2209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 name="Rectangle 13"/>
          <p:cNvSpPr/>
          <p:nvPr/>
        </p:nvSpPr>
        <p:spPr>
          <a:xfrm>
            <a:off x="2209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15" name="Rectangle 14"/>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6" name="Rectangle 15"/>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17" name="Rectangle 16"/>
          <p:cNvSpPr/>
          <p:nvPr/>
        </p:nvSpPr>
        <p:spPr>
          <a:xfrm>
            <a:off x="2209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18" name="Rectangle 17"/>
          <p:cNvSpPr/>
          <p:nvPr/>
        </p:nvSpPr>
        <p:spPr>
          <a:xfrm>
            <a:off x="2209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9" name="Rectangle 18"/>
          <p:cNvSpPr/>
          <p:nvPr/>
        </p:nvSpPr>
        <p:spPr>
          <a:xfrm>
            <a:off x="2209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21" name="Rectangle 20"/>
          <p:cNvSpPr/>
          <p:nvPr/>
        </p:nvSpPr>
        <p:spPr>
          <a:xfrm>
            <a:off x="2209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22" name="Rectangle 21"/>
          <p:cNvSpPr/>
          <p:nvPr/>
        </p:nvSpPr>
        <p:spPr>
          <a:xfrm>
            <a:off x="2209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23" name="Rectangle 22"/>
          <p:cNvSpPr/>
          <p:nvPr/>
        </p:nvSpPr>
        <p:spPr>
          <a:xfrm>
            <a:off x="2590800" y="59436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590800" y="55626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590800" y="51054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590800" y="47244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0800" y="41910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590800" y="38100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90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90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90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590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90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600200" y="6172200"/>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50" name="TextBox 49"/>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1" name="Straight Arrow Connector 50"/>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a:off x="2438400" y="44958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58" name="TextBox 57"/>
          <p:cNvSpPr txBox="1"/>
          <p:nvPr/>
        </p:nvSpPr>
        <p:spPr>
          <a:xfrm>
            <a:off x="2407920" y="5288280"/>
            <a:ext cx="304800" cy="369332"/>
          </a:xfrm>
          <a:prstGeom prst="rect">
            <a:avLst/>
          </a:prstGeom>
          <a:noFill/>
        </p:spPr>
        <p:txBody>
          <a:bodyPr wrap="square" rtlCol="0">
            <a:spAutoFit/>
          </a:bodyPr>
          <a:lstStyle/>
          <a:p>
            <a:r>
              <a:rPr lang="en-US" dirty="0"/>
              <a:t>X</a:t>
            </a:r>
          </a:p>
        </p:txBody>
      </p:sp>
      <p:sp>
        <p:nvSpPr>
          <p:cNvPr id="70" name="TextBox 69"/>
          <p:cNvSpPr txBox="1"/>
          <p:nvPr/>
        </p:nvSpPr>
        <p:spPr>
          <a:xfrm>
            <a:off x="2865120" y="2895600"/>
            <a:ext cx="2590800" cy="1077218"/>
          </a:xfrm>
          <a:prstGeom prst="rect">
            <a:avLst/>
          </a:prstGeom>
          <a:noFill/>
        </p:spPr>
        <p:txBody>
          <a:bodyPr wrap="square" rtlCol="0">
            <a:spAutoFit/>
          </a:bodyPr>
          <a:lstStyle/>
          <a:p>
            <a:pPr algn="ctr"/>
            <a:r>
              <a:rPr lang="en-US" sz="3200" dirty="0"/>
              <a:t>None required at this level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9896" y="-60960"/>
            <a:ext cx="8229600" cy="1143000"/>
          </a:xfrm>
        </p:spPr>
        <p:txBody>
          <a:bodyPr>
            <a:normAutofit/>
          </a:bodyPr>
          <a:lstStyle/>
          <a:p>
            <a:r>
              <a:rPr lang="en-US" sz="2800" b="0" dirty="0"/>
              <a:t>Level A – 30 feet (9.1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145</a:t>
            </a:fld>
            <a:endParaRPr lang="en-US" dirty="0"/>
          </a:p>
        </p:txBody>
      </p:sp>
      <p:sp>
        <p:nvSpPr>
          <p:cNvPr id="36" name="TextBox 35"/>
          <p:cNvSpPr txBox="1"/>
          <p:nvPr/>
        </p:nvSpPr>
        <p:spPr>
          <a:xfrm>
            <a:off x="1524000" y="6167735"/>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07013" y="1367135"/>
            <a:ext cx="1636987" cy="461665"/>
          </a:xfrm>
          <a:prstGeom prst="rect">
            <a:avLst/>
          </a:prstGeom>
          <a:noFill/>
        </p:spPr>
        <p:txBody>
          <a:bodyPr wrap="none" rtlCol="0">
            <a:spAutoFit/>
          </a:bodyPr>
          <a:lstStyle/>
          <a:p>
            <a:r>
              <a:rPr lang="en-US" sz="2400" dirty="0"/>
              <a:t>End of Rack</a:t>
            </a:r>
          </a:p>
        </p:txBody>
      </p:sp>
      <p:sp>
        <p:nvSpPr>
          <p:cNvPr id="51" name="TextBox 50"/>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2" name="Straight Arrow Connector 51"/>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248400" y="2926080"/>
            <a:ext cx="304800" cy="369332"/>
          </a:xfrm>
          <a:prstGeom prst="rect">
            <a:avLst/>
          </a:prstGeom>
          <a:noFill/>
        </p:spPr>
        <p:txBody>
          <a:bodyPr wrap="square" rtlCol="0">
            <a:spAutoFit/>
          </a:bodyPr>
          <a:lstStyle/>
          <a:p>
            <a:r>
              <a:rPr lang="en-US" dirty="0"/>
              <a:t>X</a:t>
            </a:r>
          </a:p>
        </p:txBody>
      </p:sp>
      <p:sp>
        <p:nvSpPr>
          <p:cNvPr id="61" name="TextBox 60"/>
          <p:cNvSpPr txBox="1"/>
          <p:nvPr/>
        </p:nvSpPr>
        <p:spPr>
          <a:xfrm>
            <a:off x="5227320" y="3916680"/>
            <a:ext cx="304800" cy="369332"/>
          </a:xfrm>
          <a:prstGeom prst="rect">
            <a:avLst/>
          </a:prstGeom>
          <a:noFill/>
        </p:spPr>
        <p:txBody>
          <a:bodyPr wrap="square" rtlCol="0">
            <a:spAutoFit/>
          </a:bodyPr>
          <a:lstStyle/>
          <a:p>
            <a:r>
              <a:rPr lang="en-US" dirty="0"/>
              <a:t>X</a:t>
            </a:r>
          </a:p>
        </p:txBody>
      </p:sp>
      <p:sp>
        <p:nvSpPr>
          <p:cNvPr id="62" name="TextBox 61"/>
          <p:cNvSpPr txBox="1"/>
          <p:nvPr/>
        </p:nvSpPr>
        <p:spPr>
          <a:xfrm>
            <a:off x="6248400" y="4922520"/>
            <a:ext cx="304800" cy="369332"/>
          </a:xfrm>
          <a:prstGeom prst="rect">
            <a:avLst/>
          </a:prstGeom>
          <a:noFill/>
        </p:spPr>
        <p:txBody>
          <a:bodyPr wrap="square" rtlCol="0">
            <a:spAutoFit/>
          </a:bodyPr>
          <a:lstStyle/>
          <a:p>
            <a:r>
              <a:rPr lang="en-US" dirty="0"/>
              <a:t>X</a:t>
            </a:r>
          </a:p>
        </p:txBody>
      </p:sp>
      <p:sp>
        <p:nvSpPr>
          <p:cNvPr id="63" name="TextBox 62"/>
          <p:cNvSpPr txBox="1"/>
          <p:nvPr/>
        </p:nvSpPr>
        <p:spPr>
          <a:xfrm>
            <a:off x="7269480" y="2926080"/>
            <a:ext cx="304800" cy="369332"/>
          </a:xfrm>
          <a:prstGeom prst="rect">
            <a:avLst/>
          </a:prstGeom>
          <a:noFill/>
        </p:spPr>
        <p:txBody>
          <a:bodyPr wrap="square" rtlCol="0">
            <a:spAutoFit/>
          </a:bodyPr>
          <a:lstStyle/>
          <a:p>
            <a:r>
              <a:rPr lang="en-US" dirty="0"/>
              <a:t>X</a:t>
            </a:r>
          </a:p>
        </p:txBody>
      </p:sp>
      <p:sp>
        <p:nvSpPr>
          <p:cNvPr id="64" name="TextBox 63"/>
          <p:cNvSpPr txBox="1"/>
          <p:nvPr/>
        </p:nvSpPr>
        <p:spPr>
          <a:xfrm>
            <a:off x="7239000" y="4907280"/>
            <a:ext cx="304800" cy="369332"/>
          </a:xfrm>
          <a:prstGeom prst="rect">
            <a:avLst/>
          </a:prstGeom>
          <a:noFill/>
        </p:spPr>
        <p:txBody>
          <a:bodyPr wrap="square" rtlCol="0">
            <a:spAutoFit/>
          </a:bodyPr>
          <a:lstStyle/>
          <a:p>
            <a:r>
              <a:rPr lang="en-US" dirty="0"/>
              <a:t>X</a:t>
            </a:r>
          </a:p>
        </p:txBody>
      </p:sp>
      <p:sp>
        <p:nvSpPr>
          <p:cNvPr id="65" name="TextBox 64"/>
          <p:cNvSpPr txBox="1"/>
          <p:nvPr/>
        </p:nvSpPr>
        <p:spPr>
          <a:xfrm>
            <a:off x="5227320" y="1935480"/>
            <a:ext cx="304800" cy="369332"/>
          </a:xfrm>
          <a:prstGeom prst="rect">
            <a:avLst/>
          </a:prstGeom>
          <a:noFill/>
        </p:spPr>
        <p:txBody>
          <a:bodyPr wrap="square" rtlCol="0">
            <a:spAutoFit/>
          </a:bodyPr>
          <a:lstStyle/>
          <a:p>
            <a:r>
              <a:rPr lang="en-US" dirty="0"/>
              <a:t>X</a:t>
            </a:r>
          </a:p>
        </p:txBody>
      </p:sp>
      <p:sp>
        <p:nvSpPr>
          <p:cNvPr id="70" name="Rectangle 69"/>
          <p:cNvSpPr/>
          <p:nvPr/>
        </p:nvSpPr>
        <p:spPr>
          <a:xfrm>
            <a:off x="2209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1" name="Rectangle 70"/>
          <p:cNvSpPr/>
          <p:nvPr/>
        </p:nvSpPr>
        <p:spPr>
          <a:xfrm>
            <a:off x="2209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2" name="Rectangle 71"/>
          <p:cNvSpPr/>
          <p:nvPr/>
        </p:nvSpPr>
        <p:spPr>
          <a:xfrm>
            <a:off x="2209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3" name="Rectangle 72"/>
          <p:cNvSpPr/>
          <p:nvPr/>
        </p:nvSpPr>
        <p:spPr>
          <a:xfrm>
            <a:off x="2209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4" name="Rectangle 73"/>
          <p:cNvSpPr/>
          <p:nvPr/>
        </p:nvSpPr>
        <p:spPr>
          <a:xfrm>
            <a:off x="2209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5" name="Rectangle 74"/>
          <p:cNvSpPr/>
          <p:nvPr/>
        </p:nvSpPr>
        <p:spPr>
          <a:xfrm>
            <a:off x="2209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76" name="Rectangle 75"/>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Rectangle 76"/>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78" name="Rectangle 77"/>
          <p:cNvSpPr/>
          <p:nvPr/>
        </p:nvSpPr>
        <p:spPr>
          <a:xfrm>
            <a:off x="2209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79" name="Rectangle 78"/>
          <p:cNvSpPr/>
          <p:nvPr/>
        </p:nvSpPr>
        <p:spPr>
          <a:xfrm>
            <a:off x="2209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Rectangle 79"/>
          <p:cNvSpPr/>
          <p:nvPr/>
        </p:nvSpPr>
        <p:spPr>
          <a:xfrm>
            <a:off x="2209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1" name="Rectangle 80"/>
          <p:cNvSpPr/>
          <p:nvPr/>
        </p:nvSpPr>
        <p:spPr>
          <a:xfrm>
            <a:off x="2209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2" name="Rectangle 81"/>
          <p:cNvSpPr/>
          <p:nvPr/>
        </p:nvSpPr>
        <p:spPr>
          <a:xfrm>
            <a:off x="2209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83" name="Rectangle 82"/>
          <p:cNvSpPr/>
          <p:nvPr/>
        </p:nvSpPr>
        <p:spPr>
          <a:xfrm>
            <a:off x="2590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2590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2590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590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590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590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590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590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590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590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590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a:off x="2438400" y="4572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7" name="TextBox 96"/>
          <p:cNvSpPr txBox="1"/>
          <p:nvPr/>
        </p:nvSpPr>
        <p:spPr>
          <a:xfrm>
            <a:off x="2407920" y="5364480"/>
            <a:ext cx="304800" cy="369332"/>
          </a:xfrm>
          <a:prstGeom prst="rect">
            <a:avLst/>
          </a:prstGeom>
          <a:noFill/>
        </p:spPr>
        <p:txBody>
          <a:bodyPr wrap="square" rtlCol="0">
            <a:spAutoFit/>
          </a:bodyPr>
          <a:lstStyle/>
          <a:p>
            <a:r>
              <a:rPr lang="en-US" dirty="0"/>
              <a:t>X</a:t>
            </a:r>
          </a:p>
        </p:txBody>
      </p:sp>
      <p:sp>
        <p:nvSpPr>
          <p:cNvPr id="98" name="TextBox 97"/>
          <p:cNvSpPr txBox="1"/>
          <p:nvPr/>
        </p:nvSpPr>
        <p:spPr>
          <a:xfrm>
            <a:off x="2743200" y="3627120"/>
            <a:ext cx="304800" cy="369332"/>
          </a:xfrm>
          <a:prstGeom prst="rect">
            <a:avLst/>
          </a:prstGeom>
          <a:noFill/>
        </p:spPr>
        <p:txBody>
          <a:bodyPr wrap="square" rtlCol="0">
            <a:spAutoFit/>
          </a:bodyPr>
          <a:lstStyle/>
          <a:p>
            <a:r>
              <a:rPr lang="en-US" dirty="0"/>
              <a:t>X</a:t>
            </a:r>
          </a:p>
        </p:txBody>
      </p:sp>
      <p:sp>
        <p:nvSpPr>
          <p:cNvPr id="99" name="TextBox 98"/>
          <p:cNvSpPr txBox="1"/>
          <p:nvPr/>
        </p:nvSpPr>
        <p:spPr>
          <a:xfrm>
            <a:off x="2057400" y="3627120"/>
            <a:ext cx="304800" cy="369332"/>
          </a:xfrm>
          <a:prstGeom prst="rect">
            <a:avLst/>
          </a:prstGeom>
          <a:noFill/>
        </p:spPr>
        <p:txBody>
          <a:bodyPr wrap="square" rtlCol="0">
            <a:spAutoFit/>
          </a:bodyPr>
          <a:lstStyle/>
          <a:p>
            <a:r>
              <a:rPr lang="en-US" dirty="0"/>
              <a:t>X</a:t>
            </a:r>
          </a:p>
        </p:txBody>
      </p:sp>
      <p:sp>
        <p:nvSpPr>
          <p:cNvPr id="100" name="TextBox 99"/>
          <p:cNvSpPr txBox="1"/>
          <p:nvPr/>
        </p:nvSpPr>
        <p:spPr>
          <a:xfrm>
            <a:off x="2377440" y="3623548"/>
            <a:ext cx="304800" cy="369332"/>
          </a:xfrm>
          <a:prstGeom prst="rect">
            <a:avLst/>
          </a:prstGeom>
          <a:noFill/>
        </p:spPr>
        <p:txBody>
          <a:bodyPr wrap="square" rtlCol="0">
            <a:spAutoFit/>
          </a:bodyPr>
          <a:lstStyle/>
          <a:p>
            <a:r>
              <a:rPr lang="en-US" dirty="0"/>
              <a:t>X</a:t>
            </a:r>
          </a:p>
        </p:txBody>
      </p:sp>
      <p:cxnSp>
        <p:nvCxnSpPr>
          <p:cNvPr id="102" name="Straight Arrow Connector 101"/>
          <p:cNvCxnSpPr/>
          <p:nvPr/>
        </p:nvCxnSpPr>
        <p:spPr>
          <a:xfrm>
            <a:off x="1066800" y="5562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85800" y="5410200"/>
            <a:ext cx="381000" cy="369332"/>
          </a:xfrm>
          <a:prstGeom prst="rect">
            <a:avLst/>
          </a:prstGeom>
          <a:noFill/>
        </p:spPr>
        <p:txBody>
          <a:bodyPr wrap="square" rtlCol="0">
            <a:spAutoFit/>
          </a:bodyPr>
          <a:lstStyle/>
          <a:p>
            <a:r>
              <a:rPr lang="en-US" dirty="0"/>
              <a:t>1</a:t>
            </a:r>
          </a:p>
        </p:txBody>
      </p:sp>
      <p:cxnSp>
        <p:nvCxnSpPr>
          <p:cNvPr id="105" name="Straight Arrow Connector 104"/>
          <p:cNvCxnSpPr/>
          <p:nvPr/>
        </p:nvCxnSpPr>
        <p:spPr>
          <a:xfrm>
            <a:off x="1066800" y="4724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85800" y="4572000"/>
            <a:ext cx="381000" cy="369332"/>
          </a:xfrm>
          <a:prstGeom prst="rect">
            <a:avLst/>
          </a:prstGeom>
          <a:noFill/>
        </p:spPr>
        <p:txBody>
          <a:bodyPr wrap="square" rtlCol="0">
            <a:spAutoFit/>
          </a:bodyPr>
          <a:lstStyle/>
          <a:p>
            <a:r>
              <a:rPr lang="en-US" dirty="0"/>
              <a:t>1</a:t>
            </a:r>
          </a:p>
        </p:txBody>
      </p:sp>
      <p:cxnSp>
        <p:nvCxnSpPr>
          <p:cNvPr id="107" name="Straight Arrow Connector 106"/>
          <p:cNvCxnSpPr/>
          <p:nvPr/>
        </p:nvCxnSpPr>
        <p:spPr>
          <a:xfrm>
            <a:off x="1066800" y="3810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85800" y="3657600"/>
            <a:ext cx="381000" cy="369332"/>
          </a:xfrm>
          <a:prstGeom prst="rect">
            <a:avLst/>
          </a:prstGeom>
          <a:noFill/>
        </p:spPr>
        <p:txBody>
          <a:bodyPr wrap="square" rtlCol="0">
            <a:spAutoFit/>
          </a:bodyPr>
          <a:lstStyle/>
          <a:p>
            <a:r>
              <a:rPr lang="en-US" dirty="0"/>
              <a:t>2</a:t>
            </a:r>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8505" y="-114300"/>
            <a:ext cx="8229600" cy="1143000"/>
          </a:xfrm>
        </p:spPr>
        <p:txBody>
          <a:bodyPr>
            <a:normAutofit/>
          </a:bodyPr>
          <a:lstStyle/>
          <a:p>
            <a:r>
              <a:rPr lang="en-US" sz="2800" b="0" dirty="0"/>
              <a:t>Level B – 35 feet (10.7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146</a:t>
            </a:fld>
            <a:endParaRPr lang="en-US" dirty="0"/>
          </a:p>
        </p:txBody>
      </p:sp>
      <p:sp>
        <p:nvSpPr>
          <p:cNvPr id="36" name="TextBox 35"/>
          <p:cNvSpPr txBox="1"/>
          <p:nvPr/>
        </p:nvSpPr>
        <p:spPr>
          <a:xfrm>
            <a:off x="1524000" y="6172200"/>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07013" y="1367135"/>
            <a:ext cx="1636987" cy="461665"/>
          </a:xfrm>
          <a:prstGeom prst="rect">
            <a:avLst/>
          </a:prstGeom>
          <a:noFill/>
        </p:spPr>
        <p:txBody>
          <a:bodyPr wrap="none" rtlCol="0">
            <a:spAutoFit/>
          </a:bodyPr>
          <a:lstStyle/>
          <a:p>
            <a:r>
              <a:rPr lang="en-US" sz="2400" dirty="0"/>
              <a:t>End of Rack</a:t>
            </a:r>
          </a:p>
        </p:txBody>
      </p:sp>
      <p:sp>
        <p:nvSpPr>
          <p:cNvPr id="49" name="TextBox 48"/>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0" name="Straight Arrow Connector 49"/>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65120" y="2895600"/>
            <a:ext cx="2590800" cy="1077218"/>
          </a:xfrm>
          <a:prstGeom prst="rect">
            <a:avLst/>
          </a:prstGeom>
          <a:noFill/>
        </p:spPr>
        <p:txBody>
          <a:bodyPr wrap="square" rtlCol="0">
            <a:spAutoFit/>
          </a:bodyPr>
          <a:lstStyle/>
          <a:p>
            <a:pPr algn="ctr"/>
            <a:r>
              <a:rPr lang="en-US" sz="3200" dirty="0"/>
              <a:t>None required at this level</a:t>
            </a:r>
          </a:p>
        </p:txBody>
      </p:sp>
      <p:sp>
        <p:nvSpPr>
          <p:cNvPr id="59" name="Rectangle 58"/>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60" name="Rectangle 59"/>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61" name="Rectangle 60"/>
          <p:cNvSpPr/>
          <p:nvPr/>
        </p:nvSpPr>
        <p:spPr>
          <a:xfrm>
            <a:off x="2209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62" name="Rectangle 61"/>
          <p:cNvSpPr/>
          <p:nvPr/>
        </p:nvSpPr>
        <p:spPr>
          <a:xfrm>
            <a:off x="2209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3" name="Rectangle 62"/>
          <p:cNvSpPr/>
          <p:nvPr/>
        </p:nvSpPr>
        <p:spPr>
          <a:xfrm>
            <a:off x="2209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64" name="Rectangle 63"/>
          <p:cNvSpPr/>
          <p:nvPr/>
        </p:nvSpPr>
        <p:spPr>
          <a:xfrm>
            <a:off x="2209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65" name="Rectangle 64"/>
          <p:cNvSpPr/>
          <p:nvPr/>
        </p:nvSpPr>
        <p:spPr>
          <a:xfrm>
            <a:off x="2209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67" name="Rectangle 66"/>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590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590800" y="22860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590800" y="19050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590800" y="15240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590800" y="11430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209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5" name="Rectangle 74"/>
          <p:cNvSpPr/>
          <p:nvPr/>
        </p:nvSpPr>
        <p:spPr>
          <a:xfrm>
            <a:off x="2209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6" name="Rectangle 75"/>
          <p:cNvSpPr/>
          <p:nvPr/>
        </p:nvSpPr>
        <p:spPr>
          <a:xfrm>
            <a:off x="2209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7" name="Rectangle 76"/>
          <p:cNvSpPr/>
          <p:nvPr/>
        </p:nvSpPr>
        <p:spPr>
          <a:xfrm>
            <a:off x="2209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8" name="Rectangle 77"/>
          <p:cNvSpPr/>
          <p:nvPr/>
        </p:nvSpPr>
        <p:spPr>
          <a:xfrm>
            <a:off x="2209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9" name="Rectangle 78"/>
          <p:cNvSpPr/>
          <p:nvPr/>
        </p:nvSpPr>
        <p:spPr>
          <a:xfrm>
            <a:off x="2209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80" name="Rectangle 79"/>
          <p:cNvSpPr/>
          <p:nvPr/>
        </p:nvSpPr>
        <p:spPr>
          <a:xfrm>
            <a:off x="2590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590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2590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590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590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590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2438400" y="4572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87" name="TextBox 86"/>
          <p:cNvSpPr txBox="1"/>
          <p:nvPr/>
        </p:nvSpPr>
        <p:spPr>
          <a:xfrm>
            <a:off x="2407920" y="5364480"/>
            <a:ext cx="304800" cy="369332"/>
          </a:xfrm>
          <a:prstGeom prst="rect">
            <a:avLst/>
          </a:prstGeom>
          <a:noFill/>
        </p:spPr>
        <p:txBody>
          <a:bodyPr wrap="square" rtlCol="0">
            <a:spAutoFit/>
          </a:bodyPr>
          <a:lstStyle/>
          <a:p>
            <a:r>
              <a:rPr lang="en-US" dirty="0"/>
              <a:t>X</a:t>
            </a:r>
          </a:p>
        </p:txBody>
      </p:sp>
      <p:sp>
        <p:nvSpPr>
          <p:cNvPr id="88" name="TextBox 87"/>
          <p:cNvSpPr txBox="1"/>
          <p:nvPr/>
        </p:nvSpPr>
        <p:spPr>
          <a:xfrm>
            <a:off x="2743200" y="3627120"/>
            <a:ext cx="304800" cy="369332"/>
          </a:xfrm>
          <a:prstGeom prst="rect">
            <a:avLst/>
          </a:prstGeom>
          <a:noFill/>
        </p:spPr>
        <p:txBody>
          <a:bodyPr wrap="square" rtlCol="0">
            <a:spAutoFit/>
          </a:bodyPr>
          <a:lstStyle/>
          <a:p>
            <a:r>
              <a:rPr lang="en-US" dirty="0"/>
              <a:t>X</a:t>
            </a:r>
          </a:p>
        </p:txBody>
      </p:sp>
      <p:sp>
        <p:nvSpPr>
          <p:cNvPr id="89" name="TextBox 88"/>
          <p:cNvSpPr txBox="1"/>
          <p:nvPr/>
        </p:nvSpPr>
        <p:spPr>
          <a:xfrm>
            <a:off x="2057400" y="3627120"/>
            <a:ext cx="304800" cy="369332"/>
          </a:xfrm>
          <a:prstGeom prst="rect">
            <a:avLst/>
          </a:prstGeom>
          <a:noFill/>
        </p:spPr>
        <p:txBody>
          <a:bodyPr wrap="square" rtlCol="0">
            <a:spAutoFit/>
          </a:bodyPr>
          <a:lstStyle/>
          <a:p>
            <a:r>
              <a:rPr lang="en-US" dirty="0"/>
              <a:t>X</a:t>
            </a:r>
          </a:p>
        </p:txBody>
      </p:sp>
      <p:sp>
        <p:nvSpPr>
          <p:cNvPr id="90" name="TextBox 89"/>
          <p:cNvSpPr txBox="1"/>
          <p:nvPr/>
        </p:nvSpPr>
        <p:spPr>
          <a:xfrm>
            <a:off x="2377440" y="3623548"/>
            <a:ext cx="304800" cy="369332"/>
          </a:xfrm>
          <a:prstGeom prst="rect">
            <a:avLst/>
          </a:prstGeom>
          <a:noFill/>
        </p:spPr>
        <p:txBody>
          <a:bodyPr wrap="square" rtlCol="0">
            <a:spAutoFit/>
          </a:bodyPr>
          <a:lstStyle/>
          <a:p>
            <a:r>
              <a:rPr lang="en-US" dirty="0"/>
              <a:t>X</a:t>
            </a:r>
          </a:p>
        </p:txBody>
      </p:sp>
      <p:cxnSp>
        <p:nvCxnSpPr>
          <p:cNvPr id="91" name="Straight Arrow Connector 90"/>
          <p:cNvCxnSpPr/>
          <p:nvPr/>
        </p:nvCxnSpPr>
        <p:spPr>
          <a:xfrm>
            <a:off x="1066800" y="5562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5800" y="5410200"/>
            <a:ext cx="381000" cy="369332"/>
          </a:xfrm>
          <a:prstGeom prst="rect">
            <a:avLst/>
          </a:prstGeom>
          <a:noFill/>
        </p:spPr>
        <p:txBody>
          <a:bodyPr wrap="square" rtlCol="0">
            <a:spAutoFit/>
          </a:bodyPr>
          <a:lstStyle/>
          <a:p>
            <a:r>
              <a:rPr lang="en-US" dirty="0"/>
              <a:t>1</a:t>
            </a:r>
          </a:p>
        </p:txBody>
      </p:sp>
      <p:cxnSp>
        <p:nvCxnSpPr>
          <p:cNvPr id="93" name="Straight Arrow Connector 92"/>
          <p:cNvCxnSpPr/>
          <p:nvPr/>
        </p:nvCxnSpPr>
        <p:spPr>
          <a:xfrm>
            <a:off x="1066800" y="4724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85800" y="4572000"/>
            <a:ext cx="381000" cy="369332"/>
          </a:xfrm>
          <a:prstGeom prst="rect">
            <a:avLst/>
          </a:prstGeom>
          <a:noFill/>
        </p:spPr>
        <p:txBody>
          <a:bodyPr wrap="square" rtlCol="0">
            <a:spAutoFit/>
          </a:bodyPr>
          <a:lstStyle/>
          <a:p>
            <a:r>
              <a:rPr lang="en-US" dirty="0"/>
              <a:t>1</a:t>
            </a:r>
          </a:p>
        </p:txBody>
      </p:sp>
      <p:cxnSp>
        <p:nvCxnSpPr>
          <p:cNvPr id="95" name="Straight Arrow Connector 94"/>
          <p:cNvCxnSpPr/>
          <p:nvPr/>
        </p:nvCxnSpPr>
        <p:spPr>
          <a:xfrm>
            <a:off x="1066800" y="3810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85800" y="3657600"/>
            <a:ext cx="381000" cy="369332"/>
          </a:xfrm>
          <a:prstGeom prst="rect">
            <a:avLst/>
          </a:prstGeom>
          <a:noFill/>
        </p:spPr>
        <p:txBody>
          <a:bodyPr wrap="square" rtlCol="0">
            <a:spAutoFit/>
          </a:bodyPr>
          <a:lstStyle/>
          <a:p>
            <a:r>
              <a:rPr lang="en-US" dirty="0"/>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0" dirty="0"/>
              <a:t>Level C – 40 feet (12.2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147</a:t>
            </a:fld>
            <a:endParaRPr lang="en-US" dirty="0"/>
          </a:p>
        </p:txBody>
      </p:sp>
      <p:sp>
        <p:nvSpPr>
          <p:cNvPr id="36" name="TextBox 35"/>
          <p:cNvSpPr txBox="1"/>
          <p:nvPr/>
        </p:nvSpPr>
        <p:spPr>
          <a:xfrm>
            <a:off x="1524000" y="6172200"/>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49" name="TextBox 48"/>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0" name="Straight Arrow Connector 49"/>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66" name="Rectangle 65"/>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67" name="Rectangle 66"/>
          <p:cNvSpPr/>
          <p:nvPr/>
        </p:nvSpPr>
        <p:spPr>
          <a:xfrm>
            <a:off x="2209800" y="2590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68" name="Rectangle 67"/>
          <p:cNvSpPr/>
          <p:nvPr/>
        </p:nvSpPr>
        <p:spPr>
          <a:xfrm>
            <a:off x="2209800" y="2209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9" name="Rectangle 68"/>
          <p:cNvSpPr/>
          <p:nvPr/>
        </p:nvSpPr>
        <p:spPr>
          <a:xfrm>
            <a:off x="2209800" y="18288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0" name="Rectangle 69"/>
          <p:cNvSpPr/>
          <p:nvPr/>
        </p:nvSpPr>
        <p:spPr>
          <a:xfrm>
            <a:off x="2209800" y="14478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71" name="Rectangle 70"/>
          <p:cNvSpPr/>
          <p:nvPr/>
        </p:nvSpPr>
        <p:spPr>
          <a:xfrm>
            <a:off x="2209800" y="10668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3" name="Rectangle 72"/>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590800" y="2590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590800" y="2209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590800" y="18288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590800" y="14478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590800" y="10668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1" name="Rectangle 80"/>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09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3" name="Rectangle 82"/>
          <p:cNvSpPr/>
          <p:nvPr/>
        </p:nvSpPr>
        <p:spPr>
          <a:xfrm>
            <a:off x="2209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4" name="Rectangle 83"/>
          <p:cNvSpPr/>
          <p:nvPr/>
        </p:nvSpPr>
        <p:spPr>
          <a:xfrm>
            <a:off x="2209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5" name="Rectangle 84"/>
          <p:cNvSpPr/>
          <p:nvPr/>
        </p:nvSpPr>
        <p:spPr>
          <a:xfrm>
            <a:off x="2209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6" name="Rectangle 85"/>
          <p:cNvSpPr/>
          <p:nvPr/>
        </p:nvSpPr>
        <p:spPr>
          <a:xfrm>
            <a:off x="2209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87" name="Rectangle 86"/>
          <p:cNvSpPr/>
          <p:nvPr/>
        </p:nvSpPr>
        <p:spPr>
          <a:xfrm>
            <a:off x="2209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88" name="Rectangle 87"/>
          <p:cNvSpPr/>
          <p:nvPr/>
        </p:nvSpPr>
        <p:spPr>
          <a:xfrm>
            <a:off x="2590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2590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2590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2590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590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590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a:off x="2438400" y="4572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5" name="TextBox 94"/>
          <p:cNvSpPr txBox="1"/>
          <p:nvPr/>
        </p:nvSpPr>
        <p:spPr>
          <a:xfrm>
            <a:off x="2407920" y="5364480"/>
            <a:ext cx="304800" cy="369332"/>
          </a:xfrm>
          <a:prstGeom prst="rect">
            <a:avLst/>
          </a:prstGeom>
          <a:noFill/>
        </p:spPr>
        <p:txBody>
          <a:bodyPr wrap="square" rtlCol="0">
            <a:spAutoFit/>
          </a:bodyPr>
          <a:lstStyle/>
          <a:p>
            <a:r>
              <a:rPr lang="en-US" dirty="0"/>
              <a:t>X</a:t>
            </a:r>
          </a:p>
        </p:txBody>
      </p:sp>
      <p:sp>
        <p:nvSpPr>
          <p:cNvPr id="96" name="TextBox 95"/>
          <p:cNvSpPr txBox="1"/>
          <p:nvPr/>
        </p:nvSpPr>
        <p:spPr>
          <a:xfrm>
            <a:off x="2743200" y="3627120"/>
            <a:ext cx="304800" cy="369332"/>
          </a:xfrm>
          <a:prstGeom prst="rect">
            <a:avLst/>
          </a:prstGeom>
          <a:noFill/>
        </p:spPr>
        <p:txBody>
          <a:bodyPr wrap="square" rtlCol="0">
            <a:spAutoFit/>
          </a:bodyPr>
          <a:lstStyle/>
          <a:p>
            <a:r>
              <a:rPr lang="en-US" dirty="0"/>
              <a:t>X</a:t>
            </a:r>
          </a:p>
        </p:txBody>
      </p:sp>
      <p:sp>
        <p:nvSpPr>
          <p:cNvPr id="97" name="TextBox 96"/>
          <p:cNvSpPr txBox="1"/>
          <p:nvPr/>
        </p:nvSpPr>
        <p:spPr>
          <a:xfrm>
            <a:off x="2057400" y="3627120"/>
            <a:ext cx="304800" cy="369332"/>
          </a:xfrm>
          <a:prstGeom prst="rect">
            <a:avLst/>
          </a:prstGeom>
          <a:noFill/>
        </p:spPr>
        <p:txBody>
          <a:bodyPr wrap="square" rtlCol="0">
            <a:spAutoFit/>
          </a:bodyPr>
          <a:lstStyle/>
          <a:p>
            <a:r>
              <a:rPr lang="en-US" dirty="0"/>
              <a:t>X</a:t>
            </a:r>
          </a:p>
        </p:txBody>
      </p:sp>
      <p:sp>
        <p:nvSpPr>
          <p:cNvPr id="98" name="TextBox 97"/>
          <p:cNvSpPr txBox="1"/>
          <p:nvPr/>
        </p:nvSpPr>
        <p:spPr>
          <a:xfrm>
            <a:off x="2377440" y="3623548"/>
            <a:ext cx="304800" cy="369332"/>
          </a:xfrm>
          <a:prstGeom prst="rect">
            <a:avLst/>
          </a:prstGeom>
          <a:noFill/>
        </p:spPr>
        <p:txBody>
          <a:bodyPr wrap="square" rtlCol="0">
            <a:spAutoFit/>
          </a:bodyPr>
          <a:lstStyle/>
          <a:p>
            <a:r>
              <a:rPr lang="en-US" dirty="0"/>
              <a:t>X</a:t>
            </a:r>
          </a:p>
        </p:txBody>
      </p:sp>
      <p:cxnSp>
        <p:nvCxnSpPr>
          <p:cNvPr id="99" name="Straight Arrow Connector 98"/>
          <p:cNvCxnSpPr/>
          <p:nvPr/>
        </p:nvCxnSpPr>
        <p:spPr>
          <a:xfrm>
            <a:off x="1066800" y="5562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85800" y="5410200"/>
            <a:ext cx="381000" cy="369332"/>
          </a:xfrm>
          <a:prstGeom prst="rect">
            <a:avLst/>
          </a:prstGeom>
          <a:noFill/>
        </p:spPr>
        <p:txBody>
          <a:bodyPr wrap="square" rtlCol="0">
            <a:spAutoFit/>
          </a:bodyPr>
          <a:lstStyle/>
          <a:p>
            <a:r>
              <a:rPr lang="en-US" dirty="0"/>
              <a:t>1</a:t>
            </a:r>
          </a:p>
        </p:txBody>
      </p:sp>
      <p:cxnSp>
        <p:nvCxnSpPr>
          <p:cNvPr id="101" name="Straight Arrow Connector 100"/>
          <p:cNvCxnSpPr/>
          <p:nvPr/>
        </p:nvCxnSpPr>
        <p:spPr>
          <a:xfrm>
            <a:off x="1066800" y="4724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85800" y="4572000"/>
            <a:ext cx="381000" cy="369332"/>
          </a:xfrm>
          <a:prstGeom prst="rect">
            <a:avLst/>
          </a:prstGeom>
          <a:noFill/>
        </p:spPr>
        <p:txBody>
          <a:bodyPr wrap="square" rtlCol="0">
            <a:spAutoFit/>
          </a:bodyPr>
          <a:lstStyle/>
          <a:p>
            <a:r>
              <a:rPr lang="en-US" dirty="0"/>
              <a:t>1</a:t>
            </a:r>
          </a:p>
        </p:txBody>
      </p:sp>
      <p:cxnSp>
        <p:nvCxnSpPr>
          <p:cNvPr id="103" name="Straight Arrow Connector 102"/>
          <p:cNvCxnSpPr/>
          <p:nvPr/>
        </p:nvCxnSpPr>
        <p:spPr>
          <a:xfrm>
            <a:off x="1066800" y="3810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85800" y="3657600"/>
            <a:ext cx="381000" cy="369332"/>
          </a:xfrm>
          <a:prstGeom prst="rect">
            <a:avLst/>
          </a:prstGeom>
          <a:noFill/>
        </p:spPr>
        <p:txBody>
          <a:bodyPr wrap="square" rtlCol="0">
            <a:spAutoFit/>
          </a:bodyPr>
          <a:lstStyle/>
          <a:p>
            <a:r>
              <a:rPr lang="en-US" dirty="0"/>
              <a:t>2</a:t>
            </a:r>
          </a:p>
        </p:txBody>
      </p:sp>
      <p:cxnSp>
        <p:nvCxnSpPr>
          <p:cNvPr id="105" name="Straight Arrow Connector 104"/>
          <p:cNvCxnSpPr/>
          <p:nvPr/>
        </p:nvCxnSpPr>
        <p:spPr>
          <a:xfrm>
            <a:off x="1066800" y="3048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85800" y="2895600"/>
            <a:ext cx="381000" cy="369332"/>
          </a:xfrm>
          <a:prstGeom prst="rect">
            <a:avLst/>
          </a:prstGeom>
          <a:noFill/>
        </p:spPr>
        <p:txBody>
          <a:bodyPr wrap="square" rtlCol="0">
            <a:spAutoFit/>
          </a:bodyPr>
          <a:lstStyle/>
          <a:p>
            <a:r>
              <a:rPr lang="en-US" dirty="0"/>
              <a:t>3</a:t>
            </a:r>
          </a:p>
        </p:txBody>
      </p:sp>
      <p:sp>
        <p:nvSpPr>
          <p:cNvPr id="107" name="Isosceles Triangle 106"/>
          <p:cNvSpPr/>
          <p:nvPr/>
        </p:nvSpPr>
        <p:spPr>
          <a:xfrm>
            <a:off x="2438400" y="28194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09" name="Isosceles Triangle 108"/>
          <p:cNvSpPr/>
          <p:nvPr/>
        </p:nvSpPr>
        <p:spPr>
          <a:xfrm>
            <a:off x="6294120" y="39624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10" name="Isosceles Triangle 109"/>
          <p:cNvSpPr/>
          <p:nvPr/>
        </p:nvSpPr>
        <p:spPr>
          <a:xfrm>
            <a:off x="6294120" y="19812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55518"/>
            <a:ext cx="8229600" cy="1143000"/>
          </a:xfrm>
        </p:spPr>
        <p:txBody>
          <a:bodyPr>
            <a:normAutofit/>
          </a:bodyPr>
          <a:lstStyle/>
          <a:p>
            <a:r>
              <a:rPr lang="en-US" sz="2800" b="0" dirty="0"/>
              <a:t>Level D – 45 feet (13.7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148</a:t>
            </a:fld>
            <a:endParaRPr lang="en-US" dirty="0"/>
          </a:p>
        </p:txBody>
      </p:sp>
      <p:sp>
        <p:nvSpPr>
          <p:cNvPr id="36" name="TextBox 35"/>
          <p:cNvSpPr txBox="1"/>
          <p:nvPr/>
        </p:nvSpPr>
        <p:spPr>
          <a:xfrm>
            <a:off x="1524000" y="6091535"/>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49" name="TextBox 48"/>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0" name="Straight Arrow Connector 49"/>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209800" y="2590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67" name="Rectangle 66"/>
          <p:cNvSpPr/>
          <p:nvPr/>
        </p:nvSpPr>
        <p:spPr>
          <a:xfrm>
            <a:off x="2209800" y="2209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8" name="Rectangle 67"/>
          <p:cNvSpPr/>
          <p:nvPr/>
        </p:nvSpPr>
        <p:spPr>
          <a:xfrm>
            <a:off x="2209800" y="18288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69" name="Rectangle 68"/>
          <p:cNvSpPr/>
          <p:nvPr/>
        </p:nvSpPr>
        <p:spPr>
          <a:xfrm>
            <a:off x="2209800" y="14478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70" name="Rectangle 69"/>
          <p:cNvSpPr/>
          <p:nvPr/>
        </p:nvSpPr>
        <p:spPr>
          <a:xfrm>
            <a:off x="2209800" y="10668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4" name="Rectangle 73"/>
          <p:cNvSpPr/>
          <p:nvPr/>
        </p:nvSpPr>
        <p:spPr>
          <a:xfrm>
            <a:off x="2590800" y="2590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590800" y="2209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590800" y="18288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590800" y="14478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590800" y="10668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865120" y="2895600"/>
            <a:ext cx="2590800" cy="1077218"/>
          </a:xfrm>
          <a:prstGeom prst="rect">
            <a:avLst/>
          </a:prstGeom>
          <a:noFill/>
        </p:spPr>
        <p:txBody>
          <a:bodyPr wrap="square" rtlCol="0">
            <a:spAutoFit/>
          </a:bodyPr>
          <a:lstStyle/>
          <a:p>
            <a:pPr algn="ctr"/>
            <a:r>
              <a:rPr lang="en-US" sz="3200" dirty="0"/>
              <a:t>None required at this level</a:t>
            </a:r>
          </a:p>
        </p:txBody>
      </p:sp>
      <p:sp>
        <p:nvSpPr>
          <p:cNvPr id="80" name="Rectangle 79"/>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1" name="Rectangle 80"/>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82" name="Rectangle 81"/>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5" name="Rectangle 84"/>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09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7" name="Rectangle 86"/>
          <p:cNvSpPr/>
          <p:nvPr/>
        </p:nvSpPr>
        <p:spPr>
          <a:xfrm>
            <a:off x="2209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8" name="Rectangle 87"/>
          <p:cNvSpPr/>
          <p:nvPr/>
        </p:nvSpPr>
        <p:spPr>
          <a:xfrm>
            <a:off x="2209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9" name="Rectangle 88"/>
          <p:cNvSpPr/>
          <p:nvPr/>
        </p:nvSpPr>
        <p:spPr>
          <a:xfrm>
            <a:off x="2209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0" name="Rectangle 89"/>
          <p:cNvSpPr/>
          <p:nvPr/>
        </p:nvSpPr>
        <p:spPr>
          <a:xfrm>
            <a:off x="2209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1" name="Rectangle 90"/>
          <p:cNvSpPr/>
          <p:nvPr/>
        </p:nvSpPr>
        <p:spPr>
          <a:xfrm>
            <a:off x="2209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92" name="Rectangle 91"/>
          <p:cNvSpPr/>
          <p:nvPr/>
        </p:nvSpPr>
        <p:spPr>
          <a:xfrm>
            <a:off x="2590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2590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2590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2590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590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590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a:off x="2438400" y="4572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9" name="TextBox 98"/>
          <p:cNvSpPr txBox="1"/>
          <p:nvPr/>
        </p:nvSpPr>
        <p:spPr>
          <a:xfrm>
            <a:off x="2407920" y="5364480"/>
            <a:ext cx="304800" cy="369332"/>
          </a:xfrm>
          <a:prstGeom prst="rect">
            <a:avLst/>
          </a:prstGeom>
          <a:noFill/>
        </p:spPr>
        <p:txBody>
          <a:bodyPr wrap="square" rtlCol="0">
            <a:spAutoFit/>
          </a:bodyPr>
          <a:lstStyle/>
          <a:p>
            <a:r>
              <a:rPr lang="en-US" dirty="0"/>
              <a:t>X</a:t>
            </a:r>
          </a:p>
        </p:txBody>
      </p:sp>
      <p:sp>
        <p:nvSpPr>
          <p:cNvPr id="100" name="TextBox 99"/>
          <p:cNvSpPr txBox="1"/>
          <p:nvPr/>
        </p:nvSpPr>
        <p:spPr>
          <a:xfrm>
            <a:off x="2743200" y="3627120"/>
            <a:ext cx="304800" cy="369332"/>
          </a:xfrm>
          <a:prstGeom prst="rect">
            <a:avLst/>
          </a:prstGeom>
          <a:noFill/>
        </p:spPr>
        <p:txBody>
          <a:bodyPr wrap="square" rtlCol="0">
            <a:spAutoFit/>
          </a:bodyPr>
          <a:lstStyle/>
          <a:p>
            <a:r>
              <a:rPr lang="en-US" dirty="0"/>
              <a:t>X</a:t>
            </a:r>
          </a:p>
        </p:txBody>
      </p:sp>
      <p:sp>
        <p:nvSpPr>
          <p:cNvPr id="101" name="TextBox 100"/>
          <p:cNvSpPr txBox="1"/>
          <p:nvPr/>
        </p:nvSpPr>
        <p:spPr>
          <a:xfrm>
            <a:off x="2057400" y="3627120"/>
            <a:ext cx="304800" cy="369332"/>
          </a:xfrm>
          <a:prstGeom prst="rect">
            <a:avLst/>
          </a:prstGeom>
          <a:noFill/>
        </p:spPr>
        <p:txBody>
          <a:bodyPr wrap="square" rtlCol="0">
            <a:spAutoFit/>
          </a:bodyPr>
          <a:lstStyle/>
          <a:p>
            <a:r>
              <a:rPr lang="en-US" dirty="0"/>
              <a:t>X</a:t>
            </a:r>
          </a:p>
        </p:txBody>
      </p:sp>
      <p:sp>
        <p:nvSpPr>
          <p:cNvPr id="102" name="TextBox 101"/>
          <p:cNvSpPr txBox="1"/>
          <p:nvPr/>
        </p:nvSpPr>
        <p:spPr>
          <a:xfrm>
            <a:off x="2377440" y="3623548"/>
            <a:ext cx="304800" cy="369332"/>
          </a:xfrm>
          <a:prstGeom prst="rect">
            <a:avLst/>
          </a:prstGeom>
          <a:noFill/>
        </p:spPr>
        <p:txBody>
          <a:bodyPr wrap="square" rtlCol="0">
            <a:spAutoFit/>
          </a:bodyPr>
          <a:lstStyle/>
          <a:p>
            <a:r>
              <a:rPr lang="en-US" dirty="0"/>
              <a:t>X</a:t>
            </a:r>
          </a:p>
        </p:txBody>
      </p:sp>
      <p:cxnSp>
        <p:nvCxnSpPr>
          <p:cNvPr id="103" name="Straight Arrow Connector 102"/>
          <p:cNvCxnSpPr/>
          <p:nvPr/>
        </p:nvCxnSpPr>
        <p:spPr>
          <a:xfrm>
            <a:off x="1066800" y="5562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85800" y="5410200"/>
            <a:ext cx="381000" cy="369332"/>
          </a:xfrm>
          <a:prstGeom prst="rect">
            <a:avLst/>
          </a:prstGeom>
          <a:noFill/>
        </p:spPr>
        <p:txBody>
          <a:bodyPr wrap="square" rtlCol="0">
            <a:spAutoFit/>
          </a:bodyPr>
          <a:lstStyle/>
          <a:p>
            <a:r>
              <a:rPr lang="en-US" dirty="0"/>
              <a:t>1</a:t>
            </a:r>
          </a:p>
        </p:txBody>
      </p:sp>
      <p:cxnSp>
        <p:nvCxnSpPr>
          <p:cNvPr id="105" name="Straight Arrow Connector 104"/>
          <p:cNvCxnSpPr/>
          <p:nvPr/>
        </p:nvCxnSpPr>
        <p:spPr>
          <a:xfrm>
            <a:off x="1066800" y="4724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85800" y="4572000"/>
            <a:ext cx="381000" cy="369332"/>
          </a:xfrm>
          <a:prstGeom prst="rect">
            <a:avLst/>
          </a:prstGeom>
          <a:noFill/>
        </p:spPr>
        <p:txBody>
          <a:bodyPr wrap="square" rtlCol="0">
            <a:spAutoFit/>
          </a:bodyPr>
          <a:lstStyle/>
          <a:p>
            <a:r>
              <a:rPr lang="en-US" dirty="0"/>
              <a:t>1</a:t>
            </a:r>
          </a:p>
        </p:txBody>
      </p:sp>
      <p:cxnSp>
        <p:nvCxnSpPr>
          <p:cNvPr id="107" name="Straight Arrow Connector 106"/>
          <p:cNvCxnSpPr/>
          <p:nvPr/>
        </p:nvCxnSpPr>
        <p:spPr>
          <a:xfrm>
            <a:off x="1066800" y="3810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85800" y="3657600"/>
            <a:ext cx="381000" cy="369332"/>
          </a:xfrm>
          <a:prstGeom prst="rect">
            <a:avLst/>
          </a:prstGeom>
          <a:noFill/>
        </p:spPr>
        <p:txBody>
          <a:bodyPr wrap="square" rtlCol="0">
            <a:spAutoFit/>
          </a:bodyPr>
          <a:lstStyle/>
          <a:p>
            <a:r>
              <a:rPr lang="en-US" dirty="0"/>
              <a:t>2</a:t>
            </a:r>
          </a:p>
        </p:txBody>
      </p:sp>
      <p:cxnSp>
        <p:nvCxnSpPr>
          <p:cNvPr id="109" name="Straight Arrow Connector 108"/>
          <p:cNvCxnSpPr/>
          <p:nvPr/>
        </p:nvCxnSpPr>
        <p:spPr>
          <a:xfrm>
            <a:off x="1066800" y="3048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85800" y="2895600"/>
            <a:ext cx="381000" cy="369332"/>
          </a:xfrm>
          <a:prstGeom prst="rect">
            <a:avLst/>
          </a:prstGeom>
          <a:noFill/>
        </p:spPr>
        <p:txBody>
          <a:bodyPr wrap="square" rtlCol="0">
            <a:spAutoFit/>
          </a:bodyPr>
          <a:lstStyle/>
          <a:p>
            <a:r>
              <a:rPr lang="en-US" dirty="0"/>
              <a:t>3</a:t>
            </a:r>
          </a:p>
        </p:txBody>
      </p:sp>
      <p:sp>
        <p:nvSpPr>
          <p:cNvPr id="111" name="Isosceles Triangle 110"/>
          <p:cNvSpPr/>
          <p:nvPr/>
        </p:nvSpPr>
        <p:spPr>
          <a:xfrm>
            <a:off x="2438400" y="28194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48884" y="11369"/>
            <a:ext cx="7862247" cy="914400"/>
          </a:xfrm>
        </p:spPr>
        <p:txBody>
          <a:bodyPr>
            <a:noAutofit/>
          </a:bodyPr>
          <a:lstStyle/>
          <a:p>
            <a:pPr algn="r"/>
            <a:r>
              <a:rPr lang="en-US" sz="2800" b="0" dirty="0"/>
              <a:t>Level E – 50 feet (15.2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149</a:t>
            </a:fld>
            <a:endParaRPr lang="en-US" dirty="0"/>
          </a:p>
        </p:txBody>
      </p:sp>
      <p:sp>
        <p:nvSpPr>
          <p:cNvPr id="36" name="TextBox 35"/>
          <p:cNvSpPr txBox="1"/>
          <p:nvPr/>
        </p:nvSpPr>
        <p:spPr>
          <a:xfrm>
            <a:off x="1524000" y="6167735"/>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2" name="Rectangle 41"/>
          <p:cNvSpPr/>
          <p:nvPr/>
        </p:nvSpPr>
        <p:spPr>
          <a:xfrm>
            <a:off x="5410200" y="12192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07013" y="1367135"/>
            <a:ext cx="1636987" cy="461665"/>
          </a:xfrm>
          <a:prstGeom prst="rect">
            <a:avLst/>
          </a:prstGeom>
          <a:noFill/>
        </p:spPr>
        <p:txBody>
          <a:bodyPr wrap="none" rtlCol="0">
            <a:spAutoFit/>
          </a:bodyPr>
          <a:lstStyle/>
          <a:p>
            <a:r>
              <a:rPr lang="en-US" sz="2400" dirty="0"/>
              <a:t>End of Rack</a:t>
            </a:r>
          </a:p>
        </p:txBody>
      </p:sp>
      <p:sp>
        <p:nvSpPr>
          <p:cNvPr id="49" name="TextBox 48"/>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0" name="Straight Arrow Connector 49"/>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209800" y="2209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6" name="Rectangle 65"/>
          <p:cNvSpPr/>
          <p:nvPr/>
        </p:nvSpPr>
        <p:spPr>
          <a:xfrm>
            <a:off x="2209800" y="1752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67" name="Rectangle 66"/>
          <p:cNvSpPr/>
          <p:nvPr/>
        </p:nvSpPr>
        <p:spPr>
          <a:xfrm>
            <a:off x="2209800" y="13716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68" name="Rectangle 67"/>
          <p:cNvSpPr/>
          <p:nvPr/>
        </p:nvSpPr>
        <p:spPr>
          <a:xfrm>
            <a:off x="2209800" y="9906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3" name="Rectangle 72"/>
          <p:cNvSpPr/>
          <p:nvPr/>
        </p:nvSpPr>
        <p:spPr>
          <a:xfrm>
            <a:off x="2590800" y="2209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590800" y="1752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590800" y="13716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590800" y="9906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209800" y="2590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78" name="Rectangle 77"/>
          <p:cNvSpPr/>
          <p:nvPr/>
        </p:nvSpPr>
        <p:spPr>
          <a:xfrm>
            <a:off x="2590800" y="2590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0" name="Rectangle 79"/>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81" name="Rectangle 80"/>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4" name="Rectangle 83"/>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09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6" name="Rectangle 85"/>
          <p:cNvSpPr/>
          <p:nvPr/>
        </p:nvSpPr>
        <p:spPr>
          <a:xfrm>
            <a:off x="2209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7" name="Rectangle 86"/>
          <p:cNvSpPr/>
          <p:nvPr/>
        </p:nvSpPr>
        <p:spPr>
          <a:xfrm>
            <a:off x="2209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8" name="Rectangle 87"/>
          <p:cNvSpPr/>
          <p:nvPr/>
        </p:nvSpPr>
        <p:spPr>
          <a:xfrm>
            <a:off x="2209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9" name="Rectangle 88"/>
          <p:cNvSpPr/>
          <p:nvPr/>
        </p:nvSpPr>
        <p:spPr>
          <a:xfrm>
            <a:off x="2209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0" name="Rectangle 89"/>
          <p:cNvSpPr/>
          <p:nvPr/>
        </p:nvSpPr>
        <p:spPr>
          <a:xfrm>
            <a:off x="2209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91" name="Rectangle 90"/>
          <p:cNvSpPr/>
          <p:nvPr/>
        </p:nvSpPr>
        <p:spPr>
          <a:xfrm>
            <a:off x="2590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2590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2590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2590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590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590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a:off x="2438400" y="4572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8" name="TextBox 97"/>
          <p:cNvSpPr txBox="1"/>
          <p:nvPr/>
        </p:nvSpPr>
        <p:spPr>
          <a:xfrm>
            <a:off x="2407920" y="5364480"/>
            <a:ext cx="304800" cy="369332"/>
          </a:xfrm>
          <a:prstGeom prst="rect">
            <a:avLst/>
          </a:prstGeom>
          <a:noFill/>
        </p:spPr>
        <p:txBody>
          <a:bodyPr wrap="square" rtlCol="0">
            <a:spAutoFit/>
          </a:bodyPr>
          <a:lstStyle/>
          <a:p>
            <a:r>
              <a:rPr lang="en-US" dirty="0"/>
              <a:t>X</a:t>
            </a:r>
          </a:p>
        </p:txBody>
      </p:sp>
      <p:sp>
        <p:nvSpPr>
          <p:cNvPr id="99" name="TextBox 98"/>
          <p:cNvSpPr txBox="1"/>
          <p:nvPr/>
        </p:nvSpPr>
        <p:spPr>
          <a:xfrm>
            <a:off x="2743200" y="3627120"/>
            <a:ext cx="304800" cy="369332"/>
          </a:xfrm>
          <a:prstGeom prst="rect">
            <a:avLst/>
          </a:prstGeom>
          <a:noFill/>
        </p:spPr>
        <p:txBody>
          <a:bodyPr wrap="square" rtlCol="0">
            <a:spAutoFit/>
          </a:bodyPr>
          <a:lstStyle/>
          <a:p>
            <a:r>
              <a:rPr lang="en-US" dirty="0"/>
              <a:t>X</a:t>
            </a:r>
          </a:p>
        </p:txBody>
      </p:sp>
      <p:sp>
        <p:nvSpPr>
          <p:cNvPr id="100" name="TextBox 99"/>
          <p:cNvSpPr txBox="1"/>
          <p:nvPr/>
        </p:nvSpPr>
        <p:spPr>
          <a:xfrm>
            <a:off x="2057400" y="3627120"/>
            <a:ext cx="304800" cy="369332"/>
          </a:xfrm>
          <a:prstGeom prst="rect">
            <a:avLst/>
          </a:prstGeom>
          <a:noFill/>
        </p:spPr>
        <p:txBody>
          <a:bodyPr wrap="square" rtlCol="0">
            <a:spAutoFit/>
          </a:bodyPr>
          <a:lstStyle/>
          <a:p>
            <a:r>
              <a:rPr lang="en-US" dirty="0"/>
              <a:t>X</a:t>
            </a:r>
          </a:p>
        </p:txBody>
      </p:sp>
      <p:sp>
        <p:nvSpPr>
          <p:cNvPr id="101" name="TextBox 100"/>
          <p:cNvSpPr txBox="1"/>
          <p:nvPr/>
        </p:nvSpPr>
        <p:spPr>
          <a:xfrm>
            <a:off x="2377440" y="3623548"/>
            <a:ext cx="304800" cy="369332"/>
          </a:xfrm>
          <a:prstGeom prst="rect">
            <a:avLst/>
          </a:prstGeom>
          <a:noFill/>
        </p:spPr>
        <p:txBody>
          <a:bodyPr wrap="square" rtlCol="0">
            <a:spAutoFit/>
          </a:bodyPr>
          <a:lstStyle/>
          <a:p>
            <a:r>
              <a:rPr lang="en-US" dirty="0"/>
              <a:t>X</a:t>
            </a:r>
          </a:p>
        </p:txBody>
      </p:sp>
      <p:cxnSp>
        <p:nvCxnSpPr>
          <p:cNvPr id="102" name="Straight Arrow Connector 101"/>
          <p:cNvCxnSpPr/>
          <p:nvPr/>
        </p:nvCxnSpPr>
        <p:spPr>
          <a:xfrm>
            <a:off x="1066800" y="5562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85800" y="5410200"/>
            <a:ext cx="381000" cy="369332"/>
          </a:xfrm>
          <a:prstGeom prst="rect">
            <a:avLst/>
          </a:prstGeom>
          <a:noFill/>
        </p:spPr>
        <p:txBody>
          <a:bodyPr wrap="square" rtlCol="0">
            <a:spAutoFit/>
          </a:bodyPr>
          <a:lstStyle/>
          <a:p>
            <a:r>
              <a:rPr lang="en-US" dirty="0"/>
              <a:t>1</a:t>
            </a:r>
          </a:p>
        </p:txBody>
      </p:sp>
      <p:cxnSp>
        <p:nvCxnSpPr>
          <p:cNvPr id="104" name="Straight Arrow Connector 103"/>
          <p:cNvCxnSpPr/>
          <p:nvPr/>
        </p:nvCxnSpPr>
        <p:spPr>
          <a:xfrm>
            <a:off x="1066800" y="4724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85800" y="4572000"/>
            <a:ext cx="381000" cy="369332"/>
          </a:xfrm>
          <a:prstGeom prst="rect">
            <a:avLst/>
          </a:prstGeom>
          <a:noFill/>
        </p:spPr>
        <p:txBody>
          <a:bodyPr wrap="square" rtlCol="0">
            <a:spAutoFit/>
          </a:bodyPr>
          <a:lstStyle/>
          <a:p>
            <a:r>
              <a:rPr lang="en-US" dirty="0"/>
              <a:t>1</a:t>
            </a:r>
          </a:p>
        </p:txBody>
      </p:sp>
      <p:cxnSp>
        <p:nvCxnSpPr>
          <p:cNvPr id="106" name="Straight Arrow Connector 105"/>
          <p:cNvCxnSpPr/>
          <p:nvPr/>
        </p:nvCxnSpPr>
        <p:spPr>
          <a:xfrm>
            <a:off x="1066800" y="3810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85800" y="3657600"/>
            <a:ext cx="381000" cy="369332"/>
          </a:xfrm>
          <a:prstGeom prst="rect">
            <a:avLst/>
          </a:prstGeom>
          <a:noFill/>
        </p:spPr>
        <p:txBody>
          <a:bodyPr wrap="square" rtlCol="0">
            <a:spAutoFit/>
          </a:bodyPr>
          <a:lstStyle/>
          <a:p>
            <a:r>
              <a:rPr lang="en-US" dirty="0"/>
              <a:t>2</a:t>
            </a:r>
          </a:p>
        </p:txBody>
      </p:sp>
      <p:cxnSp>
        <p:nvCxnSpPr>
          <p:cNvPr id="108" name="Straight Arrow Connector 107"/>
          <p:cNvCxnSpPr/>
          <p:nvPr/>
        </p:nvCxnSpPr>
        <p:spPr>
          <a:xfrm>
            <a:off x="1066800" y="3048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85800" y="2895600"/>
            <a:ext cx="381000" cy="369332"/>
          </a:xfrm>
          <a:prstGeom prst="rect">
            <a:avLst/>
          </a:prstGeom>
          <a:noFill/>
        </p:spPr>
        <p:txBody>
          <a:bodyPr wrap="square" rtlCol="0">
            <a:spAutoFit/>
          </a:bodyPr>
          <a:lstStyle/>
          <a:p>
            <a:r>
              <a:rPr lang="en-US" dirty="0"/>
              <a:t>3</a:t>
            </a:r>
          </a:p>
        </p:txBody>
      </p:sp>
      <p:sp>
        <p:nvSpPr>
          <p:cNvPr id="110" name="Isosceles Triangle 109"/>
          <p:cNvSpPr/>
          <p:nvPr/>
        </p:nvSpPr>
        <p:spPr>
          <a:xfrm>
            <a:off x="2438400" y="28194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cxnSp>
        <p:nvCxnSpPr>
          <p:cNvPr id="111" name="Straight Arrow Connector 110"/>
          <p:cNvCxnSpPr/>
          <p:nvPr/>
        </p:nvCxnSpPr>
        <p:spPr>
          <a:xfrm>
            <a:off x="1066800" y="2133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85800" y="1981200"/>
            <a:ext cx="381000" cy="369332"/>
          </a:xfrm>
          <a:prstGeom prst="rect">
            <a:avLst/>
          </a:prstGeom>
          <a:noFill/>
        </p:spPr>
        <p:txBody>
          <a:bodyPr wrap="square" rtlCol="0">
            <a:spAutoFit/>
          </a:bodyPr>
          <a:lstStyle/>
          <a:p>
            <a:r>
              <a:rPr lang="en-US" dirty="0"/>
              <a:t>4</a:t>
            </a:r>
          </a:p>
        </p:txBody>
      </p:sp>
      <p:sp>
        <p:nvSpPr>
          <p:cNvPr id="113" name="TextBox 112"/>
          <p:cNvSpPr txBox="1"/>
          <p:nvPr/>
        </p:nvSpPr>
        <p:spPr>
          <a:xfrm>
            <a:off x="6248400" y="2926080"/>
            <a:ext cx="304800" cy="369332"/>
          </a:xfrm>
          <a:prstGeom prst="rect">
            <a:avLst/>
          </a:prstGeom>
          <a:noFill/>
        </p:spPr>
        <p:txBody>
          <a:bodyPr wrap="square" rtlCol="0">
            <a:spAutoFit/>
          </a:bodyPr>
          <a:lstStyle/>
          <a:p>
            <a:r>
              <a:rPr lang="en-US" dirty="0">
                <a:solidFill>
                  <a:schemeClr val="tx2">
                    <a:lumMod val="50000"/>
                  </a:schemeClr>
                </a:solidFill>
              </a:rPr>
              <a:t>X</a:t>
            </a:r>
          </a:p>
        </p:txBody>
      </p:sp>
      <p:sp>
        <p:nvSpPr>
          <p:cNvPr id="114" name="TextBox 113"/>
          <p:cNvSpPr txBox="1"/>
          <p:nvPr/>
        </p:nvSpPr>
        <p:spPr>
          <a:xfrm>
            <a:off x="2377440" y="1935480"/>
            <a:ext cx="304800" cy="369332"/>
          </a:xfrm>
          <a:prstGeom prst="rect">
            <a:avLst/>
          </a:prstGeom>
          <a:noFill/>
        </p:spPr>
        <p:txBody>
          <a:bodyPr wrap="square" rtlCol="0">
            <a:spAutoFit/>
          </a:bodyPr>
          <a:lstStyle/>
          <a:p>
            <a:r>
              <a:rPr lang="en-US" dirty="0">
                <a:solidFill>
                  <a:schemeClr val="tx2">
                    <a:lumMod val="50000"/>
                  </a:schemeClr>
                </a:solidFill>
              </a:rPr>
              <a:t>X</a:t>
            </a:r>
          </a:p>
        </p:txBody>
      </p:sp>
      <p:sp>
        <p:nvSpPr>
          <p:cNvPr id="115" name="TextBox 114"/>
          <p:cNvSpPr txBox="1"/>
          <p:nvPr/>
        </p:nvSpPr>
        <p:spPr>
          <a:xfrm>
            <a:off x="6248400" y="4922520"/>
            <a:ext cx="304800" cy="369332"/>
          </a:xfrm>
          <a:prstGeom prst="rect">
            <a:avLst/>
          </a:prstGeom>
          <a:noFill/>
        </p:spPr>
        <p:txBody>
          <a:bodyPr wrap="square" rtlCol="0">
            <a:spAutoFit/>
          </a:bodyPr>
          <a:lstStyle/>
          <a:p>
            <a:r>
              <a:rPr lang="en-US" dirty="0">
                <a:solidFill>
                  <a:schemeClr val="tx2">
                    <a:lumMod val="50000"/>
                  </a:schemeClr>
                </a:solidFill>
              </a:rPr>
              <a:t>X</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8305800" cy="1143000"/>
          </a:xfrm>
          <a:noFill/>
          <a:ln/>
        </p:spPr>
        <p:txBody>
          <a:bodyPr lIns="90488" tIns="44450" rIns="90488" bIns="44450" anchor="b">
            <a:noAutofit/>
          </a:bodyPr>
          <a:lstStyle/>
          <a:p>
            <a:r>
              <a:rPr lang="en-US" sz="2800" b="0" dirty="0"/>
              <a:t>CLASS  II  COMMODITY</a:t>
            </a:r>
            <a:br>
              <a:rPr lang="en-US" sz="2800" b="0" dirty="0"/>
            </a:br>
            <a:r>
              <a:rPr lang="en-US" sz="2000" b="0" dirty="0"/>
              <a:t>(same as Class I, but in more substantial packaging)</a:t>
            </a:r>
            <a:endParaRPr lang="en-US" sz="2800" b="0" dirty="0"/>
          </a:p>
        </p:txBody>
      </p:sp>
      <p:sp>
        <p:nvSpPr>
          <p:cNvPr id="26630" name="Rectangle 6"/>
          <p:cNvSpPr>
            <a:spLocks noGrp="1" noChangeArrowheads="1"/>
          </p:cNvSpPr>
          <p:nvPr>
            <p:ph idx="1"/>
          </p:nvPr>
        </p:nvSpPr>
        <p:spPr>
          <a:xfrm>
            <a:off x="228600" y="2057400"/>
            <a:ext cx="8707664" cy="3200400"/>
          </a:xfrm>
        </p:spPr>
        <p:txBody>
          <a:bodyPr>
            <a:normAutofit/>
          </a:bodyPr>
          <a:lstStyle/>
          <a:p>
            <a:pPr>
              <a:buFont typeface="Wingdings" pitchFamily="2" charset="2"/>
              <a:buNone/>
            </a:pPr>
            <a:r>
              <a:rPr lang="en-US" sz="2800" b="0" dirty="0"/>
              <a:t>A non-combustible product in slatted wooden crates, solid wood boxes, multiple-layered corrugated cartons, or equivalent combustible packaging material with or without pallets</a:t>
            </a:r>
          </a:p>
        </p:txBody>
      </p:sp>
      <p:sp>
        <p:nvSpPr>
          <p:cNvPr id="26634" name="Text Box 10"/>
          <p:cNvSpPr txBox="1">
            <a:spLocks noChangeArrowheads="1"/>
          </p:cNvSpPr>
          <p:nvPr/>
        </p:nvSpPr>
        <p:spPr bwMode="auto">
          <a:xfrm>
            <a:off x="4419600" y="6400800"/>
            <a:ext cx="685800" cy="579438"/>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dirty="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9353" y="91440"/>
            <a:ext cx="5804847" cy="762000"/>
          </a:xfrm>
        </p:spPr>
        <p:txBody>
          <a:bodyPr>
            <a:normAutofit/>
          </a:bodyPr>
          <a:lstStyle/>
          <a:p>
            <a:pPr algn="r"/>
            <a:r>
              <a:rPr lang="en-US" sz="2800" b="0" dirty="0"/>
              <a:t>Level F – 55 feet (16.8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150</a:t>
            </a:fld>
            <a:endParaRPr lang="en-US" dirty="0"/>
          </a:p>
        </p:txBody>
      </p:sp>
      <p:sp>
        <p:nvSpPr>
          <p:cNvPr id="36" name="TextBox 35"/>
          <p:cNvSpPr txBox="1"/>
          <p:nvPr/>
        </p:nvSpPr>
        <p:spPr>
          <a:xfrm>
            <a:off x="1524000" y="6167735"/>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07013" y="1367135"/>
            <a:ext cx="1636987" cy="461665"/>
          </a:xfrm>
          <a:prstGeom prst="rect">
            <a:avLst/>
          </a:prstGeom>
          <a:noFill/>
        </p:spPr>
        <p:txBody>
          <a:bodyPr wrap="none" rtlCol="0">
            <a:spAutoFit/>
          </a:bodyPr>
          <a:lstStyle/>
          <a:p>
            <a:r>
              <a:rPr lang="en-US" sz="2400" dirty="0"/>
              <a:t>End of Rack</a:t>
            </a:r>
          </a:p>
        </p:txBody>
      </p:sp>
      <p:sp>
        <p:nvSpPr>
          <p:cNvPr id="49" name="TextBox 48"/>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0" name="Straight Arrow Connector 49"/>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65120" y="2895600"/>
            <a:ext cx="2590800" cy="1077218"/>
          </a:xfrm>
          <a:prstGeom prst="rect">
            <a:avLst/>
          </a:prstGeom>
          <a:noFill/>
        </p:spPr>
        <p:txBody>
          <a:bodyPr wrap="square" rtlCol="0">
            <a:spAutoFit/>
          </a:bodyPr>
          <a:lstStyle/>
          <a:p>
            <a:pPr algn="ctr"/>
            <a:r>
              <a:rPr lang="en-US" sz="3200" dirty="0"/>
              <a:t>None required at this level</a:t>
            </a:r>
          </a:p>
        </p:txBody>
      </p:sp>
      <p:sp>
        <p:nvSpPr>
          <p:cNvPr id="66" name="Rectangle 65"/>
          <p:cNvSpPr/>
          <p:nvPr/>
        </p:nvSpPr>
        <p:spPr>
          <a:xfrm>
            <a:off x="2209800" y="1752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67" name="Rectangle 66"/>
          <p:cNvSpPr/>
          <p:nvPr/>
        </p:nvSpPr>
        <p:spPr>
          <a:xfrm>
            <a:off x="2209800" y="13716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68" name="Rectangle 67"/>
          <p:cNvSpPr/>
          <p:nvPr/>
        </p:nvSpPr>
        <p:spPr>
          <a:xfrm>
            <a:off x="2209800" y="9906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4" name="Rectangle 73"/>
          <p:cNvSpPr/>
          <p:nvPr/>
        </p:nvSpPr>
        <p:spPr>
          <a:xfrm>
            <a:off x="2590800" y="1752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590800" y="13716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590800" y="9906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209800" y="2209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Rectangle 77"/>
          <p:cNvSpPr/>
          <p:nvPr/>
        </p:nvSpPr>
        <p:spPr>
          <a:xfrm>
            <a:off x="2590800" y="2209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209800" y="2590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80" name="Rectangle 79"/>
          <p:cNvSpPr/>
          <p:nvPr/>
        </p:nvSpPr>
        <p:spPr>
          <a:xfrm>
            <a:off x="2590800" y="2590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2" name="Rectangle 81"/>
          <p:cNvSpPr/>
          <p:nvPr/>
        </p:nvSpPr>
        <p:spPr>
          <a:xfrm>
            <a:off x="2209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83" name="Rectangle 82"/>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590800" y="3048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09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6" name="Rectangle 85"/>
          <p:cNvSpPr/>
          <p:nvPr/>
        </p:nvSpPr>
        <p:spPr>
          <a:xfrm>
            <a:off x="2590800" y="3429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209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8" name="Rectangle 87"/>
          <p:cNvSpPr/>
          <p:nvPr/>
        </p:nvSpPr>
        <p:spPr>
          <a:xfrm>
            <a:off x="2209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9" name="Rectangle 88"/>
          <p:cNvSpPr/>
          <p:nvPr/>
        </p:nvSpPr>
        <p:spPr>
          <a:xfrm>
            <a:off x="2209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0" name="Rectangle 89"/>
          <p:cNvSpPr/>
          <p:nvPr/>
        </p:nvSpPr>
        <p:spPr>
          <a:xfrm>
            <a:off x="2209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1" name="Rectangle 90"/>
          <p:cNvSpPr/>
          <p:nvPr/>
        </p:nvSpPr>
        <p:spPr>
          <a:xfrm>
            <a:off x="2209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2" name="Rectangle 91"/>
          <p:cNvSpPr/>
          <p:nvPr/>
        </p:nvSpPr>
        <p:spPr>
          <a:xfrm>
            <a:off x="2209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93" name="Rectangle 92"/>
          <p:cNvSpPr/>
          <p:nvPr/>
        </p:nvSpPr>
        <p:spPr>
          <a:xfrm>
            <a:off x="2590800" y="6019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2590800" y="5638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2590800" y="5181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2590800" y="4800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590800" y="4267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590800" y="3886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a:off x="2438400" y="4572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00" name="TextBox 99"/>
          <p:cNvSpPr txBox="1"/>
          <p:nvPr/>
        </p:nvSpPr>
        <p:spPr>
          <a:xfrm>
            <a:off x="2407920" y="5364480"/>
            <a:ext cx="304800" cy="369332"/>
          </a:xfrm>
          <a:prstGeom prst="rect">
            <a:avLst/>
          </a:prstGeom>
          <a:noFill/>
        </p:spPr>
        <p:txBody>
          <a:bodyPr wrap="square" rtlCol="0">
            <a:spAutoFit/>
          </a:bodyPr>
          <a:lstStyle/>
          <a:p>
            <a:r>
              <a:rPr lang="en-US" dirty="0"/>
              <a:t>X</a:t>
            </a:r>
          </a:p>
        </p:txBody>
      </p:sp>
      <p:sp>
        <p:nvSpPr>
          <p:cNvPr id="101" name="TextBox 100"/>
          <p:cNvSpPr txBox="1"/>
          <p:nvPr/>
        </p:nvSpPr>
        <p:spPr>
          <a:xfrm>
            <a:off x="2743200" y="3627120"/>
            <a:ext cx="304800" cy="369332"/>
          </a:xfrm>
          <a:prstGeom prst="rect">
            <a:avLst/>
          </a:prstGeom>
          <a:noFill/>
        </p:spPr>
        <p:txBody>
          <a:bodyPr wrap="square" rtlCol="0">
            <a:spAutoFit/>
          </a:bodyPr>
          <a:lstStyle/>
          <a:p>
            <a:r>
              <a:rPr lang="en-US" dirty="0"/>
              <a:t>X</a:t>
            </a:r>
          </a:p>
        </p:txBody>
      </p:sp>
      <p:sp>
        <p:nvSpPr>
          <p:cNvPr id="102" name="TextBox 101"/>
          <p:cNvSpPr txBox="1"/>
          <p:nvPr/>
        </p:nvSpPr>
        <p:spPr>
          <a:xfrm>
            <a:off x="2057400" y="3627120"/>
            <a:ext cx="304800" cy="369332"/>
          </a:xfrm>
          <a:prstGeom prst="rect">
            <a:avLst/>
          </a:prstGeom>
          <a:noFill/>
        </p:spPr>
        <p:txBody>
          <a:bodyPr wrap="square" rtlCol="0">
            <a:spAutoFit/>
          </a:bodyPr>
          <a:lstStyle/>
          <a:p>
            <a:r>
              <a:rPr lang="en-US" dirty="0"/>
              <a:t>X</a:t>
            </a:r>
          </a:p>
        </p:txBody>
      </p:sp>
      <p:sp>
        <p:nvSpPr>
          <p:cNvPr id="103" name="TextBox 102"/>
          <p:cNvSpPr txBox="1"/>
          <p:nvPr/>
        </p:nvSpPr>
        <p:spPr>
          <a:xfrm>
            <a:off x="2377440" y="3623548"/>
            <a:ext cx="304800" cy="369332"/>
          </a:xfrm>
          <a:prstGeom prst="rect">
            <a:avLst/>
          </a:prstGeom>
          <a:noFill/>
        </p:spPr>
        <p:txBody>
          <a:bodyPr wrap="square" rtlCol="0">
            <a:spAutoFit/>
          </a:bodyPr>
          <a:lstStyle/>
          <a:p>
            <a:r>
              <a:rPr lang="en-US" dirty="0"/>
              <a:t>X</a:t>
            </a:r>
          </a:p>
        </p:txBody>
      </p:sp>
      <p:cxnSp>
        <p:nvCxnSpPr>
          <p:cNvPr id="104" name="Straight Arrow Connector 103"/>
          <p:cNvCxnSpPr/>
          <p:nvPr/>
        </p:nvCxnSpPr>
        <p:spPr>
          <a:xfrm>
            <a:off x="1066800" y="5562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85800" y="5410200"/>
            <a:ext cx="381000" cy="369332"/>
          </a:xfrm>
          <a:prstGeom prst="rect">
            <a:avLst/>
          </a:prstGeom>
          <a:noFill/>
        </p:spPr>
        <p:txBody>
          <a:bodyPr wrap="square" rtlCol="0">
            <a:spAutoFit/>
          </a:bodyPr>
          <a:lstStyle/>
          <a:p>
            <a:r>
              <a:rPr lang="en-US" dirty="0"/>
              <a:t>1</a:t>
            </a:r>
          </a:p>
        </p:txBody>
      </p:sp>
      <p:cxnSp>
        <p:nvCxnSpPr>
          <p:cNvPr id="106" name="Straight Arrow Connector 105"/>
          <p:cNvCxnSpPr/>
          <p:nvPr/>
        </p:nvCxnSpPr>
        <p:spPr>
          <a:xfrm>
            <a:off x="1066800" y="4724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85800" y="4572000"/>
            <a:ext cx="381000" cy="369332"/>
          </a:xfrm>
          <a:prstGeom prst="rect">
            <a:avLst/>
          </a:prstGeom>
          <a:noFill/>
        </p:spPr>
        <p:txBody>
          <a:bodyPr wrap="square" rtlCol="0">
            <a:spAutoFit/>
          </a:bodyPr>
          <a:lstStyle/>
          <a:p>
            <a:r>
              <a:rPr lang="en-US" dirty="0"/>
              <a:t>1</a:t>
            </a:r>
          </a:p>
        </p:txBody>
      </p:sp>
      <p:cxnSp>
        <p:nvCxnSpPr>
          <p:cNvPr id="108" name="Straight Arrow Connector 107"/>
          <p:cNvCxnSpPr/>
          <p:nvPr/>
        </p:nvCxnSpPr>
        <p:spPr>
          <a:xfrm>
            <a:off x="1066800" y="3810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85800" y="3657600"/>
            <a:ext cx="381000" cy="369332"/>
          </a:xfrm>
          <a:prstGeom prst="rect">
            <a:avLst/>
          </a:prstGeom>
          <a:noFill/>
        </p:spPr>
        <p:txBody>
          <a:bodyPr wrap="square" rtlCol="0">
            <a:spAutoFit/>
          </a:bodyPr>
          <a:lstStyle/>
          <a:p>
            <a:r>
              <a:rPr lang="en-US" dirty="0"/>
              <a:t>2</a:t>
            </a:r>
          </a:p>
        </p:txBody>
      </p:sp>
      <p:cxnSp>
        <p:nvCxnSpPr>
          <p:cNvPr id="110" name="Straight Arrow Connector 109"/>
          <p:cNvCxnSpPr/>
          <p:nvPr/>
        </p:nvCxnSpPr>
        <p:spPr>
          <a:xfrm>
            <a:off x="1066800" y="3048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85800" y="2895600"/>
            <a:ext cx="381000" cy="369332"/>
          </a:xfrm>
          <a:prstGeom prst="rect">
            <a:avLst/>
          </a:prstGeom>
          <a:noFill/>
        </p:spPr>
        <p:txBody>
          <a:bodyPr wrap="square" rtlCol="0">
            <a:spAutoFit/>
          </a:bodyPr>
          <a:lstStyle/>
          <a:p>
            <a:r>
              <a:rPr lang="en-US" dirty="0"/>
              <a:t>3</a:t>
            </a:r>
          </a:p>
        </p:txBody>
      </p:sp>
      <p:sp>
        <p:nvSpPr>
          <p:cNvPr id="112" name="Isosceles Triangle 111"/>
          <p:cNvSpPr/>
          <p:nvPr/>
        </p:nvSpPr>
        <p:spPr>
          <a:xfrm>
            <a:off x="2438400" y="28194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cxnSp>
        <p:nvCxnSpPr>
          <p:cNvPr id="113" name="Straight Arrow Connector 112"/>
          <p:cNvCxnSpPr/>
          <p:nvPr/>
        </p:nvCxnSpPr>
        <p:spPr>
          <a:xfrm>
            <a:off x="1066800" y="2133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685800" y="1981200"/>
            <a:ext cx="381000" cy="369332"/>
          </a:xfrm>
          <a:prstGeom prst="rect">
            <a:avLst/>
          </a:prstGeom>
          <a:noFill/>
        </p:spPr>
        <p:txBody>
          <a:bodyPr wrap="square" rtlCol="0">
            <a:spAutoFit/>
          </a:bodyPr>
          <a:lstStyle/>
          <a:p>
            <a:r>
              <a:rPr lang="en-US" dirty="0"/>
              <a:t>4</a:t>
            </a:r>
          </a:p>
        </p:txBody>
      </p:sp>
      <p:sp>
        <p:nvSpPr>
          <p:cNvPr id="115" name="TextBox 114"/>
          <p:cNvSpPr txBox="1"/>
          <p:nvPr/>
        </p:nvSpPr>
        <p:spPr>
          <a:xfrm>
            <a:off x="2377440" y="1935480"/>
            <a:ext cx="304800" cy="369332"/>
          </a:xfrm>
          <a:prstGeom prst="rect">
            <a:avLst/>
          </a:prstGeom>
          <a:noFill/>
        </p:spPr>
        <p:txBody>
          <a:bodyPr wrap="square" rtlCol="0">
            <a:spAutoFit/>
          </a:bodyPr>
          <a:lstStyle/>
          <a:p>
            <a:r>
              <a:rPr lang="en-US" dirty="0">
                <a:solidFill>
                  <a:schemeClr val="tx2">
                    <a:lumMod val="50000"/>
                  </a:schemeClr>
                </a:solidFill>
              </a:rPr>
              <a:t>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8846" y="-129540"/>
            <a:ext cx="5804847" cy="1143000"/>
          </a:xfrm>
        </p:spPr>
        <p:txBody>
          <a:bodyPr>
            <a:normAutofit/>
          </a:bodyPr>
          <a:lstStyle/>
          <a:p>
            <a:pPr algn="r"/>
            <a:r>
              <a:rPr lang="en-US" sz="2800" b="0" dirty="0"/>
              <a:t>Level G – 60 feet (18.3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151</a:t>
            </a:fld>
            <a:endParaRPr lang="en-US" dirty="0"/>
          </a:p>
        </p:txBody>
      </p:sp>
      <p:sp>
        <p:nvSpPr>
          <p:cNvPr id="36" name="TextBox 35"/>
          <p:cNvSpPr txBox="1"/>
          <p:nvPr/>
        </p:nvSpPr>
        <p:spPr>
          <a:xfrm>
            <a:off x="522744" y="759768"/>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49" name="TextBox 48"/>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0" name="Straight Arrow Connector 49"/>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209800" y="16764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78" name="Rectangle 77"/>
          <p:cNvSpPr/>
          <p:nvPr/>
        </p:nvSpPr>
        <p:spPr>
          <a:xfrm>
            <a:off x="2209800" y="12192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85" name="Rectangle 84"/>
          <p:cNvSpPr/>
          <p:nvPr/>
        </p:nvSpPr>
        <p:spPr>
          <a:xfrm>
            <a:off x="2590800" y="16764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590800" y="12192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209800" y="2133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8" name="Rectangle 87"/>
          <p:cNvSpPr/>
          <p:nvPr/>
        </p:nvSpPr>
        <p:spPr>
          <a:xfrm>
            <a:off x="2590800" y="2133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209800" y="2590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90" name="Rectangle 89"/>
          <p:cNvSpPr/>
          <p:nvPr/>
        </p:nvSpPr>
        <p:spPr>
          <a:xfrm>
            <a:off x="2590800" y="2590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209800" y="2971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92" name="Rectangle 91"/>
          <p:cNvSpPr/>
          <p:nvPr/>
        </p:nvSpPr>
        <p:spPr>
          <a:xfrm>
            <a:off x="2590800" y="2971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209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4" name="Rectangle 93"/>
          <p:cNvSpPr/>
          <p:nvPr/>
        </p:nvSpPr>
        <p:spPr>
          <a:xfrm>
            <a:off x="2209800" y="3429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95" name="Rectangle 94"/>
          <p:cNvSpPr/>
          <p:nvPr/>
        </p:nvSpPr>
        <p:spPr>
          <a:xfrm>
            <a:off x="2590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590800" y="3429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209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8" name="Rectangle 97"/>
          <p:cNvSpPr/>
          <p:nvPr/>
        </p:nvSpPr>
        <p:spPr>
          <a:xfrm>
            <a:off x="2590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209800" y="6400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0" name="Rectangle 99"/>
          <p:cNvSpPr/>
          <p:nvPr/>
        </p:nvSpPr>
        <p:spPr>
          <a:xfrm>
            <a:off x="2209800" y="6019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1" name="Rectangle 100"/>
          <p:cNvSpPr/>
          <p:nvPr/>
        </p:nvSpPr>
        <p:spPr>
          <a:xfrm>
            <a:off x="2209800" y="5562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2" name="Rectangle 101"/>
          <p:cNvSpPr/>
          <p:nvPr/>
        </p:nvSpPr>
        <p:spPr>
          <a:xfrm>
            <a:off x="2209800" y="5181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3" name="Rectangle 102"/>
          <p:cNvSpPr/>
          <p:nvPr/>
        </p:nvSpPr>
        <p:spPr>
          <a:xfrm>
            <a:off x="2209800" y="4648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04" name="Rectangle 103"/>
          <p:cNvSpPr/>
          <p:nvPr/>
        </p:nvSpPr>
        <p:spPr>
          <a:xfrm>
            <a:off x="2209800" y="4267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105" name="Rectangle 104"/>
          <p:cNvSpPr/>
          <p:nvPr/>
        </p:nvSpPr>
        <p:spPr>
          <a:xfrm>
            <a:off x="2590800" y="6400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2590800" y="6019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2590800" y="5562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2590800" y="5181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590800" y="4648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590800" y="4267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a:off x="2438400" y="4953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12" name="TextBox 111"/>
          <p:cNvSpPr txBox="1"/>
          <p:nvPr/>
        </p:nvSpPr>
        <p:spPr>
          <a:xfrm>
            <a:off x="2407920" y="5745480"/>
            <a:ext cx="304800" cy="369332"/>
          </a:xfrm>
          <a:prstGeom prst="rect">
            <a:avLst/>
          </a:prstGeom>
          <a:noFill/>
        </p:spPr>
        <p:txBody>
          <a:bodyPr wrap="square" rtlCol="0">
            <a:spAutoFit/>
          </a:bodyPr>
          <a:lstStyle/>
          <a:p>
            <a:r>
              <a:rPr lang="en-US" dirty="0"/>
              <a:t>X</a:t>
            </a:r>
          </a:p>
        </p:txBody>
      </p:sp>
      <p:sp>
        <p:nvSpPr>
          <p:cNvPr id="113" name="TextBox 112"/>
          <p:cNvSpPr txBox="1"/>
          <p:nvPr/>
        </p:nvSpPr>
        <p:spPr>
          <a:xfrm>
            <a:off x="2743200" y="4008120"/>
            <a:ext cx="304800" cy="369332"/>
          </a:xfrm>
          <a:prstGeom prst="rect">
            <a:avLst/>
          </a:prstGeom>
          <a:noFill/>
        </p:spPr>
        <p:txBody>
          <a:bodyPr wrap="square" rtlCol="0">
            <a:spAutoFit/>
          </a:bodyPr>
          <a:lstStyle/>
          <a:p>
            <a:r>
              <a:rPr lang="en-US" dirty="0"/>
              <a:t>X</a:t>
            </a:r>
          </a:p>
        </p:txBody>
      </p:sp>
      <p:sp>
        <p:nvSpPr>
          <p:cNvPr id="114" name="TextBox 113"/>
          <p:cNvSpPr txBox="1"/>
          <p:nvPr/>
        </p:nvSpPr>
        <p:spPr>
          <a:xfrm>
            <a:off x="2057400" y="4008120"/>
            <a:ext cx="304800" cy="369332"/>
          </a:xfrm>
          <a:prstGeom prst="rect">
            <a:avLst/>
          </a:prstGeom>
          <a:noFill/>
        </p:spPr>
        <p:txBody>
          <a:bodyPr wrap="square" rtlCol="0">
            <a:spAutoFit/>
          </a:bodyPr>
          <a:lstStyle/>
          <a:p>
            <a:r>
              <a:rPr lang="en-US" dirty="0"/>
              <a:t>X</a:t>
            </a:r>
          </a:p>
        </p:txBody>
      </p:sp>
      <p:sp>
        <p:nvSpPr>
          <p:cNvPr id="115" name="TextBox 114"/>
          <p:cNvSpPr txBox="1"/>
          <p:nvPr/>
        </p:nvSpPr>
        <p:spPr>
          <a:xfrm>
            <a:off x="2377440" y="4004548"/>
            <a:ext cx="304800" cy="369332"/>
          </a:xfrm>
          <a:prstGeom prst="rect">
            <a:avLst/>
          </a:prstGeom>
          <a:noFill/>
        </p:spPr>
        <p:txBody>
          <a:bodyPr wrap="square" rtlCol="0">
            <a:spAutoFit/>
          </a:bodyPr>
          <a:lstStyle/>
          <a:p>
            <a:r>
              <a:rPr lang="en-US" dirty="0"/>
              <a:t>X</a:t>
            </a:r>
          </a:p>
        </p:txBody>
      </p:sp>
      <p:cxnSp>
        <p:nvCxnSpPr>
          <p:cNvPr id="116" name="Straight Arrow Connector 115"/>
          <p:cNvCxnSpPr/>
          <p:nvPr/>
        </p:nvCxnSpPr>
        <p:spPr>
          <a:xfrm>
            <a:off x="1066800" y="5943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85800" y="5791200"/>
            <a:ext cx="381000" cy="369332"/>
          </a:xfrm>
          <a:prstGeom prst="rect">
            <a:avLst/>
          </a:prstGeom>
          <a:noFill/>
        </p:spPr>
        <p:txBody>
          <a:bodyPr wrap="square" rtlCol="0">
            <a:spAutoFit/>
          </a:bodyPr>
          <a:lstStyle/>
          <a:p>
            <a:r>
              <a:rPr lang="en-US" dirty="0"/>
              <a:t>1</a:t>
            </a:r>
          </a:p>
        </p:txBody>
      </p:sp>
      <p:cxnSp>
        <p:nvCxnSpPr>
          <p:cNvPr id="118" name="Straight Arrow Connector 117"/>
          <p:cNvCxnSpPr/>
          <p:nvPr/>
        </p:nvCxnSpPr>
        <p:spPr>
          <a:xfrm>
            <a:off x="1066800" y="5105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85800" y="4953000"/>
            <a:ext cx="381000" cy="369332"/>
          </a:xfrm>
          <a:prstGeom prst="rect">
            <a:avLst/>
          </a:prstGeom>
          <a:noFill/>
        </p:spPr>
        <p:txBody>
          <a:bodyPr wrap="square" rtlCol="0">
            <a:spAutoFit/>
          </a:bodyPr>
          <a:lstStyle/>
          <a:p>
            <a:r>
              <a:rPr lang="en-US" dirty="0"/>
              <a:t>1</a:t>
            </a:r>
          </a:p>
        </p:txBody>
      </p:sp>
      <p:cxnSp>
        <p:nvCxnSpPr>
          <p:cNvPr id="120" name="Straight Arrow Connector 119"/>
          <p:cNvCxnSpPr/>
          <p:nvPr/>
        </p:nvCxnSpPr>
        <p:spPr>
          <a:xfrm>
            <a:off x="1066800" y="4191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85800" y="4038600"/>
            <a:ext cx="381000" cy="369332"/>
          </a:xfrm>
          <a:prstGeom prst="rect">
            <a:avLst/>
          </a:prstGeom>
          <a:noFill/>
        </p:spPr>
        <p:txBody>
          <a:bodyPr wrap="square" rtlCol="0">
            <a:spAutoFit/>
          </a:bodyPr>
          <a:lstStyle/>
          <a:p>
            <a:r>
              <a:rPr lang="en-US" dirty="0"/>
              <a:t>2</a:t>
            </a:r>
          </a:p>
        </p:txBody>
      </p:sp>
      <p:cxnSp>
        <p:nvCxnSpPr>
          <p:cNvPr id="122" name="Straight Arrow Connector 121"/>
          <p:cNvCxnSpPr/>
          <p:nvPr/>
        </p:nvCxnSpPr>
        <p:spPr>
          <a:xfrm>
            <a:off x="1066800" y="3429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85800" y="3276600"/>
            <a:ext cx="381000" cy="369332"/>
          </a:xfrm>
          <a:prstGeom prst="rect">
            <a:avLst/>
          </a:prstGeom>
          <a:noFill/>
        </p:spPr>
        <p:txBody>
          <a:bodyPr wrap="square" rtlCol="0">
            <a:spAutoFit/>
          </a:bodyPr>
          <a:lstStyle/>
          <a:p>
            <a:r>
              <a:rPr lang="en-US" dirty="0"/>
              <a:t>3</a:t>
            </a:r>
          </a:p>
        </p:txBody>
      </p:sp>
      <p:sp>
        <p:nvSpPr>
          <p:cNvPr id="124" name="Isosceles Triangle 123"/>
          <p:cNvSpPr/>
          <p:nvPr/>
        </p:nvSpPr>
        <p:spPr>
          <a:xfrm>
            <a:off x="2438400" y="32004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cxnSp>
        <p:nvCxnSpPr>
          <p:cNvPr id="125" name="Straight Arrow Connector 124"/>
          <p:cNvCxnSpPr/>
          <p:nvPr/>
        </p:nvCxnSpPr>
        <p:spPr>
          <a:xfrm>
            <a:off x="1066800" y="2514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85800" y="2362200"/>
            <a:ext cx="381000" cy="369332"/>
          </a:xfrm>
          <a:prstGeom prst="rect">
            <a:avLst/>
          </a:prstGeom>
          <a:noFill/>
        </p:spPr>
        <p:txBody>
          <a:bodyPr wrap="square" rtlCol="0">
            <a:spAutoFit/>
          </a:bodyPr>
          <a:lstStyle/>
          <a:p>
            <a:r>
              <a:rPr lang="en-US" dirty="0"/>
              <a:t>4</a:t>
            </a:r>
          </a:p>
        </p:txBody>
      </p:sp>
      <p:sp>
        <p:nvSpPr>
          <p:cNvPr id="127" name="TextBox 126"/>
          <p:cNvSpPr txBox="1"/>
          <p:nvPr/>
        </p:nvSpPr>
        <p:spPr>
          <a:xfrm>
            <a:off x="2377440" y="2316480"/>
            <a:ext cx="304800" cy="369332"/>
          </a:xfrm>
          <a:prstGeom prst="rect">
            <a:avLst/>
          </a:prstGeom>
          <a:noFill/>
        </p:spPr>
        <p:txBody>
          <a:bodyPr wrap="square" rtlCol="0">
            <a:spAutoFit/>
          </a:bodyPr>
          <a:lstStyle/>
          <a:p>
            <a:r>
              <a:rPr lang="en-US" dirty="0">
                <a:solidFill>
                  <a:schemeClr val="tx2">
                    <a:lumMod val="50000"/>
                  </a:schemeClr>
                </a:solidFill>
              </a:rPr>
              <a:t>X</a:t>
            </a:r>
          </a:p>
        </p:txBody>
      </p:sp>
      <p:cxnSp>
        <p:nvCxnSpPr>
          <p:cNvPr id="130" name="Straight Arrow Connector 129"/>
          <p:cNvCxnSpPr/>
          <p:nvPr/>
        </p:nvCxnSpPr>
        <p:spPr>
          <a:xfrm>
            <a:off x="1066800" y="16002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685800" y="1447800"/>
            <a:ext cx="381000" cy="369332"/>
          </a:xfrm>
          <a:prstGeom prst="rect">
            <a:avLst/>
          </a:prstGeom>
          <a:noFill/>
        </p:spPr>
        <p:txBody>
          <a:bodyPr wrap="square" rtlCol="0">
            <a:spAutoFit/>
          </a:bodyPr>
          <a:lstStyle/>
          <a:p>
            <a:r>
              <a:rPr lang="en-US" dirty="0"/>
              <a:t>5</a:t>
            </a:r>
          </a:p>
        </p:txBody>
      </p:sp>
      <p:sp>
        <p:nvSpPr>
          <p:cNvPr id="132" name="Isosceles Triangle 131"/>
          <p:cNvSpPr/>
          <p:nvPr/>
        </p:nvSpPr>
        <p:spPr>
          <a:xfrm>
            <a:off x="6278880" y="19812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33" name="Isosceles Triangle 132"/>
          <p:cNvSpPr/>
          <p:nvPr/>
        </p:nvSpPr>
        <p:spPr>
          <a:xfrm>
            <a:off x="7315200" y="19812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34" name="Isosceles Triangle 133"/>
          <p:cNvSpPr/>
          <p:nvPr/>
        </p:nvSpPr>
        <p:spPr>
          <a:xfrm>
            <a:off x="5334000" y="2971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35" name="Isosceles Triangle 134"/>
          <p:cNvSpPr/>
          <p:nvPr/>
        </p:nvSpPr>
        <p:spPr>
          <a:xfrm>
            <a:off x="7239000" y="39624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36" name="Isosceles Triangle 135"/>
          <p:cNvSpPr/>
          <p:nvPr/>
        </p:nvSpPr>
        <p:spPr>
          <a:xfrm>
            <a:off x="281940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37" name="Isosceles Triangle 136"/>
          <p:cNvSpPr/>
          <p:nvPr/>
        </p:nvSpPr>
        <p:spPr>
          <a:xfrm>
            <a:off x="242316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38" name="Isosceles Triangle 137"/>
          <p:cNvSpPr/>
          <p:nvPr/>
        </p:nvSpPr>
        <p:spPr>
          <a:xfrm>
            <a:off x="205740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39" name="Isosceles Triangle 138"/>
          <p:cNvSpPr/>
          <p:nvPr/>
        </p:nvSpPr>
        <p:spPr>
          <a:xfrm>
            <a:off x="6294120" y="399288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42" name="Isosceles Triangle 141"/>
          <p:cNvSpPr/>
          <p:nvPr/>
        </p:nvSpPr>
        <p:spPr>
          <a:xfrm>
            <a:off x="5334000" y="49530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02981" y="26759"/>
            <a:ext cx="5257800" cy="914400"/>
          </a:xfrm>
        </p:spPr>
        <p:txBody>
          <a:bodyPr>
            <a:normAutofit/>
          </a:bodyPr>
          <a:lstStyle/>
          <a:p>
            <a:pPr algn="r"/>
            <a:r>
              <a:rPr lang="en-US" sz="2800" b="0" dirty="0"/>
              <a:t>Level H – 65 feet (19.8 m)</a:t>
            </a:r>
          </a:p>
        </p:txBody>
      </p:sp>
      <p:sp>
        <p:nvSpPr>
          <p:cNvPr id="5" name="Slide Number Placeholder 4"/>
          <p:cNvSpPr>
            <a:spLocks noGrp="1"/>
          </p:cNvSpPr>
          <p:nvPr>
            <p:ph type="sldNum" sz="quarter" idx="4"/>
          </p:nvPr>
        </p:nvSpPr>
        <p:spPr/>
        <p:txBody>
          <a:bodyPr/>
          <a:lstStyle/>
          <a:p>
            <a:fld id="{B7930584-825A-4EEC-AD3C-8A221799BABD}" type="slidenum">
              <a:rPr lang="en-US" smtClean="0"/>
              <a:pPr/>
              <a:t>152</a:t>
            </a:fld>
            <a:endParaRPr lang="en-US" dirty="0"/>
          </a:p>
        </p:txBody>
      </p:sp>
      <p:sp>
        <p:nvSpPr>
          <p:cNvPr id="36" name="TextBox 35"/>
          <p:cNvSpPr txBox="1"/>
          <p:nvPr/>
        </p:nvSpPr>
        <p:spPr>
          <a:xfrm>
            <a:off x="457200" y="609600"/>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49" name="TextBox 48"/>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0" name="Straight Arrow Connector 49"/>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865120" y="2895600"/>
            <a:ext cx="2590800" cy="1077218"/>
          </a:xfrm>
          <a:prstGeom prst="rect">
            <a:avLst/>
          </a:prstGeom>
          <a:noFill/>
        </p:spPr>
        <p:txBody>
          <a:bodyPr wrap="square" rtlCol="0">
            <a:spAutoFit/>
          </a:bodyPr>
          <a:lstStyle/>
          <a:p>
            <a:pPr algn="ctr"/>
            <a:r>
              <a:rPr lang="en-US" sz="3200" dirty="0"/>
              <a:t>None required at this level</a:t>
            </a:r>
          </a:p>
        </p:txBody>
      </p:sp>
      <p:sp>
        <p:nvSpPr>
          <p:cNvPr id="80" name="Rectangle 79"/>
          <p:cNvSpPr/>
          <p:nvPr/>
        </p:nvSpPr>
        <p:spPr>
          <a:xfrm>
            <a:off x="2209800" y="16764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1" name="Rectangle 80"/>
          <p:cNvSpPr/>
          <p:nvPr/>
        </p:nvSpPr>
        <p:spPr>
          <a:xfrm>
            <a:off x="2209800" y="12192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82" name="Rectangle 81"/>
          <p:cNvSpPr/>
          <p:nvPr/>
        </p:nvSpPr>
        <p:spPr>
          <a:xfrm>
            <a:off x="2590800" y="16764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590800" y="12192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209800" y="2133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5" name="Rectangle 84"/>
          <p:cNvSpPr/>
          <p:nvPr/>
        </p:nvSpPr>
        <p:spPr>
          <a:xfrm>
            <a:off x="2590800" y="2133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09800" y="2590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7" name="Rectangle 86"/>
          <p:cNvSpPr/>
          <p:nvPr/>
        </p:nvSpPr>
        <p:spPr>
          <a:xfrm>
            <a:off x="2590800" y="2590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209800" y="2971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89" name="Rectangle 88"/>
          <p:cNvSpPr/>
          <p:nvPr/>
        </p:nvSpPr>
        <p:spPr>
          <a:xfrm>
            <a:off x="2590800" y="2971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209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1" name="Rectangle 90"/>
          <p:cNvSpPr/>
          <p:nvPr/>
        </p:nvSpPr>
        <p:spPr>
          <a:xfrm>
            <a:off x="2209800" y="3429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92" name="Rectangle 91"/>
          <p:cNvSpPr/>
          <p:nvPr/>
        </p:nvSpPr>
        <p:spPr>
          <a:xfrm>
            <a:off x="2590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590800" y="3429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209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5" name="Rectangle 94"/>
          <p:cNvSpPr/>
          <p:nvPr/>
        </p:nvSpPr>
        <p:spPr>
          <a:xfrm>
            <a:off x="2590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209800" y="6400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7" name="Rectangle 96"/>
          <p:cNvSpPr/>
          <p:nvPr/>
        </p:nvSpPr>
        <p:spPr>
          <a:xfrm>
            <a:off x="2209800" y="6019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8" name="Rectangle 97"/>
          <p:cNvSpPr/>
          <p:nvPr/>
        </p:nvSpPr>
        <p:spPr>
          <a:xfrm>
            <a:off x="2209800" y="5562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9" name="Rectangle 98"/>
          <p:cNvSpPr/>
          <p:nvPr/>
        </p:nvSpPr>
        <p:spPr>
          <a:xfrm>
            <a:off x="2209800" y="5181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0" name="Rectangle 99"/>
          <p:cNvSpPr/>
          <p:nvPr/>
        </p:nvSpPr>
        <p:spPr>
          <a:xfrm>
            <a:off x="2209800" y="4648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01" name="Rectangle 100"/>
          <p:cNvSpPr/>
          <p:nvPr/>
        </p:nvSpPr>
        <p:spPr>
          <a:xfrm>
            <a:off x="2209800" y="4267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102" name="Rectangle 101"/>
          <p:cNvSpPr/>
          <p:nvPr/>
        </p:nvSpPr>
        <p:spPr>
          <a:xfrm>
            <a:off x="2590800" y="6400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2590800" y="6019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2590800" y="5562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590800" y="5181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590800" y="4648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590800" y="4267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a:off x="2438400" y="4953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09" name="TextBox 108"/>
          <p:cNvSpPr txBox="1"/>
          <p:nvPr/>
        </p:nvSpPr>
        <p:spPr>
          <a:xfrm>
            <a:off x="2407920" y="5745480"/>
            <a:ext cx="304800" cy="369332"/>
          </a:xfrm>
          <a:prstGeom prst="rect">
            <a:avLst/>
          </a:prstGeom>
          <a:noFill/>
        </p:spPr>
        <p:txBody>
          <a:bodyPr wrap="square" rtlCol="0">
            <a:spAutoFit/>
          </a:bodyPr>
          <a:lstStyle/>
          <a:p>
            <a:r>
              <a:rPr lang="en-US" dirty="0"/>
              <a:t>X</a:t>
            </a:r>
          </a:p>
        </p:txBody>
      </p:sp>
      <p:sp>
        <p:nvSpPr>
          <p:cNvPr id="110" name="TextBox 109"/>
          <p:cNvSpPr txBox="1"/>
          <p:nvPr/>
        </p:nvSpPr>
        <p:spPr>
          <a:xfrm>
            <a:off x="2743200" y="4008120"/>
            <a:ext cx="304800" cy="369332"/>
          </a:xfrm>
          <a:prstGeom prst="rect">
            <a:avLst/>
          </a:prstGeom>
          <a:noFill/>
        </p:spPr>
        <p:txBody>
          <a:bodyPr wrap="square" rtlCol="0">
            <a:spAutoFit/>
          </a:bodyPr>
          <a:lstStyle/>
          <a:p>
            <a:r>
              <a:rPr lang="en-US" dirty="0"/>
              <a:t>X</a:t>
            </a:r>
          </a:p>
        </p:txBody>
      </p:sp>
      <p:sp>
        <p:nvSpPr>
          <p:cNvPr id="111" name="TextBox 110"/>
          <p:cNvSpPr txBox="1"/>
          <p:nvPr/>
        </p:nvSpPr>
        <p:spPr>
          <a:xfrm>
            <a:off x="2057400" y="4008120"/>
            <a:ext cx="304800" cy="369332"/>
          </a:xfrm>
          <a:prstGeom prst="rect">
            <a:avLst/>
          </a:prstGeom>
          <a:noFill/>
        </p:spPr>
        <p:txBody>
          <a:bodyPr wrap="square" rtlCol="0">
            <a:spAutoFit/>
          </a:bodyPr>
          <a:lstStyle/>
          <a:p>
            <a:r>
              <a:rPr lang="en-US" dirty="0"/>
              <a:t>X</a:t>
            </a:r>
          </a:p>
        </p:txBody>
      </p:sp>
      <p:sp>
        <p:nvSpPr>
          <p:cNvPr id="112" name="TextBox 111"/>
          <p:cNvSpPr txBox="1"/>
          <p:nvPr/>
        </p:nvSpPr>
        <p:spPr>
          <a:xfrm>
            <a:off x="2377440" y="4004548"/>
            <a:ext cx="304800" cy="369332"/>
          </a:xfrm>
          <a:prstGeom prst="rect">
            <a:avLst/>
          </a:prstGeom>
          <a:noFill/>
        </p:spPr>
        <p:txBody>
          <a:bodyPr wrap="square" rtlCol="0">
            <a:spAutoFit/>
          </a:bodyPr>
          <a:lstStyle/>
          <a:p>
            <a:r>
              <a:rPr lang="en-US" dirty="0"/>
              <a:t>X</a:t>
            </a:r>
          </a:p>
        </p:txBody>
      </p:sp>
      <p:cxnSp>
        <p:nvCxnSpPr>
          <p:cNvPr id="113" name="Straight Arrow Connector 112"/>
          <p:cNvCxnSpPr/>
          <p:nvPr/>
        </p:nvCxnSpPr>
        <p:spPr>
          <a:xfrm>
            <a:off x="1066800" y="5943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685800" y="5791200"/>
            <a:ext cx="381000" cy="369332"/>
          </a:xfrm>
          <a:prstGeom prst="rect">
            <a:avLst/>
          </a:prstGeom>
          <a:noFill/>
        </p:spPr>
        <p:txBody>
          <a:bodyPr wrap="square" rtlCol="0">
            <a:spAutoFit/>
          </a:bodyPr>
          <a:lstStyle/>
          <a:p>
            <a:r>
              <a:rPr lang="en-US" dirty="0"/>
              <a:t>1</a:t>
            </a:r>
          </a:p>
        </p:txBody>
      </p:sp>
      <p:cxnSp>
        <p:nvCxnSpPr>
          <p:cNvPr id="115" name="Straight Arrow Connector 114"/>
          <p:cNvCxnSpPr/>
          <p:nvPr/>
        </p:nvCxnSpPr>
        <p:spPr>
          <a:xfrm>
            <a:off x="1066800" y="5105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85800" y="4953000"/>
            <a:ext cx="381000" cy="369332"/>
          </a:xfrm>
          <a:prstGeom prst="rect">
            <a:avLst/>
          </a:prstGeom>
          <a:noFill/>
        </p:spPr>
        <p:txBody>
          <a:bodyPr wrap="square" rtlCol="0">
            <a:spAutoFit/>
          </a:bodyPr>
          <a:lstStyle/>
          <a:p>
            <a:r>
              <a:rPr lang="en-US" dirty="0"/>
              <a:t>1</a:t>
            </a:r>
          </a:p>
        </p:txBody>
      </p:sp>
      <p:cxnSp>
        <p:nvCxnSpPr>
          <p:cNvPr id="117" name="Straight Arrow Connector 116"/>
          <p:cNvCxnSpPr/>
          <p:nvPr/>
        </p:nvCxnSpPr>
        <p:spPr>
          <a:xfrm>
            <a:off x="1066800" y="4191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85800" y="4038600"/>
            <a:ext cx="381000" cy="369332"/>
          </a:xfrm>
          <a:prstGeom prst="rect">
            <a:avLst/>
          </a:prstGeom>
          <a:noFill/>
        </p:spPr>
        <p:txBody>
          <a:bodyPr wrap="square" rtlCol="0">
            <a:spAutoFit/>
          </a:bodyPr>
          <a:lstStyle/>
          <a:p>
            <a:r>
              <a:rPr lang="en-US" dirty="0"/>
              <a:t>2</a:t>
            </a:r>
          </a:p>
        </p:txBody>
      </p:sp>
      <p:cxnSp>
        <p:nvCxnSpPr>
          <p:cNvPr id="119" name="Straight Arrow Connector 118"/>
          <p:cNvCxnSpPr/>
          <p:nvPr/>
        </p:nvCxnSpPr>
        <p:spPr>
          <a:xfrm>
            <a:off x="1066800" y="3429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685800" y="3276600"/>
            <a:ext cx="381000" cy="369332"/>
          </a:xfrm>
          <a:prstGeom prst="rect">
            <a:avLst/>
          </a:prstGeom>
          <a:noFill/>
        </p:spPr>
        <p:txBody>
          <a:bodyPr wrap="square" rtlCol="0">
            <a:spAutoFit/>
          </a:bodyPr>
          <a:lstStyle/>
          <a:p>
            <a:r>
              <a:rPr lang="en-US" dirty="0"/>
              <a:t>3</a:t>
            </a:r>
          </a:p>
        </p:txBody>
      </p:sp>
      <p:sp>
        <p:nvSpPr>
          <p:cNvPr id="121" name="Isosceles Triangle 120"/>
          <p:cNvSpPr/>
          <p:nvPr/>
        </p:nvSpPr>
        <p:spPr>
          <a:xfrm>
            <a:off x="2438400" y="32004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cxnSp>
        <p:nvCxnSpPr>
          <p:cNvPr id="122" name="Straight Arrow Connector 121"/>
          <p:cNvCxnSpPr/>
          <p:nvPr/>
        </p:nvCxnSpPr>
        <p:spPr>
          <a:xfrm>
            <a:off x="1066800" y="2514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85800" y="2362200"/>
            <a:ext cx="381000" cy="369332"/>
          </a:xfrm>
          <a:prstGeom prst="rect">
            <a:avLst/>
          </a:prstGeom>
          <a:noFill/>
        </p:spPr>
        <p:txBody>
          <a:bodyPr wrap="square" rtlCol="0">
            <a:spAutoFit/>
          </a:bodyPr>
          <a:lstStyle/>
          <a:p>
            <a:r>
              <a:rPr lang="en-US" dirty="0"/>
              <a:t>4</a:t>
            </a:r>
          </a:p>
        </p:txBody>
      </p:sp>
      <p:sp>
        <p:nvSpPr>
          <p:cNvPr id="124" name="TextBox 123"/>
          <p:cNvSpPr txBox="1"/>
          <p:nvPr/>
        </p:nvSpPr>
        <p:spPr>
          <a:xfrm>
            <a:off x="2377440" y="2316480"/>
            <a:ext cx="304800" cy="369332"/>
          </a:xfrm>
          <a:prstGeom prst="rect">
            <a:avLst/>
          </a:prstGeom>
          <a:noFill/>
        </p:spPr>
        <p:txBody>
          <a:bodyPr wrap="square" rtlCol="0">
            <a:spAutoFit/>
          </a:bodyPr>
          <a:lstStyle/>
          <a:p>
            <a:r>
              <a:rPr lang="en-US" dirty="0">
                <a:solidFill>
                  <a:schemeClr val="tx2">
                    <a:lumMod val="50000"/>
                  </a:schemeClr>
                </a:solidFill>
              </a:rPr>
              <a:t>X</a:t>
            </a:r>
          </a:p>
        </p:txBody>
      </p:sp>
      <p:cxnSp>
        <p:nvCxnSpPr>
          <p:cNvPr id="125" name="Straight Arrow Connector 124"/>
          <p:cNvCxnSpPr/>
          <p:nvPr/>
        </p:nvCxnSpPr>
        <p:spPr>
          <a:xfrm>
            <a:off x="1066800" y="16002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85800" y="1447800"/>
            <a:ext cx="381000" cy="369332"/>
          </a:xfrm>
          <a:prstGeom prst="rect">
            <a:avLst/>
          </a:prstGeom>
          <a:noFill/>
        </p:spPr>
        <p:txBody>
          <a:bodyPr wrap="square" rtlCol="0">
            <a:spAutoFit/>
          </a:bodyPr>
          <a:lstStyle/>
          <a:p>
            <a:r>
              <a:rPr lang="en-US" dirty="0"/>
              <a:t>5</a:t>
            </a:r>
          </a:p>
        </p:txBody>
      </p:sp>
      <p:sp>
        <p:nvSpPr>
          <p:cNvPr id="127" name="Isosceles Triangle 126"/>
          <p:cNvSpPr/>
          <p:nvPr/>
        </p:nvSpPr>
        <p:spPr>
          <a:xfrm>
            <a:off x="281940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28" name="Isosceles Triangle 127"/>
          <p:cNvSpPr/>
          <p:nvPr/>
        </p:nvSpPr>
        <p:spPr>
          <a:xfrm>
            <a:off x="242316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29" name="Isosceles Triangle 128"/>
          <p:cNvSpPr/>
          <p:nvPr/>
        </p:nvSpPr>
        <p:spPr>
          <a:xfrm>
            <a:off x="205740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7729" y="-13100"/>
            <a:ext cx="7772400" cy="838200"/>
          </a:xfrm>
        </p:spPr>
        <p:txBody>
          <a:bodyPr>
            <a:normAutofit/>
          </a:bodyPr>
          <a:lstStyle/>
          <a:p>
            <a:pPr algn="r"/>
            <a:r>
              <a:rPr lang="en-US" sz="2800" b="0" dirty="0"/>
              <a:t>All the layers from the top…</a:t>
            </a:r>
          </a:p>
        </p:txBody>
      </p:sp>
      <p:sp>
        <p:nvSpPr>
          <p:cNvPr id="5" name="Slide Number Placeholder 4"/>
          <p:cNvSpPr>
            <a:spLocks noGrp="1"/>
          </p:cNvSpPr>
          <p:nvPr>
            <p:ph type="sldNum" sz="quarter" idx="4"/>
          </p:nvPr>
        </p:nvSpPr>
        <p:spPr/>
        <p:txBody>
          <a:bodyPr/>
          <a:lstStyle/>
          <a:p>
            <a:fld id="{B7930584-825A-4EEC-AD3C-8A221799BABD}" type="slidenum">
              <a:rPr lang="en-US" smtClean="0"/>
              <a:pPr/>
              <a:t>153</a:t>
            </a:fld>
            <a:endParaRPr lang="en-US" dirty="0"/>
          </a:p>
        </p:txBody>
      </p:sp>
      <p:sp>
        <p:nvSpPr>
          <p:cNvPr id="36" name="TextBox 35"/>
          <p:cNvSpPr txBox="1"/>
          <p:nvPr/>
        </p:nvSpPr>
        <p:spPr>
          <a:xfrm>
            <a:off x="457200" y="685800"/>
            <a:ext cx="2078711" cy="461665"/>
          </a:xfrm>
          <a:prstGeom prst="rect">
            <a:avLst/>
          </a:prstGeom>
          <a:noFill/>
        </p:spPr>
        <p:txBody>
          <a:bodyPr wrap="none" rtlCol="0">
            <a:spAutoFit/>
          </a:bodyPr>
          <a:lstStyle/>
          <a:p>
            <a:r>
              <a:rPr lang="en-US" sz="2400" dirty="0"/>
              <a:t>Elevation View</a:t>
            </a:r>
          </a:p>
        </p:txBody>
      </p:sp>
      <p:sp>
        <p:nvSpPr>
          <p:cNvPr id="37" name="TextBox 36"/>
          <p:cNvSpPr txBox="1"/>
          <p:nvPr/>
        </p:nvSpPr>
        <p:spPr>
          <a:xfrm>
            <a:off x="5711634" y="6096000"/>
            <a:ext cx="1451166" cy="461665"/>
          </a:xfrm>
          <a:prstGeom prst="rect">
            <a:avLst/>
          </a:prstGeom>
          <a:noFill/>
        </p:spPr>
        <p:txBody>
          <a:bodyPr wrap="none" rtlCol="0">
            <a:spAutoFit/>
          </a:bodyPr>
          <a:lstStyle/>
          <a:p>
            <a:r>
              <a:rPr lang="en-US" sz="2400" dirty="0"/>
              <a:t>Plan View</a:t>
            </a:r>
          </a:p>
        </p:txBody>
      </p:sp>
      <p:sp>
        <p:nvSpPr>
          <p:cNvPr id="38" name="Rectangle 37"/>
          <p:cNvSpPr/>
          <p:nvPr/>
        </p:nvSpPr>
        <p:spPr>
          <a:xfrm>
            <a:off x="5410200" y="51816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10200" y="41910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10200" y="32004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2098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10200" y="12192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7000" y="51816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77000" y="41910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77000" y="32004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7000" y="22098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77000" y="1219200"/>
            <a:ext cx="914400" cy="838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07013" y="1367135"/>
            <a:ext cx="1667444" cy="461665"/>
          </a:xfrm>
          <a:prstGeom prst="rect">
            <a:avLst/>
          </a:prstGeom>
          <a:noFill/>
        </p:spPr>
        <p:txBody>
          <a:bodyPr wrap="none" rtlCol="0">
            <a:spAutoFit/>
          </a:bodyPr>
          <a:lstStyle/>
          <a:p>
            <a:r>
              <a:rPr lang="en-US" sz="2400" dirty="0"/>
              <a:t>End of Rack</a:t>
            </a:r>
          </a:p>
        </p:txBody>
      </p:sp>
      <p:sp>
        <p:nvSpPr>
          <p:cNvPr id="49" name="TextBox 48"/>
          <p:cNvSpPr txBox="1"/>
          <p:nvPr/>
        </p:nvSpPr>
        <p:spPr>
          <a:xfrm>
            <a:off x="7467600" y="4807803"/>
            <a:ext cx="1600200" cy="830997"/>
          </a:xfrm>
          <a:prstGeom prst="rect">
            <a:avLst/>
          </a:prstGeom>
          <a:noFill/>
        </p:spPr>
        <p:txBody>
          <a:bodyPr wrap="square" rtlCol="0">
            <a:spAutoFit/>
          </a:bodyPr>
          <a:lstStyle/>
          <a:p>
            <a:pPr algn="ctr"/>
            <a:r>
              <a:rPr lang="en-US" sz="2400" dirty="0"/>
              <a:t>Rack Continues</a:t>
            </a:r>
          </a:p>
        </p:txBody>
      </p:sp>
      <p:cxnSp>
        <p:nvCxnSpPr>
          <p:cNvPr id="50" name="Straight Arrow Connector 49"/>
          <p:cNvCxnSpPr/>
          <p:nvPr/>
        </p:nvCxnSpPr>
        <p:spPr>
          <a:xfrm>
            <a:off x="8229600" y="5562600"/>
            <a:ext cx="0" cy="83820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248400" y="2926080"/>
            <a:ext cx="304800" cy="369332"/>
          </a:xfrm>
          <a:prstGeom prst="rect">
            <a:avLst/>
          </a:prstGeom>
          <a:noFill/>
        </p:spPr>
        <p:txBody>
          <a:bodyPr wrap="square" rtlCol="0">
            <a:spAutoFit/>
          </a:bodyPr>
          <a:lstStyle/>
          <a:p>
            <a:r>
              <a:rPr lang="en-US" dirty="0">
                <a:solidFill>
                  <a:schemeClr val="tx2">
                    <a:lumMod val="50000"/>
                  </a:schemeClr>
                </a:solidFill>
              </a:rPr>
              <a:t>X</a:t>
            </a:r>
          </a:p>
        </p:txBody>
      </p:sp>
      <p:sp>
        <p:nvSpPr>
          <p:cNvPr id="93" name="TextBox 92"/>
          <p:cNvSpPr txBox="1"/>
          <p:nvPr/>
        </p:nvSpPr>
        <p:spPr>
          <a:xfrm>
            <a:off x="6248400" y="4922520"/>
            <a:ext cx="304800" cy="369332"/>
          </a:xfrm>
          <a:prstGeom prst="rect">
            <a:avLst/>
          </a:prstGeom>
          <a:noFill/>
        </p:spPr>
        <p:txBody>
          <a:bodyPr wrap="square" rtlCol="0">
            <a:spAutoFit/>
          </a:bodyPr>
          <a:lstStyle/>
          <a:p>
            <a:r>
              <a:rPr lang="en-US" dirty="0">
                <a:solidFill>
                  <a:schemeClr val="tx2">
                    <a:lumMod val="50000"/>
                  </a:schemeClr>
                </a:solidFill>
              </a:rPr>
              <a:t>X</a:t>
            </a:r>
          </a:p>
        </p:txBody>
      </p:sp>
      <p:sp>
        <p:nvSpPr>
          <p:cNvPr id="94" name="Isosceles Triangle 93"/>
          <p:cNvSpPr/>
          <p:nvPr/>
        </p:nvSpPr>
        <p:spPr>
          <a:xfrm>
            <a:off x="6278880" y="19812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5" name="Isosceles Triangle 94"/>
          <p:cNvSpPr/>
          <p:nvPr/>
        </p:nvSpPr>
        <p:spPr>
          <a:xfrm>
            <a:off x="7315200" y="19812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6" name="Isosceles Triangle 95"/>
          <p:cNvSpPr/>
          <p:nvPr/>
        </p:nvSpPr>
        <p:spPr>
          <a:xfrm>
            <a:off x="5334000" y="2971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7" name="Isosceles Triangle 96"/>
          <p:cNvSpPr/>
          <p:nvPr/>
        </p:nvSpPr>
        <p:spPr>
          <a:xfrm>
            <a:off x="7239000" y="39624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8" name="Isosceles Triangle 97"/>
          <p:cNvSpPr/>
          <p:nvPr/>
        </p:nvSpPr>
        <p:spPr>
          <a:xfrm>
            <a:off x="6294120" y="399288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99" name="TextBox 98"/>
          <p:cNvSpPr txBox="1"/>
          <p:nvPr/>
        </p:nvSpPr>
        <p:spPr>
          <a:xfrm>
            <a:off x="7269480" y="2926080"/>
            <a:ext cx="304800" cy="369332"/>
          </a:xfrm>
          <a:prstGeom prst="rect">
            <a:avLst/>
          </a:prstGeom>
          <a:noFill/>
        </p:spPr>
        <p:txBody>
          <a:bodyPr wrap="square" rtlCol="0">
            <a:spAutoFit/>
          </a:bodyPr>
          <a:lstStyle/>
          <a:p>
            <a:r>
              <a:rPr lang="en-US" dirty="0"/>
              <a:t>X</a:t>
            </a:r>
          </a:p>
        </p:txBody>
      </p:sp>
      <p:sp>
        <p:nvSpPr>
          <p:cNvPr id="100" name="TextBox 99"/>
          <p:cNvSpPr txBox="1"/>
          <p:nvPr/>
        </p:nvSpPr>
        <p:spPr>
          <a:xfrm>
            <a:off x="7239000" y="4907280"/>
            <a:ext cx="304800" cy="369332"/>
          </a:xfrm>
          <a:prstGeom prst="rect">
            <a:avLst/>
          </a:prstGeom>
          <a:noFill/>
        </p:spPr>
        <p:txBody>
          <a:bodyPr wrap="square" rtlCol="0">
            <a:spAutoFit/>
          </a:bodyPr>
          <a:lstStyle/>
          <a:p>
            <a:r>
              <a:rPr lang="en-US" dirty="0"/>
              <a:t>X</a:t>
            </a:r>
          </a:p>
        </p:txBody>
      </p:sp>
      <p:sp>
        <p:nvSpPr>
          <p:cNvPr id="101" name="TextBox 100"/>
          <p:cNvSpPr txBox="1"/>
          <p:nvPr/>
        </p:nvSpPr>
        <p:spPr>
          <a:xfrm>
            <a:off x="5227320" y="3916680"/>
            <a:ext cx="304800" cy="369332"/>
          </a:xfrm>
          <a:prstGeom prst="rect">
            <a:avLst/>
          </a:prstGeom>
          <a:noFill/>
        </p:spPr>
        <p:txBody>
          <a:bodyPr wrap="square" rtlCol="0">
            <a:spAutoFit/>
          </a:bodyPr>
          <a:lstStyle/>
          <a:p>
            <a:r>
              <a:rPr lang="en-US" dirty="0"/>
              <a:t>X</a:t>
            </a:r>
          </a:p>
        </p:txBody>
      </p:sp>
      <p:sp>
        <p:nvSpPr>
          <p:cNvPr id="102" name="TextBox 101"/>
          <p:cNvSpPr txBox="1"/>
          <p:nvPr/>
        </p:nvSpPr>
        <p:spPr>
          <a:xfrm>
            <a:off x="5227320" y="1935480"/>
            <a:ext cx="304800" cy="369332"/>
          </a:xfrm>
          <a:prstGeom prst="rect">
            <a:avLst/>
          </a:prstGeom>
          <a:noFill/>
        </p:spPr>
        <p:txBody>
          <a:bodyPr wrap="square" rtlCol="0">
            <a:spAutoFit/>
          </a:bodyPr>
          <a:lstStyle/>
          <a:p>
            <a:r>
              <a:rPr lang="en-US" dirty="0"/>
              <a:t>X</a:t>
            </a:r>
          </a:p>
        </p:txBody>
      </p:sp>
      <p:sp>
        <p:nvSpPr>
          <p:cNvPr id="103" name="Isosceles Triangle 102"/>
          <p:cNvSpPr/>
          <p:nvPr/>
        </p:nvSpPr>
        <p:spPr>
          <a:xfrm>
            <a:off x="5334000" y="49530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04" name="Rectangle 103"/>
          <p:cNvSpPr/>
          <p:nvPr/>
        </p:nvSpPr>
        <p:spPr>
          <a:xfrm>
            <a:off x="2209800" y="16764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05" name="Rectangle 104"/>
          <p:cNvSpPr/>
          <p:nvPr/>
        </p:nvSpPr>
        <p:spPr>
          <a:xfrm>
            <a:off x="2209800" y="12192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06" name="Rectangle 105"/>
          <p:cNvSpPr/>
          <p:nvPr/>
        </p:nvSpPr>
        <p:spPr>
          <a:xfrm>
            <a:off x="2590800" y="1676400"/>
            <a:ext cx="304800" cy="304800"/>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590800" y="1219200"/>
            <a:ext cx="3048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209800" y="2133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09" name="Rectangle 108"/>
          <p:cNvSpPr/>
          <p:nvPr/>
        </p:nvSpPr>
        <p:spPr>
          <a:xfrm>
            <a:off x="2590800" y="2133600"/>
            <a:ext cx="304800" cy="304800"/>
          </a:xfrm>
          <a:prstGeom prst="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09800" y="2590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1" name="Rectangle 110"/>
          <p:cNvSpPr/>
          <p:nvPr/>
        </p:nvSpPr>
        <p:spPr>
          <a:xfrm>
            <a:off x="2590800" y="2590800"/>
            <a:ext cx="304800" cy="3048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09800" y="2971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113" name="Rectangle 112"/>
          <p:cNvSpPr/>
          <p:nvPr/>
        </p:nvSpPr>
        <p:spPr>
          <a:xfrm>
            <a:off x="2590800" y="29718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09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5" name="Rectangle 114"/>
          <p:cNvSpPr/>
          <p:nvPr/>
        </p:nvSpPr>
        <p:spPr>
          <a:xfrm>
            <a:off x="2209800" y="3429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116" name="Rectangle 115"/>
          <p:cNvSpPr/>
          <p:nvPr/>
        </p:nvSpPr>
        <p:spPr>
          <a:xfrm>
            <a:off x="2590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590800" y="3429000"/>
            <a:ext cx="304800" cy="304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209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9" name="Rectangle 118"/>
          <p:cNvSpPr/>
          <p:nvPr/>
        </p:nvSpPr>
        <p:spPr>
          <a:xfrm>
            <a:off x="2590800" y="3810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209800" y="6400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1" name="Rectangle 120"/>
          <p:cNvSpPr/>
          <p:nvPr/>
        </p:nvSpPr>
        <p:spPr>
          <a:xfrm>
            <a:off x="2209800" y="6019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2" name="Rectangle 121"/>
          <p:cNvSpPr/>
          <p:nvPr/>
        </p:nvSpPr>
        <p:spPr>
          <a:xfrm>
            <a:off x="2209800" y="5562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3" name="Rectangle 122"/>
          <p:cNvSpPr/>
          <p:nvPr/>
        </p:nvSpPr>
        <p:spPr>
          <a:xfrm>
            <a:off x="2209800" y="5181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4" name="Rectangle 123"/>
          <p:cNvSpPr/>
          <p:nvPr/>
        </p:nvSpPr>
        <p:spPr>
          <a:xfrm>
            <a:off x="2209800" y="4648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5" name="Rectangle 124"/>
          <p:cNvSpPr/>
          <p:nvPr/>
        </p:nvSpPr>
        <p:spPr>
          <a:xfrm>
            <a:off x="2209800" y="4267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126" name="Rectangle 125"/>
          <p:cNvSpPr/>
          <p:nvPr/>
        </p:nvSpPr>
        <p:spPr>
          <a:xfrm>
            <a:off x="2590800" y="6400800"/>
            <a:ext cx="3048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2590800" y="6019800"/>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2590800" y="5562600"/>
            <a:ext cx="3048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2590800" y="5181600"/>
            <a:ext cx="3048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590800" y="4648200"/>
            <a:ext cx="304800" cy="304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590800" y="4267200"/>
            <a:ext cx="3048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2438400" y="4953000"/>
            <a:ext cx="228600" cy="22860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33" name="TextBox 132"/>
          <p:cNvSpPr txBox="1"/>
          <p:nvPr/>
        </p:nvSpPr>
        <p:spPr>
          <a:xfrm>
            <a:off x="2407920" y="5745480"/>
            <a:ext cx="304800" cy="369332"/>
          </a:xfrm>
          <a:prstGeom prst="rect">
            <a:avLst/>
          </a:prstGeom>
          <a:noFill/>
        </p:spPr>
        <p:txBody>
          <a:bodyPr wrap="square" rtlCol="0">
            <a:spAutoFit/>
          </a:bodyPr>
          <a:lstStyle/>
          <a:p>
            <a:r>
              <a:rPr lang="en-US" dirty="0"/>
              <a:t>X</a:t>
            </a:r>
          </a:p>
        </p:txBody>
      </p:sp>
      <p:sp>
        <p:nvSpPr>
          <p:cNvPr id="134" name="TextBox 133"/>
          <p:cNvSpPr txBox="1"/>
          <p:nvPr/>
        </p:nvSpPr>
        <p:spPr>
          <a:xfrm>
            <a:off x="2743200" y="4008120"/>
            <a:ext cx="304800" cy="369332"/>
          </a:xfrm>
          <a:prstGeom prst="rect">
            <a:avLst/>
          </a:prstGeom>
          <a:noFill/>
        </p:spPr>
        <p:txBody>
          <a:bodyPr wrap="square" rtlCol="0">
            <a:spAutoFit/>
          </a:bodyPr>
          <a:lstStyle/>
          <a:p>
            <a:r>
              <a:rPr lang="en-US" dirty="0"/>
              <a:t>X</a:t>
            </a:r>
          </a:p>
        </p:txBody>
      </p:sp>
      <p:sp>
        <p:nvSpPr>
          <p:cNvPr id="135" name="TextBox 134"/>
          <p:cNvSpPr txBox="1"/>
          <p:nvPr/>
        </p:nvSpPr>
        <p:spPr>
          <a:xfrm>
            <a:off x="2057400" y="4008120"/>
            <a:ext cx="304800" cy="369332"/>
          </a:xfrm>
          <a:prstGeom prst="rect">
            <a:avLst/>
          </a:prstGeom>
          <a:noFill/>
        </p:spPr>
        <p:txBody>
          <a:bodyPr wrap="square" rtlCol="0">
            <a:spAutoFit/>
          </a:bodyPr>
          <a:lstStyle/>
          <a:p>
            <a:r>
              <a:rPr lang="en-US" dirty="0"/>
              <a:t>X</a:t>
            </a:r>
          </a:p>
        </p:txBody>
      </p:sp>
      <p:sp>
        <p:nvSpPr>
          <p:cNvPr id="136" name="TextBox 135"/>
          <p:cNvSpPr txBox="1"/>
          <p:nvPr/>
        </p:nvSpPr>
        <p:spPr>
          <a:xfrm>
            <a:off x="2377440" y="4004548"/>
            <a:ext cx="304800" cy="369332"/>
          </a:xfrm>
          <a:prstGeom prst="rect">
            <a:avLst/>
          </a:prstGeom>
          <a:noFill/>
        </p:spPr>
        <p:txBody>
          <a:bodyPr wrap="square" rtlCol="0">
            <a:spAutoFit/>
          </a:bodyPr>
          <a:lstStyle/>
          <a:p>
            <a:r>
              <a:rPr lang="en-US" dirty="0"/>
              <a:t>X</a:t>
            </a:r>
          </a:p>
        </p:txBody>
      </p:sp>
      <p:cxnSp>
        <p:nvCxnSpPr>
          <p:cNvPr id="137" name="Straight Arrow Connector 136"/>
          <p:cNvCxnSpPr/>
          <p:nvPr/>
        </p:nvCxnSpPr>
        <p:spPr>
          <a:xfrm>
            <a:off x="1066800" y="5943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685800" y="5791200"/>
            <a:ext cx="381000" cy="369332"/>
          </a:xfrm>
          <a:prstGeom prst="rect">
            <a:avLst/>
          </a:prstGeom>
          <a:noFill/>
        </p:spPr>
        <p:txBody>
          <a:bodyPr wrap="square" rtlCol="0">
            <a:spAutoFit/>
          </a:bodyPr>
          <a:lstStyle/>
          <a:p>
            <a:r>
              <a:rPr lang="en-US" dirty="0"/>
              <a:t>1</a:t>
            </a:r>
          </a:p>
        </p:txBody>
      </p:sp>
      <p:cxnSp>
        <p:nvCxnSpPr>
          <p:cNvPr id="139" name="Straight Arrow Connector 138"/>
          <p:cNvCxnSpPr/>
          <p:nvPr/>
        </p:nvCxnSpPr>
        <p:spPr>
          <a:xfrm>
            <a:off x="1066800" y="51054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685800" y="4953000"/>
            <a:ext cx="381000" cy="369332"/>
          </a:xfrm>
          <a:prstGeom prst="rect">
            <a:avLst/>
          </a:prstGeom>
          <a:noFill/>
        </p:spPr>
        <p:txBody>
          <a:bodyPr wrap="square" rtlCol="0">
            <a:spAutoFit/>
          </a:bodyPr>
          <a:lstStyle/>
          <a:p>
            <a:r>
              <a:rPr lang="en-US" dirty="0"/>
              <a:t>1</a:t>
            </a:r>
          </a:p>
        </p:txBody>
      </p:sp>
      <p:cxnSp>
        <p:nvCxnSpPr>
          <p:cNvPr id="141" name="Straight Arrow Connector 140"/>
          <p:cNvCxnSpPr/>
          <p:nvPr/>
        </p:nvCxnSpPr>
        <p:spPr>
          <a:xfrm>
            <a:off x="1066800" y="4191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685800" y="4038600"/>
            <a:ext cx="381000" cy="369332"/>
          </a:xfrm>
          <a:prstGeom prst="rect">
            <a:avLst/>
          </a:prstGeom>
          <a:noFill/>
        </p:spPr>
        <p:txBody>
          <a:bodyPr wrap="square" rtlCol="0">
            <a:spAutoFit/>
          </a:bodyPr>
          <a:lstStyle/>
          <a:p>
            <a:r>
              <a:rPr lang="en-US" dirty="0"/>
              <a:t>2</a:t>
            </a:r>
          </a:p>
        </p:txBody>
      </p:sp>
      <p:cxnSp>
        <p:nvCxnSpPr>
          <p:cNvPr id="143" name="Straight Arrow Connector 142"/>
          <p:cNvCxnSpPr/>
          <p:nvPr/>
        </p:nvCxnSpPr>
        <p:spPr>
          <a:xfrm>
            <a:off x="1066800" y="34290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685800" y="3276600"/>
            <a:ext cx="381000" cy="369332"/>
          </a:xfrm>
          <a:prstGeom prst="rect">
            <a:avLst/>
          </a:prstGeom>
          <a:noFill/>
        </p:spPr>
        <p:txBody>
          <a:bodyPr wrap="square" rtlCol="0">
            <a:spAutoFit/>
          </a:bodyPr>
          <a:lstStyle/>
          <a:p>
            <a:r>
              <a:rPr lang="en-US" dirty="0"/>
              <a:t>3</a:t>
            </a:r>
          </a:p>
        </p:txBody>
      </p:sp>
      <p:sp>
        <p:nvSpPr>
          <p:cNvPr id="145" name="Isosceles Triangle 144"/>
          <p:cNvSpPr/>
          <p:nvPr/>
        </p:nvSpPr>
        <p:spPr>
          <a:xfrm>
            <a:off x="2438400" y="3200400"/>
            <a:ext cx="228600" cy="2286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cxnSp>
        <p:nvCxnSpPr>
          <p:cNvPr id="146" name="Straight Arrow Connector 145"/>
          <p:cNvCxnSpPr/>
          <p:nvPr/>
        </p:nvCxnSpPr>
        <p:spPr>
          <a:xfrm>
            <a:off x="1066800" y="25146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85800" y="2362200"/>
            <a:ext cx="381000" cy="369332"/>
          </a:xfrm>
          <a:prstGeom prst="rect">
            <a:avLst/>
          </a:prstGeom>
          <a:noFill/>
        </p:spPr>
        <p:txBody>
          <a:bodyPr wrap="square" rtlCol="0">
            <a:spAutoFit/>
          </a:bodyPr>
          <a:lstStyle/>
          <a:p>
            <a:r>
              <a:rPr lang="en-US" dirty="0"/>
              <a:t>4</a:t>
            </a:r>
          </a:p>
        </p:txBody>
      </p:sp>
      <p:sp>
        <p:nvSpPr>
          <p:cNvPr id="148" name="TextBox 147"/>
          <p:cNvSpPr txBox="1"/>
          <p:nvPr/>
        </p:nvSpPr>
        <p:spPr>
          <a:xfrm>
            <a:off x="2377440" y="2316480"/>
            <a:ext cx="304800" cy="369332"/>
          </a:xfrm>
          <a:prstGeom prst="rect">
            <a:avLst/>
          </a:prstGeom>
          <a:noFill/>
        </p:spPr>
        <p:txBody>
          <a:bodyPr wrap="square" rtlCol="0">
            <a:spAutoFit/>
          </a:bodyPr>
          <a:lstStyle/>
          <a:p>
            <a:r>
              <a:rPr lang="en-US" dirty="0">
                <a:solidFill>
                  <a:schemeClr val="tx2">
                    <a:lumMod val="50000"/>
                  </a:schemeClr>
                </a:solidFill>
              </a:rPr>
              <a:t>X</a:t>
            </a:r>
          </a:p>
        </p:txBody>
      </p:sp>
      <p:cxnSp>
        <p:nvCxnSpPr>
          <p:cNvPr id="149" name="Straight Arrow Connector 148"/>
          <p:cNvCxnSpPr/>
          <p:nvPr/>
        </p:nvCxnSpPr>
        <p:spPr>
          <a:xfrm>
            <a:off x="1066800" y="1600200"/>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85800" y="1447800"/>
            <a:ext cx="381000" cy="369332"/>
          </a:xfrm>
          <a:prstGeom prst="rect">
            <a:avLst/>
          </a:prstGeom>
          <a:noFill/>
        </p:spPr>
        <p:txBody>
          <a:bodyPr wrap="square" rtlCol="0">
            <a:spAutoFit/>
          </a:bodyPr>
          <a:lstStyle/>
          <a:p>
            <a:r>
              <a:rPr lang="en-US" dirty="0"/>
              <a:t>5</a:t>
            </a:r>
          </a:p>
        </p:txBody>
      </p:sp>
      <p:sp>
        <p:nvSpPr>
          <p:cNvPr id="151" name="Isosceles Triangle 150"/>
          <p:cNvSpPr/>
          <p:nvPr/>
        </p:nvSpPr>
        <p:spPr>
          <a:xfrm>
            <a:off x="281940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52" name="Isosceles Triangle 151"/>
          <p:cNvSpPr/>
          <p:nvPr/>
        </p:nvSpPr>
        <p:spPr>
          <a:xfrm>
            <a:off x="242316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53" name="Isosceles Triangle 152"/>
          <p:cNvSpPr/>
          <p:nvPr/>
        </p:nvSpPr>
        <p:spPr>
          <a:xfrm>
            <a:off x="2057400" y="1447800"/>
            <a:ext cx="228600" cy="228600"/>
          </a:xfrm>
          <a:prstGeom prst="triangl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Tree>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A426-C99C-41D3-A8C6-207538829C3F}"/>
              </a:ext>
            </a:extLst>
          </p:cNvPr>
          <p:cNvSpPr>
            <a:spLocks noGrp="1"/>
          </p:cNvSpPr>
          <p:nvPr>
            <p:ph type="ctrTitle"/>
          </p:nvPr>
        </p:nvSpPr>
        <p:spPr/>
        <p:txBody>
          <a:bodyPr/>
          <a:lstStyle/>
          <a:p>
            <a:endParaRPr lang="en-US" dirty="0"/>
          </a:p>
        </p:txBody>
      </p:sp>
      <p:sp>
        <p:nvSpPr>
          <p:cNvPr id="4" name="Footer Placeholder 3"/>
          <p:cNvSpPr>
            <a:spLocks noGrp="1"/>
          </p:cNvSpPr>
          <p:nvPr>
            <p:ph type="ftr" sz="quarter" idx="11"/>
          </p:nvPr>
        </p:nvSpPr>
        <p:spPr>
          <a:prstGeom prst="rect">
            <a:avLst/>
          </a:prstGeom>
        </p:spPr>
        <p:txBody>
          <a:bodyPr/>
          <a:lstStyle/>
          <a:p>
            <a:r>
              <a:rPr lang="en-US" dirty="0"/>
              <a:t>© National Fire Sprinkler Association - 2010</a:t>
            </a:r>
          </a:p>
        </p:txBody>
      </p:sp>
      <p:sp>
        <p:nvSpPr>
          <p:cNvPr id="7" name="TextBox 6"/>
          <p:cNvSpPr txBox="1"/>
          <p:nvPr/>
        </p:nvSpPr>
        <p:spPr>
          <a:xfrm>
            <a:off x="1280886" y="2590800"/>
            <a:ext cx="7177314"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rPr>
              <a:t>Rules Specific to Rack Storage of Group A Plastic</a:t>
            </a:r>
            <a:endParaRPr kumimoji="0" lang="en-US" sz="3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388" y="154870"/>
            <a:ext cx="8544242" cy="604098"/>
          </a:xfrm>
        </p:spPr>
        <p:txBody>
          <a:bodyPr>
            <a:noAutofit/>
          </a:bodyPr>
          <a:lstStyle/>
          <a:p>
            <a:r>
              <a:rPr lang="en-US" sz="2800" b="0" dirty="0"/>
              <a:t>Plastic Decision Tree for Rack Storage</a:t>
            </a:r>
            <a:br>
              <a:rPr lang="en-US" sz="2800" b="0" dirty="0"/>
            </a:br>
            <a:r>
              <a:rPr lang="en-US" sz="2800" b="0" dirty="0"/>
              <a:t>corrected</a:t>
            </a:r>
          </a:p>
        </p:txBody>
      </p:sp>
      <p:sp>
        <p:nvSpPr>
          <p:cNvPr id="5" name="TextBox 4"/>
          <p:cNvSpPr txBox="1"/>
          <p:nvPr/>
        </p:nvSpPr>
        <p:spPr>
          <a:xfrm>
            <a:off x="3581400" y="1416784"/>
            <a:ext cx="1143000" cy="400110"/>
          </a:xfrm>
          <a:prstGeom prst="rect">
            <a:avLst/>
          </a:prstGeom>
          <a:noFill/>
        </p:spPr>
        <p:txBody>
          <a:bodyPr wrap="square" rtlCol="0">
            <a:spAutoFit/>
          </a:bodyPr>
          <a:lstStyle/>
          <a:p>
            <a:r>
              <a:rPr lang="en-US" sz="2000" dirty="0"/>
              <a:t>Plastics</a:t>
            </a:r>
          </a:p>
        </p:txBody>
      </p:sp>
      <p:sp>
        <p:nvSpPr>
          <p:cNvPr id="6" name="TextBox 5"/>
          <p:cNvSpPr txBox="1"/>
          <p:nvPr/>
        </p:nvSpPr>
        <p:spPr>
          <a:xfrm>
            <a:off x="533400" y="4236184"/>
            <a:ext cx="3200400" cy="1631216"/>
          </a:xfrm>
          <a:prstGeom prst="rect">
            <a:avLst/>
          </a:prstGeom>
          <a:noFill/>
        </p:spPr>
        <p:txBody>
          <a:bodyPr wrap="square" rtlCol="0">
            <a:spAutoFit/>
          </a:bodyPr>
          <a:lstStyle/>
          <a:p>
            <a:r>
              <a:rPr lang="en-US" sz="2000" dirty="0"/>
              <a:t>Non expanded</a:t>
            </a:r>
          </a:p>
          <a:p>
            <a:r>
              <a:rPr lang="en-US" sz="2000" dirty="0"/>
              <a:t>protect using only the portions of Ch. 17 applicable to exposed </a:t>
            </a:r>
            <a:r>
              <a:rPr lang="en-US" sz="2000" dirty="0" err="1"/>
              <a:t>nonexpanded</a:t>
            </a:r>
            <a:r>
              <a:rPr lang="en-US" sz="2000" dirty="0"/>
              <a:t> plastics</a:t>
            </a:r>
          </a:p>
        </p:txBody>
      </p:sp>
      <p:sp>
        <p:nvSpPr>
          <p:cNvPr id="7" name="TextBox 6"/>
          <p:cNvSpPr txBox="1"/>
          <p:nvPr/>
        </p:nvSpPr>
        <p:spPr>
          <a:xfrm>
            <a:off x="4572000" y="4236184"/>
            <a:ext cx="3048000" cy="707886"/>
          </a:xfrm>
          <a:prstGeom prst="rect">
            <a:avLst/>
          </a:prstGeom>
          <a:noFill/>
        </p:spPr>
        <p:txBody>
          <a:bodyPr wrap="square" rtlCol="0">
            <a:spAutoFit/>
          </a:bodyPr>
          <a:lstStyle/>
          <a:p>
            <a:r>
              <a:rPr lang="en-US" sz="2000" dirty="0"/>
              <a:t>Expanded</a:t>
            </a:r>
          </a:p>
          <a:p>
            <a:r>
              <a:rPr lang="en-US" sz="2000" dirty="0"/>
              <a:t> outside the scope of Ch. 17</a:t>
            </a:r>
          </a:p>
        </p:txBody>
      </p:sp>
      <p:sp>
        <p:nvSpPr>
          <p:cNvPr id="8" name="TextBox 7"/>
          <p:cNvSpPr txBox="1"/>
          <p:nvPr/>
        </p:nvSpPr>
        <p:spPr>
          <a:xfrm>
            <a:off x="5181600" y="3245584"/>
            <a:ext cx="2133600" cy="707886"/>
          </a:xfrm>
          <a:prstGeom prst="rect">
            <a:avLst/>
          </a:prstGeom>
          <a:noFill/>
        </p:spPr>
        <p:txBody>
          <a:bodyPr wrap="square" rtlCol="0">
            <a:spAutoFit/>
          </a:bodyPr>
          <a:lstStyle/>
          <a:p>
            <a:r>
              <a:rPr lang="en-US" sz="2000" dirty="0"/>
              <a:t>Free flowing</a:t>
            </a:r>
          </a:p>
          <a:p>
            <a:r>
              <a:rPr lang="en-US" sz="2000" dirty="0"/>
              <a:t>protect as Class IV</a:t>
            </a:r>
          </a:p>
        </p:txBody>
      </p:sp>
      <p:sp>
        <p:nvSpPr>
          <p:cNvPr id="9" name="TextBox 8"/>
          <p:cNvSpPr txBox="1"/>
          <p:nvPr/>
        </p:nvSpPr>
        <p:spPr>
          <a:xfrm>
            <a:off x="2819400" y="3245584"/>
            <a:ext cx="1143000" cy="400110"/>
          </a:xfrm>
          <a:prstGeom prst="rect">
            <a:avLst/>
          </a:prstGeom>
          <a:noFill/>
        </p:spPr>
        <p:txBody>
          <a:bodyPr wrap="square" rtlCol="0">
            <a:spAutoFit/>
          </a:bodyPr>
          <a:lstStyle/>
          <a:p>
            <a:r>
              <a:rPr lang="en-US" sz="2000" dirty="0"/>
              <a:t>Exposed</a:t>
            </a:r>
          </a:p>
        </p:txBody>
      </p:sp>
      <p:sp>
        <p:nvSpPr>
          <p:cNvPr id="10" name="TextBox 9"/>
          <p:cNvSpPr txBox="1"/>
          <p:nvPr/>
        </p:nvSpPr>
        <p:spPr>
          <a:xfrm>
            <a:off x="76200" y="3223498"/>
            <a:ext cx="2438400" cy="707886"/>
          </a:xfrm>
          <a:prstGeom prst="rect">
            <a:avLst/>
          </a:prstGeom>
          <a:noFill/>
        </p:spPr>
        <p:txBody>
          <a:bodyPr wrap="square" rtlCol="0">
            <a:spAutoFit/>
          </a:bodyPr>
          <a:lstStyle/>
          <a:p>
            <a:r>
              <a:rPr lang="en-US" sz="2000" dirty="0" err="1"/>
              <a:t>Cartoned</a:t>
            </a:r>
            <a:endParaRPr lang="en-US" sz="2000" dirty="0"/>
          </a:p>
          <a:p>
            <a:r>
              <a:rPr lang="en-US" sz="2000" dirty="0"/>
              <a:t>protect using Ch. 17</a:t>
            </a:r>
          </a:p>
        </p:txBody>
      </p:sp>
      <p:sp>
        <p:nvSpPr>
          <p:cNvPr id="11" name="TextBox 10"/>
          <p:cNvSpPr txBox="1"/>
          <p:nvPr/>
        </p:nvSpPr>
        <p:spPr>
          <a:xfrm>
            <a:off x="6858000" y="2080498"/>
            <a:ext cx="2209800" cy="707886"/>
          </a:xfrm>
          <a:prstGeom prst="rect">
            <a:avLst/>
          </a:prstGeom>
          <a:noFill/>
        </p:spPr>
        <p:txBody>
          <a:bodyPr wrap="square" rtlCol="0">
            <a:spAutoFit/>
          </a:bodyPr>
          <a:lstStyle/>
          <a:p>
            <a:r>
              <a:rPr lang="en-US" sz="2000" dirty="0"/>
              <a:t>Group C</a:t>
            </a:r>
          </a:p>
          <a:p>
            <a:r>
              <a:rPr lang="en-US" sz="2000" dirty="0"/>
              <a:t>protect as Class III</a:t>
            </a:r>
          </a:p>
        </p:txBody>
      </p:sp>
      <p:sp>
        <p:nvSpPr>
          <p:cNvPr id="12" name="TextBox 11"/>
          <p:cNvSpPr txBox="1"/>
          <p:nvPr/>
        </p:nvSpPr>
        <p:spPr>
          <a:xfrm>
            <a:off x="2743200" y="2102584"/>
            <a:ext cx="1143000" cy="400110"/>
          </a:xfrm>
          <a:prstGeom prst="rect">
            <a:avLst/>
          </a:prstGeom>
          <a:noFill/>
        </p:spPr>
        <p:txBody>
          <a:bodyPr wrap="square" rtlCol="0">
            <a:spAutoFit/>
          </a:bodyPr>
          <a:lstStyle/>
          <a:p>
            <a:r>
              <a:rPr lang="en-US" sz="2000" dirty="0"/>
              <a:t>Group A</a:t>
            </a:r>
          </a:p>
        </p:txBody>
      </p:sp>
      <p:sp>
        <p:nvSpPr>
          <p:cNvPr id="13" name="TextBox 12"/>
          <p:cNvSpPr txBox="1"/>
          <p:nvPr/>
        </p:nvSpPr>
        <p:spPr>
          <a:xfrm>
            <a:off x="4495800" y="2102584"/>
            <a:ext cx="2133600" cy="707886"/>
          </a:xfrm>
          <a:prstGeom prst="rect">
            <a:avLst/>
          </a:prstGeom>
          <a:noFill/>
        </p:spPr>
        <p:txBody>
          <a:bodyPr wrap="square" rtlCol="0">
            <a:spAutoFit/>
          </a:bodyPr>
          <a:lstStyle/>
          <a:p>
            <a:r>
              <a:rPr lang="en-US" sz="2000" dirty="0"/>
              <a:t>Group B</a:t>
            </a:r>
          </a:p>
          <a:p>
            <a:r>
              <a:rPr lang="en-US" sz="2000" dirty="0"/>
              <a:t>protect as Class IV</a:t>
            </a:r>
          </a:p>
        </p:txBody>
      </p:sp>
      <p:cxnSp>
        <p:nvCxnSpPr>
          <p:cNvPr id="15" name="Straight Connector 14"/>
          <p:cNvCxnSpPr/>
          <p:nvPr/>
        </p:nvCxnSpPr>
        <p:spPr>
          <a:xfrm>
            <a:off x="609600" y="3093184"/>
            <a:ext cx="5257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00400" y="1950184"/>
            <a:ext cx="419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33400" y="3169384"/>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2858294" y="2901890"/>
            <a:ext cx="685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086100" y="2064484"/>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990306" y="206369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7277894" y="206369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5790406" y="316859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19200" y="4159984"/>
            <a:ext cx="403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1143794" y="423539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5180806" y="4235390"/>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010694" y="3999706"/>
            <a:ext cx="38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0" dirty="0"/>
              <a:t>Notes to Decision Tree</a:t>
            </a:r>
          </a:p>
        </p:txBody>
      </p:sp>
      <p:sp>
        <p:nvSpPr>
          <p:cNvPr id="4" name="Content Placeholder 3"/>
          <p:cNvSpPr>
            <a:spLocks noGrp="1"/>
          </p:cNvSpPr>
          <p:nvPr>
            <p:ph idx="1"/>
          </p:nvPr>
        </p:nvSpPr>
        <p:spPr/>
        <p:txBody>
          <a:bodyPr>
            <a:normAutofit/>
          </a:bodyPr>
          <a:lstStyle/>
          <a:p>
            <a:pPr>
              <a:buNone/>
            </a:pPr>
            <a:r>
              <a:rPr lang="en-US" sz="2400" b="0" dirty="0"/>
              <a:t>Note: Cartons that contain Group A plastic material can be treated as Class IV commodities under the following conditions</a:t>
            </a:r>
          </a:p>
          <a:p>
            <a:pPr marL="457200" indent="-457200">
              <a:buFont typeface="+mj-lt"/>
              <a:buAutoNum type="arabicParenR"/>
            </a:pPr>
            <a:r>
              <a:rPr lang="en-US" sz="2000" b="0" dirty="0"/>
              <a:t>There shall be multiple layers of corrugation or equivalent outer material that would significantly delay fire involvement of the Group A plastic</a:t>
            </a:r>
          </a:p>
          <a:p>
            <a:pPr marL="457200" indent="-457200">
              <a:buFont typeface="+mj-lt"/>
              <a:buAutoNum type="arabicParenR"/>
            </a:pPr>
            <a:endParaRPr lang="en-US" sz="2000" b="0" dirty="0"/>
          </a:p>
          <a:p>
            <a:pPr marL="457200" indent="-457200">
              <a:buFont typeface="+mj-lt"/>
              <a:buAutoNum type="arabicParenR"/>
            </a:pPr>
            <a:r>
              <a:rPr lang="en-US" sz="2000" b="0" dirty="0"/>
              <a:t>The amount &amp; arrangement of Group a plastic material within an ordinary carton would not be expected to significantly increase the fire hazard</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981200"/>
            <a:ext cx="8686800" cy="830997"/>
          </a:xfrm>
          <a:prstGeom prst="rect">
            <a:avLst/>
          </a:prstGeom>
          <a:noFill/>
        </p:spPr>
        <p:txBody>
          <a:bodyPr wrap="square" rtlCol="0">
            <a:spAutoFit/>
          </a:bodyPr>
          <a:lstStyle/>
          <a:p>
            <a:pPr>
              <a:buFont typeface="Wingdings" pitchFamily="2" charset="2"/>
              <a:buChar char="Ø"/>
            </a:pPr>
            <a:endParaRPr lang="en-US" b="1" dirty="0">
              <a:latin typeface="Verdana" pitchFamily="34" charset="0"/>
              <a:ea typeface="Verdana" pitchFamily="34" charset="0"/>
              <a:cs typeface="Verdana" pitchFamily="34" charset="0"/>
            </a:endParaRPr>
          </a:p>
          <a:p>
            <a:pPr>
              <a:buFont typeface="Wingdings" pitchFamily="2" charset="2"/>
              <a:buChar char="Ø"/>
            </a:pPr>
            <a:endParaRPr lang="en-US" b="1" dirty="0">
              <a:latin typeface="Verdana" pitchFamily="34" charset="0"/>
              <a:ea typeface="Verdana" pitchFamily="34" charset="0"/>
              <a:cs typeface="Verdana"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49014036"/>
              </p:ext>
            </p:extLst>
          </p:nvPr>
        </p:nvGraphicFramePr>
        <p:xfrm>
          <a:off x="495300" y="4137243"/>
          <a:ext cx="8001000" cy="1904999"/>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341389">
                <a:tc gridSpan="5">
                  <a:txBody>
                    <a:bodyPr/>
                    <a:lstStyle/>
                    <a:p>
                      <a:pPr algn="ctr"/>
                      <a:r>
                        <a:rPr lang="en-US" dirty="0"/>
                        <a:t>Table 17.1.4.1 Ceiling Sprinkler Densities for Protection of Steel Building Columns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9181">
                <a:tc rowSpan="3">
                  <a:txBody>
                    <a:bodyPr/>
                    <a:lstStyle/>
                    <a:p>
                      <a:pPr algn="ctr"/>
                      <a:r>
                        <a:rPr lang="en-US" dirty="0"/>
                        <a:t>Commodity Classification</a:t>
                      </a:r>
                    </a:p>
                  </a:txBody>
                  <a:tcPr anchor="ctr"/>
                </a:tc>
                <a:tc gridSpan="4">
                  <a:txBody>
                    <a:bodyPr/>
                    <a:lstStyle/>
                    <a:p>
                      <a:pPr algn="ctr"/>
                      <a:r>
                        <a:rPr lang="en-US" dirty="0"/>
                        <a:t>Aisle Width</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29181">
                <a:tc vMerge="1">
                  <a:txBody>
                    <a:bodyPr/>
                    <a:lstStyle/>
                    <a:p>
                      <a:pPr algn="ctr"/>
                      <a:endParaRPr lang="en-US" dirty="0"/>
                    </a:p>
                  </a:txBody>
                  <a:tcPr/>
                </a:tc>
                <a:tc gridSpan="2">
                  <a:txBody>
                    <a:bodyPr/>
                    <a:lstStyle/>
                    <a:p>
                      <a:pPr algn="ctr"/>
                      <a:r>
                        <a:rPr lang="en-US" dirty="0"/>
                        <a:t>4 ft. (1.2m)</a:t>
                      </a:r>
                    </a:p>
                  </a:txBody>
                  <a:tcPr/>
                </a:tc>
                <a:tc hMerge="1">
                  <a:txBody>
                    <a:bodyPr/>
                    <a:lstStyle/>
                    <a:p>
                      <a:pPr algn="ctr"/>
                      <a:endParaRPr lang="en-US" dirty="0"/>
                    </a:p>
                  </a:txBody>
                  <a:tcPr/>
                </a:tc>
                <a:tc gridSpan="2">
                  <a:txBody>
                    <a:bodyPr/>
                    <a:lstStyle/>
                    <a:p>
                      <a:pPr algn="ctr"/>
                      <a:r>
                        <a:rPr lang="en-US" dirty="0"/>
                        <a:t>8 ft. (2.4m)</a:t>
                      </a:r>
                    </a:p>
                  </a:txBody>
                  <a:tcPr/>
                </a:tc>
                <a:tc hMerge="1">
                  <a:txBody>
                    <a:bodyPr/>
                    <a:lstStyle/>
                    <a:p>
                      <a:pPr algn="ctr"/>
                      <a:endParaRPr lang="en-US" dirty="0"/>
                    </a:p>
                  </a:txBody>
                  <a:tcPr/>
                </a:tc>
                <a:extLst>
                  <a:ext uri="{0D108BD9-81ED-4DB2-BD59-A6C34878D82A}">
                    <a16:rowId xmlns:a16="http://schemas.microsoft.com/office/drawing/2014/main" val="10002"/>
                  </a:ext>
                </a:extLst>
              </a:tr>
              <a:tr h="576067">
                <a:tc vMerge="1">
                  <a:txBody>
                    <a:bodyPr/>
                    <a:lstStyle/>
                    <a:p>
                      <a:pPr algn="ctr"/>
                      <a:endParaRPr lang="en-US" dirty="0"/>
                    </a:p>
                  </a:txBody>
                  <a:tcPr/>
                </a:tc>
                <a:tc>
                  <a:txBody>
                    <a:bodyPr/>
                    <a:lstStyle/>
                    <a:p>
                      <a:pPr algn="ctr"/>
                      <a:r>
                        <a:rPr lang="en-US" dirty="0" err="1"/>
                        <a:t>gpm</a:t>
                      </a:r>
                      <a:r>
                        <a:rPr lang="en-US" dirty="0"/>
                        <a:t>/ft</a:t>
                      </a:r>
                      <a:r>
                        <a:rPr lang="en-US" baseline="30000" dirty="0"/>
                        <a:t>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L/min/m</a:t>
                      </a:r>
                      <a:r>
                        <a:rPr lang="en-US" baseline="30000" dirty="0"/>
                        <a:t>2</a:t>
                      </a:r>
                      <a:endParaRPr lang="en-US" dirty="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Gpm</a:t>
                      </a:r>
                      <a:r>
                        <a:rPr lang="en-US" dirty="0"/>
                        <a:t>/ft</a:t>
                      </a:r>
                      <a:r>
                        <a:rPr lang="en-US" baseline="30000" dirty="0"/>
                        <a:t>2</a:t>
                      </a:r>
                      <a:endParaRPr lang="en-US" dirty="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L/min/m</a:t>
                      </a:r>
                      <a:r>
                        <a:rPr lang="en-US" baseline="30000" dirty="0"/>
                        <a:t>2</a:t>
                      </a:r>
                      <a:endParaRPr lang="en-US" dirty="0"/>
                    </a:p>
                  </a:txBody>
                  <a:tcPr/>
                </a:tc>
                <a:extLst>
                  <a:ext uri="{0D108BD9-81ED-4DB2-BD59-A6C34878D82A}">
                    <a16:rowId xmlns:a16="http://schemas.microsoft.com/office/drawing/2014/main" val="10003"/>
                  </a:ext>
                </a:extLst>
              </a:tr>
              <a:tr h="329181">
                <a:tc>
                  <a:txBody>
                    <a:bodyPr/>
                    <a:lstStyle/>
                    <a:p>
                      <a:pPr algn="ctr"/>
                      <a:r>
                        <a:rPr lang="en-US" dirty="0"/>
                        <a:t>Plastic</a:t>
                      </a:r>
                    </a:p>
                  </a:txBody>
                  <a:tcPr/>
                </a:tc>
                <a:tc>
                  <a:txBody>
                    <a:bodyPr/>
                    <a:lstStyle/>
                    <a:p>
                      <a:pPr algn="ctr"/>
                      <a:r>
                        <a:rPr lang="en-US" dirty="0"/>
                        <a:t>0.68</a:t>
                      </a:r>
                    </a:p>
                  </a:txBody>
                  <a:tcPr/>
                </a:tc>
                <a:tc>
                  <a:txBody>
                    <a:bodyPr/>
                    <a:lstStyle/>
                    <a:p>
                      <a:pPr algn="ctr"/>
                      <a:r>
                        <a:rPr lang="en-US" dirty="0"/>
                        <a:t>27.7</a:t>
                      </a:r>
                    </a:p>
                  </a:txBody>
                  <a:tcPr/>
                </a:tc>
                <a:tc>
                  <a:txBody>
                    <a:bodyPr/>
                    <a:lstStyle/>
                    <a:p>
                      <a:pPr algn="ctr"/>
                      <a:r>
                        <a:rPr lang="en-US" dirty="0"/>
                        <a:t>0.57</a:t>
                      </a:r>
                    </a:p>
                  </a:txBody>
                  <a:tcPr/>
                </a:tc>
                <a:tc>
                  <a:txBody>
                    <a:bodyPr/>
                    <a:lstStyle/>
                    <a:p>
                      <a:pPr algn="ctr"/>
                      <a:r>
                        <a:rPr lang="en-US" dirty="0"/>
                        <a:t>23.2</a:t>
                      </a:r>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152400" y="949250"/>
            <a:ext cx="8686800" cy="310854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Sprinkler protection for steel columns not provided with fireproofing &amp; storage &gt; 15’, (4.6m) the columns or vertical rack members supporting the ceiling shall be protected by one of the following</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Sidewall sprinklers @ 15’ (4.6m) pointing toward one side (not included in </a:t>
            </a:r>
            <a:r>
              <a:rPr lang="en-US" sz="2000" dirty="0" err="1">
                <a:latin typeface="Verdana" pitchFamily="34" charset="0"/>
                <a:ea typeface="Verdana" pitchFamily="34" charset="0"/>
                <a:cs typeface="Verdana" pitchFamily="34" charset="0"/>
              </a:rPr>
              <a:t>calc’s</a:t>
            </a:r>
            <a:r>
              <a:rPr lang="en-US" sz="2000" dirty="0">
                <a:latin typeface="Verdana" pitchFamily="34" charset="0"/>
                <a:ea typeface="Verdana" pitchFamily="34" charset="0"/>
                <a:cs typeface="Verdana" pitchFamily="34" charset="0"/>
              </a:rPr>
              <a:t>)</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Provision of CMSA’s, ESFR’s or in racks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Ceiling density of minimum 2000ft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(186m</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)with OT or HT for heights &gt; 15’ (4.6m)up to 20’ (6.1m) according to Table</a:t>
            </a:r>
            <a:endParaRPr lang="en-US"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FCBDA2D8-E72F-4EA6-BA71-209E0B553CA4}"/>
              </a:ext>
            </a:extLst>
          </p:cNvPr>
          <p:cNvSpPr>
            <a:spLocks noGrp="1"/>
          </p:cNvSpPr>
          <p:nvPr>
            <p:ph type="title"/>
          </p:nvPr>
        </p:nvSpPr>
        <p:spPr>
          <a:xfrm>
            <a:off x="609600" y="313254"/>
            <a:ext cx="7338060" cy="604098"/>
          </a:xfrm>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t>GROUP A PLASTIC</a:t>
            </a:r>
            <a:br>
              <a:rPr kumimoji="0" lang="en-US" sz="2800" b="0"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rPr>
            </a:br>
            <a:endParaRPr lang="en-US" sz="2800" cap="none" dirty="0">
              <a:solidFill>
                <a:schemeClr val="bg1"/>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126" y="1066800"/>
            <a:ext cx="8686800" cy="495520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Solid shelving- Shelving that is fixed in place, slatted, wire mesh, or other type of shelves located within racks. The area of a shelf is defined by perimeter aisle or flue space on all 4 sides.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Shelves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or &gt;50% open with flue spaces maintained are considered open racks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Shelving &gt; 20ft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but &lt; 64ft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Ceilings sprinklers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 rack sprinklers below shelves at intermediate levels not  more than 6’ apart vertically</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Shelving &gt; 64ft</a:t>
            </a:r>
            <a:r>
              <a:rPr lang="en-US" sz="2000" baseline="30000" dirty="0">
                <a:latin typeface="Verdana" pitchFamily="34" charset="0"/>
                <a:ea typeface="Verdana" pitchFamily="34" charset="0"/>
                <a:cs typeface="Verdana" pitchFamily="34" charset="0"/>
              </a:rPr>
              <a:t>2 </a:t>
            </a:r>
            <a:r>
              <a:rPr lang="en-US" sz="2000" dirty="0">
                <a:latin typeface="Verdana" pitchFamily="34" charset="0"/>
                <a:ea typeface="Verdana" pitchFamily="34" charset="0"/>
                <a:cs typeface="Verdana" pitchFamily="34" charset="0"/>
              </a:rPr>
              <a:t>or where levels of storage &gt; 6’</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Ceiling sprinklers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 rack sprinklers below each level of shelving</a:t>
            </a:r>
          </a:p>
        </p:txBody>
      </p:sp>
      <p:sp>
        <p:nvSpPr>
          <p:cNvPr id="3" name="Title 2">
            <a:extLst>
              <a:ext uri="{FF2B5EF4-FFF2-40B4-BE49-F238E27FC236}">
                <a16:creationId xmlns:a16="http://schemas.microsoft.com/office/drawing/2014/main" id="{E076C62B-1020-40C1-A667-BA9053F28238}"/>
              </a:ext>
            </a:extLst>
          </p:cNvPr>
          <p:cNvSpPr>
            <a:spLocks noGrp="1"/>
          </p:cNvSpPr>
          <p:nvPr>
            <p:ph type="title"/>
          </p:nvPr>
        </p:nvSpPr>
        <p:spPr>
          <a:xfrm>
            <a:off x="685800" y="265431"/>
            <a:ext cx="7338060" cy="604098"/>
          </a:xfrm>
        </p:spPr>
        <p:txBody>
          <a:bodyPr>
            <a:noAutofit/>
          </a:bodyPr>
          <a:lstStyle/>
          <a:p>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br>
              <a:rPr kumimoji="0" lang="en-US" sz="2800" b="0" i="0" u="none" strike="noStrike" kern="1200" cap="none" spc="0" normalizeH="0" baseline="0" noProof="0" dirty="0">
                <a:ln>
                  <a:noFill/>
                </a:ln>
                <a:solidFill>
                  <a:prstClr val="white"/>
                </a:solidFill>
                <a:effectLst/>
                <a:uLnTx/>
                <a:uFillTx/>
                <a:latin typeface="Verdana" pitchFamily="34" charset="0"/>
                <a:ea typeface="Verdana" pitchFamily="34" charset="0"/>
                <a:cs typeface="Verdana" pitchFamily="34" charset="0"/>
              </a:rPr>
            </a:br>
            <a:endParaRPr lang="en-US" sz="2800"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97510"/>
            <a:ext cx="86868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Solid shelving </a:t>
            </a:r>
            <a:r>
              <a:rPr lang="en-US" sz="2000" dirty="0">
                <a:latin typeface="Verdana" pitchFamily="34" charset="0"/>
                <a:ea typeface="Verdana" pitchFamily="34" charset="0"/>
                <a:cs typeface="Verdana" pitchFamily="34" charset="0"/>
              </a:rPr>
              <a:t>(cont)</a:t>
            </a:r>
          </a:p>
          <a:p>
            <a:pPr marL="342900"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MRR, regardless of height, &amp; DRR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25’ with no longitudinal flue spaces shall not be considered solid shelves if</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Transverse flue spaces are maintained at 5’ max</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Additional in rack sprinklers are not required due to shelf areas </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&gt; 20ft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but &lt; 64ft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&gt; 64ft</a:t>
            </a:r>
            <a:r>
              <a:rPr lang="en-US" sz="2000" baseline="30000" dirty="0">
                <a:latin typeface="Verdana" pitchFamily="34" charset="0"/>
                <a:ea typeface="Verdana" pitchFamily="34" charset="0"/>
                <a:cs typeface="Verdana" pitchFamily="34" charset="0"/>
              </a:rPr>
              <a:t>2 </a:t>
            </a:r>
            <a:r>
              <a:rPr lang="en-US" sz="2000" dirty="0">
                <a:latin typeface="Verdana" pitchFamily="34" charset="0"/>
                <a:ea typeface="Verdana" pitchFamily="34" charset="0"/>
                <a:cs typeface="Verdana" pitchFamily="34" charset="0"/>
              </a:rPr>
              <a:t>or where levels of storage &gt; 6’</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In- rack sprinklers, where required, shall be spaced at a maximum of 5’</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Protection of open top containers is outside the scope of Ch. 17</a:t>
            </a:r>
          </a:p>
        </p:txBody>
      </p:sp>
      <p:sp>
        <p:nvSpPr>
          <p:cNvPr id="6" name="Title 5">
            <a:extLst>
              <a:ext uri="{FF2B5EF4-FFF2-40B4-BE49-F238E27FC236}">
                <a16:creationId xmlns:a16="http://schemas.microsoft.com/office/drawing/2014/main" id="{13777C7E-1207-4288-836A-2A10D7912385}"/>
              </a:ext>
            </a:extLst>
          </p:cNvPr>
          <p:cNvSpPr>
            <a:spLocks noGrp="1"/>
          </p:cNvSpPr>
          <p:nvPr>
            <p:ph type="title"/>
          </p:nvPr>
        </p:nvSpPr>
        <p:spPr/>
        <p:txBody>
          <a:bodyPr>
            <a:noAutofit/>
          </a:bodyPr>
          <a:lstStyle/>
          <a:p>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28600"/>
            <a:ext cx="8001000" cy="911225"/>
          </a:xfrm>
          <a:noFill/>
          <a:ln/>
        </p:spPr>
        <p:txBody>
          <a:bodyPr lIns="90488" tIns="44450" rIns="90488" bIns="44450" anchor="b">
            <a:normAutofit/>
          </a:bodyPr>
          <a:lstStyle/>
          <a:p>
            <a:r>
              <a:rPr lang="en-US" sz="2800" b="0" dirty="0"/>
              <a:t>CLASS  II  COMMODITIES</a:t>
            </a:r>
          </a:p>
        </p:txBody>
      </p:sp>
      <p:sp>
        <p:nvSpPr>
          <p:cNvPr id="28676" name="Rectangle 4"/>
          <p:cNvSpPr>
            <a:spLocks noGrp="1" noChangeArrowheads="1"/>
          </p:cNvSpPr>
          <p:nvPr>
            <p:ph sz="half" idx="1"/>
          </p:nvPr>
        </p:nvSpPr>
        <p:spPr/>
        <p:txBody>
          <a:bodyPr>
            <a:normAutofit/>
          </a:bodyPr>
          <a:lstStyle/>
          <a:p>
            <a:r>
              <a:rPr lang="en-US" sz="2000" dirty="0"/>
              <a:t>Alcohol products up to 20% in wood containers</a:t>
            </a:r>
          </a:p>
          <a:p>
            <a:endParaRPr lang="en-US" sz="2000" dirty="0"/>
          </a:p>
          <a:p>
            <a:r>
              <a:rPr lang="en-US" sz="2000" dirty="0"/>
              <a:t>Frozen food in waxed-paper containers</a:t>
            </a:r>
          </a:p>
          <a:p>
            <a:endParaRPr lang="en-US" sz="2000" dirty="0"/>
          </a:p>
          <a:p>
            <a:r>
              <a:rPr lang="en-US" sz="2000" dirty="0"/>
              <a:t>Light fixtures (non-plastic) in cartons</a:t>
            </a:r>
          </a:p>
          <a:p>
            <a:endParaRPr lang="en-US" sz="2000" dirty="0"/>
          </a:p>
          <a:p>
            <a:r>
              <a:rPr lang="en-US" sz="2000" dirty="0"/>
              <a:t>Wire on wooden spools</a:t>
            </a:r>
          </a:p>
          <a:p>
            <a:endParaRPr lang="en-US" sz="2000" dirty="0"/>
          </a:p>
          <a:p>
            <a:r>
              <a:rPr lang="en-US" sz="2000" dirty="0"/>
              <a:t>Wood products solid piled</a:t>
            </a:r>
          </a:p>
        </p:txBody>
      </p:sp>
      <p:sp>
        <p:nvSpPr>
          <p:cNvPr id="6" name="Content Placeholder 5"/>
          <p:cNvSpPr>
            <a:spLocks noGrp="1"/>
          </p:cNvSpPr>
          <p:nvPr>
            <p:ph sz="half" idx="2"/>
          </p:nvPr>
        </p:nvSpPr>
        <p:spPr/>
        <p:txBody>
          <a:bodyPr>
            <a:normAutofit/>
          </a:bodyPr>
          <a:lstStyle/>
          <a:p>
            <a:r>
              <a:rPr lang="en-US" sz="2000" dirty="0"/>
              <a:t>Major appliances in corrugated cartons w/no appreciable plastic trim</a:t>
            </a:r>
          </a:p>
          <a:p>
            <a:endParaRPr lang="en-US" sz="2000" dirty="0"/>
          </a:p>
          <a:p>
            <a:r>
              <a:rPr lang="en-US" sz="2000" dirty="0"/>
              <a:t>Plastic containers w/non combustible liquids </a:t>
            </a:r>
            <a:r>
              <a:rPr lang="en-US" sz="2000" u="sng" dirty="0"/>
              <a:t>&lt;</a:t>
            </a:r>
            <a:r>
              <a:rPr lang="en-US" sz="2000" dirty="0"/>
              <a:t> ¼” wall thickness and &gt; 5 gal capacity</a:t>
            </a:r>
          </a:p>
        </p:txBody>
      </p:sp>
    </p:spTree>
  </p:cSld>
  <p:clrMapOvr>
    <a:masterClrMapping/>
  </p:clrMapOvr>
  <p:transition>
    <p:zo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14" y="1219200"/>
            <a:ext cx="86868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In- rack sprinklers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Number &amp; pipe sizing by hydraulic calculations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Where necessary to protect a higher hazard that occupies a portion of a rack</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Shall extend at least 8’ or one bay, whichever is greater, in each direction along the rack, on either side of the higher hazard</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Does not have to extend across the aisle</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Where a rack, because of its length, has fewer sprinklers than the number required, only include those in the rack for calculations</a:t>
            </a:r>
          </a:p>
          <a:p>
            <a:pPr>
              <a:buBlip>
                <a:blip r:embed="rId3"/>
              </a:buBlip>
            </a:pPr>
            <a:endParaRPr lang="en-US" sz="20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C425E9A1-9414-4DE8-85DA-5153106D1AB1}"/>
              </a:ext>
            </a:extLst>
          </p:cNvPr>
          <p:cNvSpPr>
            <a:spLocks noGrp="1"/>
          </p:cNvSpPr>
          <p:nvPr>
            <p:ph type="title"/>
          </p:nvPr>
        </p:nvSpPr>
        <p:spPr/>
        <p:txBody>
          <a:bodyPr>
            <a:normAutofit fontScale="90000"/>
          </a:bodyPr>
          <a:lstStyle/>
          <a:p>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1"/>
            <a:ext cx="8686800" cy="393954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In- rack sprinklers</a:t>
            </a:r>
            <a:r>
              <a:rPr lang="en-US" dirty="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(cont)</a:t>
            </a: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Shall be located at transverse/longitudinal flue intersections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Not to exceed maximum spacing</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flues exceed max. spacing, add extra in-rack sprinklers to meet spacing requirements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no transverse flues exist, space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maximum limits</a:t>
            </a:r>
          </a:p>
          <a:p>
            <a:pPr lvl="2">
              <a:buBlip>
                <a:blip r:embed="rId3"/>
              </a:buBlip>
            </a:pPr>
            <a:endParaRPr lang="en-US" sz="2000" dirty="0">
              <a:latin typeface="Verdana" pitchFamily="34" charset="0"/>
              <a:ea typeface="Verdana" pitchFamily="34" charset="0"/>
              <a:cs typeface="Verdana" pitchFamily="34" charset="0"/>
            </a:endParaRPr>
          </a:p>
          <a:p>
            <a:pPr>
              <a:buBlip>
                <a:blip r:embed="rId3"/>
              </a:buBlip>
            </a:pPr>
            <a:endParaRPr lang="en-US" dirty="0">
              <a:latin typeface="Verdana" pitchFamily="34" charset="0"/>
              <a:ea typeface="Verdana" pitchFamily="34" charset="0"/>
              <a:cs typeface="Verdana" pitchFamily="34" charset="0"/>
            </a:endParaRPr>
          </a:p>
          <a:p>
            <a:pPr>
              <a:buBlip>
                <a:blip r:embed="rId3"/>
              </a:buBlip>
            </a:pPr>
            <a:endParaRPr lang="en-US" sz="20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3C5D502D-C70A-4767-AEBC-6BBBA8638197}"/>
              </a:ext>
            </a:extLst>
          </p:cNvPr>
          <p:cNvSpPr>
            <a:spLocks noGrp="1"/>
          </p:cNvSpPr>
          <p:nvPr>
            <p:ph type="title"/>
          </p:nvPr>
        </p:nvSpPr>
        <p:spPr/>
        <p:txBody>
          <a:bodyPr>
            <a:normAutofit fontScale="90000"/>
          </a:bodyPr>
          <a:lstStyle/>
          <a:p>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1"/>
            <a:ext cx="86868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Horizontal Barriers &amp; in- racks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Shall be constructed of sheet metal, wood or similar material &amp; shall extend the full length &amp; depth of the rack</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Shall be fitted within 2” horizontally around rack uprights</a:t>
            </a:r>
          </a:p>
        </p:txBody>
      </p:sp>
      <p:sp>
        <p:nvSpPr>
          <p:cNvPr id="3" name="Title 2">
            <a:extLst>
              <a:ext uri="{FF2B5EF4-FFF2-40B4-BE49-F238E27FC236}">
                <a16:creationId xmlns:a16="http://schemas.microsoft.com/office/drawing/2014/main" id="{CCCC97D6-91EC-44D5-8A31-C162CFA34F8C}"/>
              </a:ext>
            </a:extLst>
          </p:cNvPr>
          <p:cNvSpPr>
            <a:spLocks noGrp="1"/>
          </p:cNvSpPr>
          <p:nvPr>
            <p:ph type="title"/>
          </p:nvPr>
        </p:nvSpPr>
        <p:spPr/>
        <p:txBody>
          <a:bodyPr>
            <a:normAutofit fontScale="90000"/>
          </a:bodyPr>
          <a:lstStyle/>
          <a:p>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62993"/>
            <a:ext cx="8686800" cy="390876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Flu space requirements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Up to and including 25’</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Longitudinal flue spaces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None required in DRR &amp; MRR w/o solid shelves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Transverse flue spaces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required between all loads &amp; rack uprights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Random width in flue spaces or alignment is OK</a:t>
            </a:r>
          </a:p>
          <a:p>
            <a:pPr lvl="2">
              <a:buBlip>
                <a:blip r:embed="rId3"/>
              </a:buBlip>
            </a:pPr>
            <a:endParaRPr lang="en-US" sz="20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BDF6483D-44E9-4D5C-986F-382576F6EE2D}"/>
              </a:ext>
            </a:extLst>
          </p:cNvPr>
          <p:cNvSpPr>
            <a:spLocks noGrp="1"/>
          </p:cNvSpPr>
          <p:nvPr>
            <p:ph type="title"/>
          </p:nvPr>
        </p:nvSpPr>
        <p:spPr/>
        <p:txBody>
          <a:bodyPr>
            <a:normAutofit fontScale="90000"/>
          </a:bodyPr>
          <a:lstStyle/>
          <a:p>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43000"/>
            <a:ext cx="8991600" cy="513986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Flu space requirements</a:t>
            </a:r>
            <a:r>
              <a:rPr lang="en-US" dirty="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(cont)</a:t>
            </a: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Over 25’</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Transverse flue spaces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required between all loads &amp; rack uprights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Random width in flue spaces or alignment is OK</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Longitudinal flue spaces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required in all DRR</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6” minimum vertical clearance between deflector &amp; top of storage in all racks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Face sprinklers </a:t>
            </a:r>
            <a:r>
              <a:rPr lang="en-US" sz="2000" u="sng" dirty="0">
                <a:latin typeface="Verdana" pitchFamily="34" charset="0"/>
                <a:ea typeface="Verdana" pitchFamily="34" charset="0"/>
                <a:cs typeface="Verdana" pitchFamily="34" charset="0"/>
              </a:rPr>
              <a:t>&gt;</a:t>
            </a:r>
            <a:r>
              <a:rPr lang="en-US" sz="2000" dirty="0">
                <a:latin typeface="Verdana" pitchFamily="34" charset="0"/>
                <a:ea typeface="Verdana" pitchFamily="34" charset="0"/>
                <a:cs typeface="Verdana" pitchFamily="34" charset="0"/>
              </a:rPr>
              <a:t> 3” from uprights &amp;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18” from aisle</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Located at intersection of transverse &amp; longitudinal flue spaces with deflector below horizontal load beams or rack members</a:t>
            </a:r>
          </a:p>
          <a:p>
            <a:pPr marL="1714500" lvl="3" indent="-342900">
              <a:buFont typeface="Arial" panose="020B0604020202020204" pitchFamily="34" charset="0"/>
              <a:buChar char="•"/>
            </a:pPr>
            <a:r>
              <a:rPr lang="en-US" sz="2000" u="sng" dirty="0">
                <a:latin typeface="Verdana" pitchFamily="34" charset="0"/>
                <a:ea typeface="Verdana" pitchFamily="34" charset="0"/>
                <a:cs typeface="Verdana" pitchFamily="34" charset="0"/>
              </a:rPr>
              <a:t>&gt;</a:t>
            </a:r>
            <a:r>
              <a:rPr lang="en-US" sz="2000" dirty="0">
                <a:latin typeface="Verdana" pitchFamily="34" charset="0"/>
                <a:ea typeface="Verdana" pitchFamily="34" charset="0"/>
                <a:cs typeface="Verdana" pitchFamily="34" charset="0"/>
              </a:rPr>
              <a:t> 3” from rack uprights</a:t>
            </a:r>
            <a:endParaRPr lang="en-US" sz="2000" u="sng" dirty="0">
              <a:latin typeface="Verdana" pitchFamily="34" charset="0"/>
              <a:ea typeface="Verdana" pitchFamily="34" charset="0"/>
              <a:cs typeface="Verdana" pitchFamily="34" charset="0"/>
            </a:endParaRPr>
          </a:p>
          <a:p>
            <a:pPr lvl="3">
              <a:buBlip>
                <a:blip r:embed="rId3"/>
              </a:buBlip>
            </a:pPr>
            <a:endParaRPr lang="en-US" sz="20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B640F3CF-C886-4E68-B72E-A587F625C5C6}"/>
              </a:ext>
            </a:extLst>
          </p:cNvPr>
          <p:cNvSpPr>
            <a:spLocks noGrp="1"/>
          </p:cNvSpPr>
          <p:nvPr>
            <p:ph type="title"/>
          </p:nvPr>
        </p:nvSpPr>
        <p:spPr/>
        <p:txBody>
          <a:bodyPr>
            <a:normAutofit fontScale="90000"/>
          </a:bodyPr>
          <a:lstStyle/>
          <a:p>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362200"/>
            <a:ext cx="7239000" cy="1569660"/>
          </a:xfrm>
          <a:prstGeom prst="rect">
            <a:avLst/>
          </a:prstGeom>
          <a:noFill/>
        </p:spPr>
        <p:txBody>
          <a:bodyPr wrap="square" rtlCol="0">
            <a:spAutoFit/>
          </a:bodyPr>
          <a:lstStyle/>
          <a:p>
            <a:pPr algn="ctr"/>
            <a:r>
              <a:rPr lang="en-US" sz="3200" dirty="0">
                <a:latin typeface="Verdana" pitchFamily="34" charset="0"/>
                <a:ea typeface="Verdana" pitchFamily="34" charset="0"/>
                <a:cs typeface="Verdana" pitchFamily="34" charset="0"/>
              </a:rPr>
              <a:t>Design rules for Rack Storage</a:t>
            </a:r>
          </a:p>
          <a:p>
            <a:pPr algn="ctr"/>
            <a:r>
              <a:rPr lang="en-US" sz="3200" dirty="0">
                <a:latin typeface="Verdana" pitchFamily="34" charset="0"/>
                <a:ea typeface="Verdana" pitchFamily="34" charset="0"/>
                <a:cs typeface="Verdana" pitchFamily="34" charset="0"/>
              </a:rPr>
              <a:t>Group A Plastic</a:t>
            </a:r>
          </a:p>
          <a:p>
            <a:pPr algn="ctr"/>
            <a:r>
              <a:rPr lang="en-US" sz="3200" u="sng" dirty="0">
                <a:latin typeface="Verdana" pitchFamily="34" charset="0"/>
                <a:ea typeface="Verdana" pitchFamily="34" charset="0"/>
                <a:cs typeface="Verdana" pitchFamily="34" charset="0"/>
              </a:rPr>
              <a:t>&lt;</a:t>
            </a:r>
            <a:r>
              <a:rPr lang="en-US" sz="3200" dirty="0">
                <a:latin typeface="Verdana" pitchFamily="34" charset="0"/>
                <a:ea typeface="Verdana" pitchFamily="34" charset="0"/>
                <a:cs typeface="Verdana" pitchFamily="34" charset="0"/>
              </a:rPr>
              <a:t> 25’ in height</a:t>
            </a:r>
          </a:p>
        </p:txBody>
      </p:sp>
      <p:sp>
        <p:nvSpPr>
          <p:cNvPr id="4" name="Title 3">
            <a:extLst>
              <a:ext uri="{FF2B5EF4-FFF2-40B4-BE49-F238E27FC236}">
                <a16:creationId xmlns:a16="http://schemas.microsoft.com/office/drawing/2014/main" id="{A9E344E0-E592-4E55-9C06-4299BACFA497}"/>
              </a:ext>
            </a:extLst>
          </p:cNvPr>
          <p:cNvSpPr>
            <a:spLocks noGrp="1"/>
          </p:cNvSpPr>
          <p:nvPr>
            <p:ph type="title"/>
          </p:nvPr>
        </p:nvSpPr>
        <p:spPr/>
        <p:txBody>
          <a:bodyPr>
            <a:normAutofit fontScale="90000"/>
          </a:bodyPr>
          <a:lstStyle/>
          <a:p>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62993"/>
            <a:ext cx="8686800"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285750"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5’, use the protection criteria for misc. storage</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Ceiling sprinkler water demand in terms of area/density to be taken from Figures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Linear interpolation for areas/densities is allowed between storage heights with same clearances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 interpolation between clearances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between 5 &amp; 12’, the installation requirements for EH systems applies</a:t>
            </a:r>
            <a:endParaRPr lang="en-US" sz="2000" dirty="0">
              <a:latin typeface="Verdana" pitchFamily="34" charset="0"/>
              <a:ea typeface="Verdana" pitchFamily="34" charset="0"/>
              <a:cs typeface="Verdana" pitchFamily="34" charset="0"/>
            </a:endParaRPr>
          </a:p>
          <a:p>
            <a:pPr>
              <a:buBlip>
                <a:blip r:embed="rId3"/>
              </a:buBlip>
            </a:pPr>
            <a:endParaRPr lang="en-US" sz="20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BD4D30DB-93DC-4388-9B84-D945C4EBDD08}"/>
              </a:ext>
            </a:extLst>
          </p:cNvPr>
          <p:cNvSpPr>
            <a:spLocks noGrp="1"/>
          </p:cNvSpPr>
          <p:nvPr>
            <p:ph type="title"/>
          </p:nvPr>
        </p:nvSpPr>
        <p:spPr>
          <a:xfrm>
            <a:off x="228600" y="311509"/>
            <a:ext cx="8534400" cy="604098"/>
          </a:xfrm>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en-US" sz="24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t>GROUP A PLASTIC STANDARD SPRAY SPRINKLERS</a:t>
            </a:r>
            <a:br>
              <a:rPr kumimoji="0" lang="en-US" sz="24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br>
            <a:endParaRPr lang="en-US" sz="2400" cap="none" dirty="0">
              <a:solidFill>
                <a:schemeClr val="bg1"/>
              </a:solidFill>
              <a:latin typeface="Montserrat" panose="00000500000000000000" pitchFamily="2"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6120" y="0"/>
            <a:ext cx="8853714" cy="830997"/>
          </a:xfrm>
          <a:prstGeom prst="rect">
            <a:avLst/>
          </a:prstGeom>
          <a:noFill/>
        </p:spPr>
        <p:txBody>
          <a:bodyPr wrap="square" rtlCol="0">
            <a:spAutoFit/>
          </a:bodyPr>
          <a:lstStyle/>
          <a:p>
            <a:pPr algn="ct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a:t>
            </a:r>
            <a:r>
              <a:rPr lang="en-US" sz="2400" dirty="0">
                <a:solidFill>
                  <a:prstClr val="white"/>
                </a:solidFill>
                <a:latin typeface="Montserrat" panose="00000500000000000000" pitchFamily="2" charset="0"/>
                <a:ea typeface="Verdana" pitchFamily="34" charset="0"/>
                <a:cs typeface="Verdana" pitchFamily="34" charset="0"/>
              </a:rPr>
              <a:t>IN-RACK</a:t>
            </a: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 SPRINKLERS</a:t>
            </a:r>
            <a:endParaRPr lang="en-US" sz="2000" dirty="0">
              <a:latin typeface="Verdana" pitchFamily="34" charset="0"/>
              <a:ea typeface="Verdana" pitchFamily="34" charset="0"/>
              <a:cs typeface="Verdana" pitchFamily="34" charset="0"/>
            </a:endParaRPr>
          </a:p>
        </p:txBody>
      </p:sp>
      <p:sp>
        <p:nvSpPr>
          <p:cNvPr id="7" name="TextBox 6"/>
          <p:cNvSpPr txBox="1"/>
          <p:nvPr/>
        </p:nvSpPr>
        <p:spPr>
          <a:xfrm>
            <a:off x="72576" y="1371600"/>
            <a:ext cx="8998854"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Clearance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Minimum 6” clear space maintained between deflector &amp; top of storage tier</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Location</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according to the Figures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Located at transverse/longitudinal flue intersections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Not to exceed maximum spacing</a:t>
            </a:r>
          </a:p>
          <a:p>
            <a:pPr marL="1200150" lvl="2" indent="-285750">
              <a:buFont typeface="Arial" panose="020B0604020202020204" pitchFamily="34" charset="0"/>
              <a:buChar char="•"/>
            </a:pPr>
            <a:r>
              <a:rPr lang="en-US" dirty="0">
                <a:latin typeface="Verdana" pitchFamily="34" charset="0"/>
                <a:ea typeface="Verdana" pitchFamily="34" charset="0"/>
                <a:cs typeface="Verdana" pitchFamily="34" charset="0"/>
              </a:rPr>
              <a:t> </a:t>
            </a:r>
            <a:r>
              <a:rPr lang="en-US" sz="2000" dirty="0">
                <a:latin typeface="Verdana" pitchFamily="34" charset="0"/>
                <a:ea typeface="Verdana" pitchFamily="34" charset="0"/>
                <a:cs typeface="Verdana" pitchFamily="34" charset="0"/>
              </a:rPr>
              <a:t>Where flues exceed max. spacing, add extra in-rack sprinklers to meet spacing requirements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no transverse flues exist, space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maximum limits</a:t>
            </a: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45143" y="0"/>
            <a:ext cx="8853714" cy="830997"/>
          </a:xfrm>
          <a:prstGeom prst="rect">
            <a:avLst/>
          </a:prstGeom>
          <a:noFill/>
        </p:spPr>
        <p:txBody>
          <a:bodyPr wrap="square" rtlCol="0">
            <a:spAutoFit/>
          </a:bodyPr>
          <a:lstStyle/>
          <a:p>
            <a:pPr algn="ct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IN-RACK SPRINKLERS</a:t>
            </a:r>
            <a:endParaRPr lang="en-US" sz="2000" dirty="0">
              <a:latin typeface="Verdana" pitchFamily="34" charset="0"/>
              <a:ea typeface="Verdana" pitchFamily="34" charset="0"/>
              <a:cs typeface="Verdana" pitchFamily="34" charset="0"/>
            </a:endParaRPr>
          </a:p>
        </p:txBody>
      </p:sp>
      <p:sp>
        <p:nvSpPr>
          <p:cNvPr id="7" name="TextBox 6"/>
          <p:cNvSpPr txBox="1"/>
          <p:nvPr/>
        </p:nvSpPr>
        <p:spPr>
          <a:xfrm>
            <a:off x="72573" y="1447800"/>
            <a:ext cx="8998854" cy="175432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Design based on </a:t>
            </a:r>
            <a:r>
              <a:rPr lang="en-US" sz="2000" dirty="0">
                <a:latin typeface="Verdana" pitchFamily="34" charset="0"/>
                <a:ea typeface="Verdana" pitchFamily="34" charset="0"/>
                <a:cs typeface="Verdana" pitchFamily="34" charset="0"/>
              </a:rPr>
              <a:t>(all at minimum of 15psi)</a:t>
            </a:r>
            <a:endParaRPr lang="en-US" sz="24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Most remote 8 for 1 level</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Most remote 14 (7 on each top 2 levels) if more than one level</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62993"/>
            <a:ext cx="86868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(cont)</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Hose stream demand &amp; water supply duration from Table 12.8.6.1</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points</a:t>
            </a:r>
          </a:p>
          <a:p>
            <a:pPr lvl="1">
              <a:buBlip>
                <a:blip r:embed="rId3"/>
              </a:buBlip>
            </a:pPr>
            <a:endParaRPr lang="en-US" sz="2400" dirty="0">
              <a:latin typeface="Verdana" pitchFamily="34" charset="0"/>
              <a:ea typeface="Verdana" pitchFamily="34" charset="0"/>
              <a:cs typeface="Verdana" pitchFamily="34" charset="0"/>
            </a:endParaRPr>
          </a:p>
          <a:p>
            <a:pPr lvl="1">
              <a:buBlip>
                <a:blip r:embed="rId3"/>
              </a:buBlip>
            </a:pPr>
            <a:endParaRPr lang="en-US" sz="2400" dirty="0">
              <a:latin typeface="Verdana" pitchFamily="34" charset="0"/>
              <a:ea typeface="Verdana" pitchFamily="34" charset="0"/>
              <a:cs typeface="Verdana" pitchFamily="34" charset="0"/>
            </a:endParaRPr>
          </a:p>
          <a:p>
            <a:pPr>
              <a:buBlip>
                <a:blip r:embed="rId3"/>
              </a:buBlip>
            </a:pPr>
            <a:endParaRPr lang="en-US" sz="24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82E1800A-E90F-4034-93A1-BE9A49CA2AC1}"/>
              </a:ext>
            </a:extLst>
          </p:cNvPr>
          <p:cNvSpPr>
            <a:spLocks noGrp="1"/>
          </p:cNvSpPr>
          <p:nvPr>
            <p:ph type="title"/>
          </p:nvPr>
        </p:nvSpPr>
        <p:spPr>
          <a:xfrm>
            <a:off x="642622" y="139039"/>
            <a:ext cx="8196577" cy="604098"/>
          </a:xfrm>
        </p:spPr>
        <p:txBody>
          <a:bodyPr>
            <a:noAutofit/>
          </a:bodyPr>
          <a:lstStyle/>
          <a:p>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STANDARD SPRAY SPRINKLERS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4A89-BC7F-4034-B6F3-E0950B421FE5}"/>
              </a:ext>
            </a:extLst>
          </p:cNvPr>
          <p:cNvSpPr>
            <a:spLocks noGrp="1"/>
          </p:cNvSpPr>
          <p:nvPr>
            <p:ph type="title"/>
          </p:nvPr>
        </p:nvSpPr>
        <p:spPr>
          <a:xfrm>
            <a:off x="152400" y="304800"/>
            <a:ext cx="6781800" cy="604098"/>
          </a:xfrm>
        </p:spPr>
        <p:txBody>
          <a:bodyPr>
            <a:noAutofit/>
          </a:bodyPr>
          <a:lstStyle/>
          <a:p>
            <a:r>
              <a:rPr lang="en-US" sz="2800" b="0" dirty="0"/>
              <a:t>FM Global’s Benchmark for Class II Commodity </a:t>
            </a:r>
            <a:br>
              <a:rPr lang="en-US" sz="2800" b="0" dirty="0"/>
            </a:br>
            <a:endParaRPr lang="en-US" sz="2800" b="0" dirty="0"/>
          </a:p>
        </p:txBody>
      </p:sp>
      <p:sp>
        <p:nvSpPr>
          <p:cNvPr id="5"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5FBEDA-62D6-4802-BDE9-17494B70A321}"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304800" y="2971800"/>
            <a:ext cx="84582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Coated metal cans in double tri-wall cartons </a:t>
            </a: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cSld>
  <p:clrMapOvr>
    <a:masterClrMapping/>
  </p:clrMapOvr>
  <p:transition>
    <p:zoom dir="in"/>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01598" y="0"/>
            <a:ext cx="8853714" cy="830997"/>
          </a:xfrm>
          <a:prstGeom prst="rect">
            <a:avLst/>
          </a:prstGeom>
          <a:noFill/>
        </p:spPr>
        <p:txBody>
          <a:bodyPr wrap="square" rtlCol="0">
            <a:spAutoFit/>
          </a:bodyPr>
          <a:lstStyle/>
          <a:p>
            <a:pPr algn="ct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CMSA SPRINKLERS</a:t>
            </a:r>
            <a:endParaRPr lang="en-US" dirty="0">
              <a:latin typeface="Verdana" pitchFamily="34" charset="0"/>
              <a:ea typeface="Verdana" pitchFamily="34" charset="0"/>
              <a:cs typeface="Verdana" pitchFamily="34" charset="0"/>
            </a:endParaRPr>
          </a:p>
        </p:txBody>
      </p:sp>
      <p:sp>
        <p:nvSpPr>
          <p:cNvPr id="7" name="TextBox 6"/>
          <p:cNvSpPr txBox="1"/>
          <p:nvPr/>
        </p:nvSpPr>
        <p:spPr>
          <a:xfrm>
            <a:off x="101598" y="1447800"/>
            <a:ext cx="899885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(cont)</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CMSA protection may be used for SRR, DRR &amp; MRR of unexpanded plastics w/o solid shelves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Where required, in-rack rules are included in this section </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Hose stream allowance &amp; water supply duration are taken from Table 12.8.6.1</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lvl="1">
              <a:buBlip>
                <a:blip r:embed="rId3"/>
              </a:buBlip>
            </a:pPr>
            <a:endParaRPr lang="en-US" sz="2400" dirty="0">
              <a:latin typeface="Verdana" pitchFamily="34" charset="0"/>
              <a:ea typeface="Verdana" pitchFamily="34" charset="0"/>
              <a:cs typeface="Verdana" pitchFamily="34" charset="0"/>
            </a:endParaRPr>
          </a:p>
          <a:p>
            <a:pPr lvl="1">
              <a:buBlip>
                <a:blip r:embed="rId3"/>
              </a:buBlip>
            </a:pPr>
            <a:endParaRPr lang="en-US" sz="2400" dirty="0">
              <a:latin typeface="Verdana" pitchFamily="34" charset="0"/>
              <a:ea typeface="Verdana" pitchFamily="34" charset="0"/>
              <a:cs typeface="Verdana" pitchFamily="34" charset="0"/>
            </a:endParaRPr>
          </a:p>
          <a:p>
            <a:pPr lvl="3">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45143" y="42326"/>
            <a:ext cx="885371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CMSA SPRINKLERS</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576" y="1464105"/>
            <a:ext cx="8998854" cy="384720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When using CMSA under open wood joists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Joist channels must be fire stopped to its full depth at intervals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 or must have minimum pressures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50psi for k-11.2</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22psi for k-16.8</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All </a:t>
            </a:r>
            <a:r>
              <a:rPr lang="en-US" sz="2400" dirty="0" err="1">
                <a:latin typeface="Verdana" pitchFamily="34" charset="0"/>
                <a:ea typeface="Verdana" pitchFamily="34" charset="0"/>
                <a:cs typeface="Verdana" pitchFamily="34" charset="0"/>
              </a:rPr>
              <a:t>preaction</a:t>
            </a:r>
            <a:r>
              <a:rPr lang="en-US" sz="2400" dirty="0">
                <a:latin typeface="Verdana" pitchFamily="34" charset="0"/>
                <a:ea typeface="Verdana" pitchFamily="34" charset="0"/>
                <a:cs typeface="Verdana" pitchFamily="34" charset="0"/>
              </a:rPr>
              <a:t> systems are treated as dry systems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Building steel does not require special protection</a:t>
            </a:r>
          </a:p>
          <a:p>
            <a:pPr lvl="1">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72576" y="14334"/>
            <a:ext cx="885371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CMSA SPRINKLERS</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algn="ctr"/>
            <a:endParaRPr lang="en-US" dirty="0">
              <a:latin typeface="Verdana" pitchFamily="34" charset="0"/>
              <a:ea typeface="Verdana" pitchFamily="34" charset="0"/>
              <a:cs typeface="Verdana" pitchFamily="34" charset="0"/>
            </a:endParaRPr>
          </a:p>
        </p:txBody>
      </p:sp>
      <p:sp>
        <p:nvSpPr>
          <p:cNvPr id="7" name="TextBox 6"/>
          <p:cNvSpPr txBox="1"/>
          <p:nvPr/>
        </p:nvSpPr>
        <p:spPr>
          <a:xfrm>
            <a:off x="72576" y="914400"/>
            <a:ext cx="8998854" cy="517064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285750"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Special rules for in-racks with CMSA sprinklers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first tier at or above ½ storage height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Minimum 6” vertical clear space between deflector &amp; top of storage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transverse/longitudinal flue intersections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If distance between flues exceeds spacing, additional sprinklers shall be installed</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If no transverse flues, max. spacing shall be maintained</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Demand based on most hydraulically remote sprinklers @ minimum 15 psi each</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24809" y="3544"/>
            <a:ext cx="885371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ESFR SPRINKLERS</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algn="ctr"/>
            <a:endParaRPr lang="en-US" dirty="0">
              <a:latin typeface="Verdana" pitchFamily="34" charset="0"/>
              <a:ea typeface="Verdana" pitchFamily="34" charset="0"/>
              <a:cs typeface="Verdana" pitchFamily="34" charset="0"/>
            </a:endParaRPr>
          </a:p>
        </p:txBody>
      </p:sp>
      <p:sp>
        <p:nvSpPr>
          <p:cNvPr id="7" name="TextBox 6"/>
          <p:cNvSpPr txBox="1"/>
          <p:nvPr/>
        </p:nvSpPr>
        <p:spPr>
          <a:xfrm>
            <a:off x="101598" y="1371600"/>
            <a:ext cx="8998854" cy="323165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ESFR protection may be used for SRR, DRR &amp; MRR of </a:t>
            </a:r>
            <a:r>
              <a:rPr lang="en-US" sz="2400" dirty="0" err="1">
                <a:latin typeface="Verdana" pitchFamily="34" charset="0"/>
                <a:ea typeface="Verdana" pitchFamily="34" charset="0"/>
                <a:cs typeface="Verdana" pitchFamily="34" charset="0"/>
              </a:rPr>
              <a:t>cartoned</a:t>
            </a:r>
            <a:r>
              <a:rPr lang="en-US" sz="2400" dirty="0">
                <a:latin typeface="Verdana" pitchFamily="34" charset="0"/>
                <a:ea typeface="Verdana" pitchFamily="34" charset="0"/>
                <a:cs typeface="Verdana" pitchFamily="34" charset="0"/>
              </a:rPr>
              <a:t> or exposed </a:t>
            </a:r>
            <a:r>
              <a:rPr lang="en-US" sz="2400" dirty="0" err="1">
                <a:latin typeface="Verdana" pitchFamily="34" charset="0"/>
                <a:ea typeface="Verdana" pitchFamily="34" charset="0"/>
                <a:cs typeface="Verdana" pitchFamily="34" charset="0"/>
              </a:rPr>
              <a:t>nonexpanded</a:t>
            </a:r>
            <a:r>
              <a:rPr lang="en-US" sz="2400" dirty="0">
                <a:latin typeface="Verdana" pitchFamily="34" charset="0"/>
                <a:ea typeface="Verdana" pitchFamily="34" charset="0"/>
                <a:cs typeface="Verdana" pitchFamily="34" charset="0"/>
              </a:rPr>
              <a:t> plastic, and </a:t>
            </a:r>
            <a:r>
              <a:rPr lang="en-US" sz="2400" dirty="0" err="1">
                <a:latin typeface="Verdana" pitchFamily="34" charset="0"/>
                <a:ea typeface="Verdana" pitchFamily="34" charset="0"/>
                <a:cs typeface="Verdana" pitchFamily="34" charset="0"/>
              </a:rPr>
              <a:t>cartoned</a:t>
            </a:r>
            <a:r>
              <a:rPr lang="en-US" sz="2400" dirty="0">
                <a:latin typeface="Verdana" pitchFamily="34" charset="0"/>
                <a:ea typeface="Verdana" pitchFamily="34" charset="0"/>
                <a:cs typeface="Verdana" pitchFamily="34" charset="0"/>
              </a:rPr>
              <a:t> expanded plastic, neither may have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Solid shelves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Combustible open top containers or cartons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Design shall be most hydraulically demanding 12 sprinklers, 4 per branch, 3 branch</a:t>
            </a: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99995" y="0"/>
            <a:ext cx="885371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ESFR SPRINKLERS</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algn="ctr"/>
            <a:endParaRPr lang="en-US" dirty="0">
              <a:latin typeface="Verdana" pitchFamily="34" charset="0"/>
              <a:ea typeface="Verdana" pitchFamily="34" charset="0"/>
              <a:cs typeface="Verdana" pitchFamily="34" charset="0"/>
            </a:endParaRPr>
          </a:p>
        </p:txBody>
      </p:sp>
      <p:sp>
        <p:nvSpPr>
          <p:cNvPr id="7" name="TextBox 6"/>
          <p:cNvSpPr txBox="1"/>
          <p:nvPr/>
        </p:nvSpPr>
        <p:spPr>
          <a:xfrm>
            <a:off x="72576" y="1366421"/>
            <a:ext cx="8998854" cy="486287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285750"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Special rules for in-racks with ESFR sprinklers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Must be k-8.0 or k-11.2, QR, OT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the first tier at or above ½ storage height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Design based on most remote 8 sprinklers @ 60 </a:t>
            </a:r>
            <a:r>
              <a:rPr lang="en-US" sz="2000" dirty="0" err="1">
                <a:latin typeface="Verdana" pitchFamily="34" charset="0"/>
                <a:ea typeface="Verdana" pitchFamily="34" charset="0"/>
                <a:cs typeface="Verdana" pitchFamily="34" charset="0"/>
              </a:rPr>
              <a:t>gpm</a:t>
            </a: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Spacing must not exceed 5’ horizontal</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transverse/longitudinal flue intersections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If distance between flues exceeds spacing, additional sprinklers shall be installed</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If no transverse flues, max. spacing shall be maintained</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00929" y="0"/>
            <a:ext cx="885371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ESFR SPRINKLERS</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573" y="843677"/>
            <a:ext cx="8998854" cy="517064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285750"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Special rules for in-racks with ESFR sprinklers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Must be k-8.0 or k-11.2, QR, OT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Maintain 6” min clearance between deflector &amp; top of a tier of storage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the first tier level at or above ½ storage height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Design based on most remote 8 sprinklers @ 60 </a:t>
            </a:r>
            <a:r>
              <a:rPr lang="en-US" sz="2000" dirty="0" err="1">
                <a:latin typeface="Verdana" pitchFamily="34" charset="0"/>
                <a:ea typeface="Verdana" pitchFamily="34" charset="0"/>
                <a:cs typeface="Verdana" pitchFamily="34" charset="0"/>
              </a:rPr>
              <a:t>gpm</a:t>
            </a: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Spacing must not exceed 5’ horizontal</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transverse/longitudinal flue intersections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If distance between flues exceeds spacing, additional sprinklers shall be installed</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If no transverse flues, max. spacing shall be maintained</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45143" y="0"/>
            <a:ext cx="8853714"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SPECIAL DESIGN</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algn="ctr"/>
            <a:endParaRPr lang="en-US" sz="2000" dirty="0">
              <a:latin typeface="Verdana" pitchFamily="34" charset="0"/>
              <a:ea typeface="Verdana" pitchFamily="34" charset="0"/>
              <a:cs typeface="Verdana" pitchFamily="34" charset="0"/>
            </a:endParaRPr>
          </a:p>
        </p:txBody>
      </p:sp>
      <p:sp>
        <p:nvSpPr>
          <p:cNvPr id="7" name="TextBox 6"/>
          <p:cNvSpPr txBox="1"/>
          <p:nvPr/>
        </p:nvSpPr>
        <p:spPr>
          <a:xfrm>
            <a:off x="72576" y="1464105"/>
            <a:ext cx="8998854"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(cont)</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Slatted shelves shall be considered as solid shelves unless ALL of the following are met to protect SRR &amp; DRR with slatted shelves</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Wet pipe system designed for 0.6gpm/ft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or</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K-14 ESFR @ 50psi min.</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K-16.8 @ 32psi min.</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K-25.2 ESFR @ 15psi min</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Sprinklers must be OT, intermediate or HT K-11.2, 14.0 or 16.8 standard spray sprinklers listed for storage, or must be K-14, 16.8, or 25.2 ESFR</a:t>
            </a: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01598" y="0"/>
            <a:ext cx="885371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SPECIAL DESIGN</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576" y="1369034"/>
            <a:ext cx="8998854" cy="513986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Commodities limited to Class I-IV, Group B &amp; C plastics, cartoned (expanded &amp; unexpanded) Group A &amp; exposed (unexpanded) Group A plastics</a:t>
            </a:r>
            <a:endParaRPr lang="en-US"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Slats shall be minimum 2” x maximum 6” held in place by spacers that maintain a minimum 2” opening between each slat</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Where K-11.2, 14.0 or 16.8 orifice sprinklers are used, no slatted shelves above 12’</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May use open rack wire mesh shelving above 12’</a:t>
            </a:r>
          </a:p>
          <a:p>
            <a:pPr lvl="2">
              <a:buBlip>
                <a:blip r:embed="rId3"/>
              </a:buBlip>
            </a:pPr>
            <a:endParaRPr lang="en-US" sz="2000" dirty="0">
              <a:latin typeface="Verdana" pitchFamily="34" charset="0"/>
              <a:ea typeface="Verdana" pitchFamily="34" charset="0"/>
              <a:cs typeface="Verdana" pitchFamily="34" charset="0"/>
            </a:endParaRPr>
          </a:p>
          <a:p>
            <a:pPr lvl="2">
              <a:buBlip>
                <a:blip r:embed="rId3"/>
              </a:buBlip>
            </a:pPr>
            <a:endParaRPr lang="en-US" sz="2000" dirty="0">
              <a:latin typeface="Verdana" pitchFamily="34" charset="0"/>
              <a:ea typeface="Verdana" pitchFamily="34" charset="0"/>
              <a:cs typeface="Verdana" pitchFamily="34" charset="0"/>
            </a:endParaRPr>
          </a:p>
          <a:p>
            <a:pPr lvl="1">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00929" y="29885"/>
            <a:ext cx="8853714"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SPECIAL DESIGN</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algn="ctr"/>
            <a:endParaRPr lang="en-US" sz="2000" dirty="0">
              <a:latin typeface="Verdana" pitchFamily="34" charset="0"/>
              <a:ea typeface="Verdana" pitchFamily="34" charset="0"/>
              <a:cs typeface="Verdana" pitchFamily="34" charset="0"/>
            </a:endParaRPr>
          </a:p>
        </p:txBody>
      </p:sp>
      <p:sp>
        <p:nvSpPr>
          <p:cNvPr id="7" name="TextBox 6"/>
          <p:cNvSpPr txBox="1"/>
          <p:nvPr/>
        </p:nvSpPr>
        <p:spPr>
          <a:xfrm>
            <a:off x="-61932" y="1168658"/>
            <a:ext cx="8998854" cy="477053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25’ in height </a:t>
            </a:r>
            <a:r>
              <a:rPr lang="en-US" sz="2000" dirty="0">
                <a:latin typeface="Verdana" pitchFamily="34" charset="0"/>
                <a:ea typeface="Verdana" pitchFamily="34" charset="0"/>
                <a:cs typeface="Verdana" pitchFamily="34" charset="0"/>
              </a:rPr>
              <a:t>(cont)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Transverse flue spaces  min. 3” wide shall be maintained minimum 10’ horizontally</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Longitudinal flue spaces min. 6” required between DRR</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Not required with ESFR sprinklers</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Minimum aisle width of 7 ½’</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Max. roof height 27’</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Max. storage height 20’</a:t>
            </a:r>
          </a:p>
          <a:p>
            <a:pPr marL="1257300" lvl="2"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No solid plywood or similar material may be used to block the 2” space between slats or wire mesh</a:t>
            </a: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b="0" dirty="0">
                <a:effectLst/>
              </a:rPr>
              <a:t>Example Problem</a:t>
            </a:r>
          </a:p>
        </p:txBody>
      </p:sp>
      <p:sp>
        <p:nvSpPr>
          <p:cNvPr id="231427" name="Rectangle 3"/>
          <p:cNvSpPr>
            <a:spLocks noGrp="1" noChangeArrowheads="1"/>
          </p:cNvSpPr>
          <p:nvPr>
            <p:ph idx="1"/>
          </p:nvPr>
        </p:nvSpPr>
        <p:spPr>
          <a:xfrm>
            <a:off x="914400" y="2895600"/>
            <a:ext cx="7772400" cy="3124200"/>
          </a:xfrm>
        </p:spPr>
        <p:txBody>
          <a:bodyPr>
            <a:normAutofit/>
          </a:bodyPr>
          <a:lstStyle/>
          <a:p>
            <a:r>
              <a:rPr lang="en-US" b="0" dirty="0">
                <a:effectLst/>
              </a:rPr>
              <a:t>“A” Plastic, unexpanded, stored in cartons 18 feet high</a:t>
            </a:r>
          </a:p>
          <a:p>
            <a:r>
              <a:rPr lang="en-US" b="0" dirty="0">
                <a:effectLst/>
              </a:rPr>
              <a:t>Multi row racks</a:t>
            </a:r>
          </a:p>
          <a:p>
            <a:r>
              <a:rPr lang="en-US" b="0" dirty="0">
                <a:effectLst/>
              </a:rPr>
              <a:t>Ceiling clearance of 7 feet</a:t>
            </a:r>
          </a:p>
          <a:p>
            <a:pPr>
              <a:buFont typeface="Wingdings" pitchFamily="2" charset="2"/>
              <a:buNone/>
            </a:pPr>
            <a:endParaRPr lang="en-US" b="0" dirty="0">
              <a:effectLst/>
            </a:endParaRPr>
          </a:p>
        </p:txBody>
      </p:sp>
      <p:sp>
        <p:nvSpPr>
          <p:cNvPr id="4" name="Rectangle 3"/>
          <p:cNvSpPr/>
          <p:nvPr/>
        </p:nvSpPr>
        <p:spPr>
          <a:xfrm>
            <a:off x="605117" y="1600200"/>
            <a:ext cx="7799293" cy="830997"/>
          </a:xfrm>
          <a:prstGeom prst="rect">
            <a:avLst/>
          </a:prstGeom>
        </p:spPr>
        <p:txBody>
          <a:bodyPr wrap="square">
            <a:spAutoFit/>
          </a:bodyPr>
          <a:lstStyle/>
          <a:p>
            <a:pPr algn="ctr"/>
            <a:r>
              <a:rPr lang="en-US" sz="2400" dirty="0">
                <a:latin typeface="Verdana" pitchFamily="34" charset="0"/>
                <a:ea typeface="Verdana" pitchFamily="34" charset="0"/>
                <a:cs typeface="Verdana" pitchFamily="34" charset="0"/>
              </a:rPr>
              <a:t>Determine a solution using std spray sprinklers (how many options), CMSA &amp; ESFR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152400"/>
            <a:ext cx="8200572" cy="838200"/>
          </a:xfrm>
          <a:noFill/>
          <a:ln/>
        </p:spPr>
        <p:txBody>
          <a:bodyPr lIns="90488" tIns="44450" rIns="90488" bIns="44450" anchor="b">
            <a:normAutofit/>
          </a:bodyPr>
          <a:lstStyle/>
          <a:p>
            <a:r>
              <a:rPr lang="en-US" sz="2800" b="0" dirty="0"/>
              <a:t>CLASS  III  COMMODITY</a:t>
            </a:r>
          </a:p>
        </p:txBody>
      </p:sp>
      <p:sp>
        <p:nvSpPr>
          <p:cNvPr id="30726" name="Rectangle 6"/>
          <p:cNvSpPr>
            <a:spLocks noGrp="1" noChangeArrowheads="1"/>
          </p:cNvSpPr>
          <p:nvPr>
            <p:ph idx="1"/>
          </p:nvPr>
        </p:nvSpPr>
        <p:spPr>
          <a:xfrm>
            <a:off x="228600" y="1905000"/>
            <a:ext cx="8606971" cy="3803650"/>
          </a:xfrm>
        </p:spPr>
        <p:txBody>
          <a:bodyPr>
            <a:normAutofit/>
          </a:bodyPr>
          <a:lstStyle/>
          <a:p>
            <a:pPr>
              <a:buFont typeface="Wingdings" pitchFamily="2" charset="2"/>
              <a:buNone/>
            </a:pPr>
            <a:r>
              <a:rPr lang="en-US" sz="2800" b="0" dirty="0">
                <a:solidFill>
                  <a:srgbClr val="FFFF00"/>
                </a:solidFill>
              </a:rPr>
              <a:t> </a:t>
            </a:r>
            <a:r>
              <a:rPr lang="en-US" sz="2800" b="0" dirty="0"/>
              <a:t>A product of wood, paper, natural fiber or Group C plastic with or without cartons, boxes or crates, with or without  pallets.</a:t>
            </a:r>
          </a:p>
          <a:p>
            <a:pPr>
              <a:buFont typeface="Wingdings" pitchFamily="2" charset="2"/>
              <a:buNone/>
            </a:pPr>
            <a:endParaRPr lang="en-US" sz="2800" b="0" dirty="0"/>
          </a:p>
          <a:p>
            <a:pPr>
              <a:buFont typeface="Wingdings" pitchFamily="2" charset="2"/>
              <a:buNone/>
            </a:pPr>
            <a:r>
              <a:rPr lang="en-US" sz="2800" b="0" dirty="0"/>
              <a:t>   Such a product shall be allowed to contain a limited amount </a:t>
            </a:r>
            <a:r>
              <a:rPr lang="en-US" sz="2000" b="0" dirty="0"/>
              <a:t>(5% or less by weight or volume)</a:t>
            </a:r>
            <a:r>
              <a:rPr lang="en-US" sz="2800" b="0" dirty="0"/>
              <a:t> of Group A  or B plastic</a:t>
            </a:r>
          </a:p>
        </p:txBody>
      </p:sp>
      <p:sp>
        <p:nvSpPr>
          <p:cNvPr id="30730" name="Text Box 10"/>
          <p:cNvSpPr txBox="1">
            <a:spLocks noChangeArrowheads="1"/>
          </p:cNvSpPr>
          <p:nvPr/>
        </p:nvSpPr>
        <p:spPr bwMode="auto">
          <a:xfrm>
            <a:off x="4191000" y="6400800"/>
            <a:ext cx="914400" cy="579438"/>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dirty="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362200"/>
            <a:ext cx="7239000" cy="1569660"/>
          </a:xfrm>
          <a:prstGeom prst="rect">
            <a:avLst/>
          </a:prstGeom>
          <a:noFill/>
        </p:spPr>
        <p:txBody>
          <a:bodyPr wrap="square" rtlCol="0">
            <a:spAutoFit/>
          </a:bodyPr>
          <a:lstStyle/>
          <a:p>
            <a:pPr algn="ctr"/>
            <a:r>
              <a:rPr lang="en-US" sz="3200" dirty="0">
                <a:latin typeface="Verdana" pitchFamily="34" charset="0"/>
                <a:ea typeface="Verdana" pitchFamily="34" charset="0"/>
                <a:cs typeface="Verdana" pitchFamily="34" charset="0"/>
              </a:rPr>
              <a:t>Design rules for Rack Storage</a:t>
            </a:r>
          </a:p>
          <a:p>
            <a:pPr algn="ctr"/>
            <a:r>
              <a:rPr lang="en-US" sz="3200" dirty="0">
                <a:latin typeface="Verdana" pitchFamily="34" charset="0"/>
                <a:ea typeface="Verdana" pitchFamily="34" charset="0"/>
                <a:cs typeface="Verdana" pitchFamily="34" charset="0"/>
              </a:rPr>
              <a:t>Group A Plastic</a:t>
            </a:r>
          </a:p>
          <a:p>
            <a:pPr algn="ctr"/>
            <a:r>
              <a:rPr lang="en-US" sz="3200" dirty="0">
                <a:latin typeface="Verdana" pitchFamily="34" charset="0"/>
                <a:ea typeface="Verdana" pitchFamily="34" charset="0"/>
                <a:cs typeface="Verdana" pitchFamily="34" charset="0"/>
              </a:rPr>
              <a:t>&gt; 25’ in height</a:t>
            </a:r>
          </a:p>
        </p:txBody>
      </p:sp>
      <p:sp>
        <p:nvSpPr>
          <p:cNvPr id="4" name="Title 3">
            <a:extLst>
              <a:ext uri="{FF2B5EF4-FFF2-40B4-BE49-F238E27FC236}">
                <a16:creationId xmlns:a16="http://schemas.microsoft.com/office/drawing/2014/main" id="{FF4C231F-B061-441E-B699-C88336C9F7D6}"/>
              </a:ext>
            </a:extLst>
          </p:cNvPr>
          <p:cNvSpPr>
            <a:spLocks noGrp="1"/>
          </p:cNvSpPr>
          <p:nvPr>
            <p:ph type="title"/>
          </p:nvPr>
        </p:nvSpPr>
        <p:spPr/>
        <p:txBody>
          <a:bodyPr>
            <a:noAutofit/>
          </a:bodyPr>
          <a:lstStyle/>
          <a:p>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   </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a:t>
            </a:r>
            <a:endParaRPr lang="en-US" sz="24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6419" y="26581"/>
            <a:ext cx="82296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STANDARD SPRAY SPRINKLERS</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endParaRPr kumimoji="0" lang="en-US" sz="20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4" name="Content Placeholder 3"/>
          <p:cNvSpPr>
            <a:spLocks noGrp="1"/>
          </p:cNvSpPr>
          <p:nvPr>
            <p:ph idx="1"/>
          </p:nvPr>
        </p:nvSpPr>
        <p:spPr/>
        <p:txBody>
          <a:bodyPr>
            <a:normAutofit/>
          </a:bodyPr>
          <a:lstStyle/>
          <a:p>
            <a:pPr marL="102870" marR="0" lvl="0" indent="-102870" algn="l" defTabSz="514350" rtl="0" eaLnBrk="1" fontAlgn="auto" latinLnBrk="0" hangingPunct="1">
              <a:lnSpc>
                <a:spcPct val="90000"/>
              </a:lnSpc>
              <a:spcBef>
                <a:spcPts val="675"/>
              </a:spcBef>
              <a:spcAft>
                <a:spcPts val="113"/>
              </a:spcAft>
              <a:buClr>
                <a:prstClr val="black"/>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For storage &gt; 25’ in height</a:t>
            </a:r>
          </a:p>
          <a:p>
            <a:r>
              <a:rPr lang="en-US" sz="2400" b="0" dirty="0"/>
              <a:t>Standard Spray Sprinklers are permitted to protect Group A plastics in cartons</a:t>
            </a:r>
          </a:p>
          <a:p>
            <a:pPr lvl="1"/>
            <a:r>
              <a:rPr lang="en-US" sz="2000" b="0" dirty="0"/>
              <a:t>Expanded or </a:t>
            </a:r>
            <a:r>
              <a:rPr lang="en-US" sz="2000" b="0" dirty="0" err="1"/>
              <a:t>nonexpanded</a:t>
            </a:r>
            <a:endParaRPr lang="en-US" sz="2000" b="0" dirty="0"/>
          </a:p>
          <a:p>
            <a:pPr lvl="1"/>
            <a:r>
              <a:rPr lang="en-US" sz="2000" b="0" dirty="0"/>
              <a:t>Encapsulated or </a:t>
            </a:r>
            <a:r>
              <a:rPr lang="en-US" sz="2000" b="0" dirty="0" err="1"/>
              <a:t>nonencapsulated</a:t>
            </a:r>
            <a:endParaRPr lang="en-US" sz="2000" b="0" dirty="0"/>
          </a:p>
          <a:p>
            <a:pPr lvl="1"/>
            <a:endParaRPr lang="en-US" sz="2000" b="0" dirty="0"/>
          </a:p>
          <a:p>
            <a:r>
              <a:rPr lang="en-US" sz="2400" b="0" dirty="0"/>
              <a:t>Plastics that are exposed &amp; </a:t>
            </a:r>
            <a:r>
              <a:rPr lang="en-US" sz="2400" b="0" dirty="0" err="1"/>
              <a:t>nonexpanded</a:t>
            </a:r>
            <a:r>
              <a:rPr lang="en-US" sz="2400" b="0" dirty="0"/>
              <a:t>, whether encapsulated or </a:t>
            </a:r>
            <a:r>
              <a:rPr lang="en-US" sz="2400" b="0" dirty="0" err="1"/>
              <a:t>nonencapsulated</a:t>
            </a:r>
            <a:r>
              <a:rPr lang="en-US" sz="2400" b="0" dirty="0"/>
              <a:t>, shall be permitted to only when using in rack sprinkler arrangements specifically permitted to be used with exposed </a:t>
            </a:r>
            <a:r>
              <a:rPr lang="en-US" sz="2400" b="0" dirty="0" err="1"/>
              <a:t>nonexpanded</a:t>
            </a:r>
            <a:r>
              <a:rPr lang="en-US" sz="2400" b="0" dirty="0"/>
              <a:t> plastics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54827"/>
            <a:ext cx="822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STANDARD SPRAY SPRINKLERS</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b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r>
              <a:rPr lang="en-US" sz="2000" b="0" dirty="0">
                <a:latin typeface="Verdana" pitchFamily="34" charset="0"/>
                <a:ea typeface="Verdana" pitchFamily="34" charset="0"/>
                <a:cs typeface="Verdana" pitchFamily="34" charset="0"/>
              </a:rPr>
              <a:t>(standard spray sprinklers)</a:t>
            </a:r>
          </a:p>
        </p:txBody>
      </p:sp>
      <p:sp>
        <p:nvSpPr>
          <p:cNvPr id="5" name="Content Placeholder 4"/>
          <p:cNvSpPr txBox="1">
            <a:spLocks noGrp="1"/>
          </p:cNvSpPr>
          <p:nvPr>
            <p:ph idx="1"/>
          </p:nvPr>
        </p:nvSpPr>
        <p:spPr>
          <a:xfrm>
            <a:off x="457200" y="1066800"/>
            <a:ext cx="8229600" cy="1569660"/>
          </a:xfrm>
          <a:prstGeom prst="rect">
            <a:avLst/>
          </a:prstGeom>
          <a:noFill/>
        </p:spPr>
        <p:txBody>
          <a:bodyPr wrap="square" rtlCol="0">
            <a:spAutoFit/>
          </a:bodyPr>
          <a:lstStyle/>
          <a:p>
            <a:r>
              <a:rPr lang="en-US" sz="2400" b="0" dirty="0">
                <a:latin typeface="Verdana" pitchFamily="34" charset="0"/>
                <a:ea typeface="Verdana" pitchFamily="34" charset="0"/>
                <a:cs typeface="Verdana" pitchFamily="34" charset="0"/>
              </a:rPr>
              <a:t>For storage &gt; 25’ in height</a:t>
            </a:r>
          </a:p>
          <a:p>
            <a:pPr lvl="1"/>
            <a:r>
              <a:rPr lang="en-US" sz="2000" b="0" dirty="0">
                <a:latin typeface="Verdana" pitchFamily="34" charset="0"/>
                <a:ea typeface="Verdana" pitchFamily="34" charset="0"/>
                <a:cs typeface="Verdana" pitchFamily="34" charset="0"/>
              </a:rPr>
              <a:t>Emphasis is on in-racks/barriers</a:t>
            </a:r>
          </a:p>
          <a:p>
            <a:pPr lvl="1"/>
            <a:endParaRPr lang="en-US" sz="2000" b="0" dirty="0">
              <a:latin typeface="Verdana" pitchFamily="34" charset="0"/>
              <a:ea typeface="Verdana" pitchFamily="34" charset="0"/>
              <a:cs typeface="Verdana" pitchFamily="34" charset="0"/>
            </a:endParaRPr>
          </a:p>
          <a:p>
            <a:pPr lvl="1"/>
            <a:r>
              <a:rPr lang="en-US" sz="2000" b="0" dirty="0">
                <a:latin typeface="Verdana" pitchFamily="34" charset="0"/>
                <a:ea typeface="Verdana" pitchFamily="34" charset="0"/>
                <a:cs typeface="Verdana" pitchFamily="34" charset="0"/>
              </a:rPr>
              <a:t>Ceiling demand taken from Table</a:t>
            </a:r>
          </a:p>
        </p:txBody>
      </p:sp>
      <p:graphicFrame>
        <p:nvGraphicFramePr>
          <p:cNvPr id="6" name="Table 5"/>
          <p:cNvGraphicFramePr>
            <a:graphicFrameLocks noGrp="1"/>
          </p:cNvGraphicFramePr>
          <p:nvPr>
            <p:extLst>
              <p:ext uri="{D42A27DB-BD31-4B8C-83A1-F6EECF244321}">
                <p14:modId xmlns:p14="http://schemas.microsoft.com/office/powerpoint/2010/main" val="3573148483"/>
              </p:ext>
            </p:extLst>
          </p:nvPr>
        </p:nvGraphicFramePr>
        <p:xfrm>
          <a:off x="228600" y="2743200"/>
          <a:ext cx="8686800" cy="3200400"/>
        </p:xfrm>
        <a:graphic>
          <a:graphicData uri="http://schemas.openxmlformats.org/drawingml/2006/table">
            <a:tbl>
              <a:tblPr firstRow="1" bandRow="1">
                <a:tableStyleId>{21E4AEA4-8DFA-4A89-87EB-49C32662AFE0}</a:tableStyleId>
              </a:tblPr>
              <a:tblGrid>
                <a:gridCol w="2171700">
                  <a:extLst>
                    <a:ext uri="{9D8B030D-6E8A-4147-A177-3AD203B41FA5}">
                      <a16:colId xmlns:a16="http://schemas.microsoft.com/office/drawing/2014/main" val="20000"/>
                    </a:ext>
                  </a:extLst>
                </a:gridCol>
                <a:gridCol w="2396359">
                  <a:extLst>
                    <a:ext uri="{9D8B030D-6E8A-4147-A177-3AD203B41FA5}">
                      <a16:colId xmlns:a16="http://schemas.microsoft.com/office/drawing/2014/main" val="20001"/>
                    </a:ext>
                  </a:extLst>
                </a:gridCol>
                <a:gridCol w="1947041">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640080">
                <a:tc gridSpan="4">
                  <a:txBody>
                    <a:bodyPr/>
                    <a:lstStyle/>
                    <a:p>
                      <a:r>
                        <a:rPr lang="en-US" dirty="0"/>
                        <a:t>Table 17.3.1.1 Control Mode Density/ Area Sprinkler</a:t>
                      </a:r>
                      <a:r>
                        <a:rPr lang="en-US" baseline="0" dirty="0"/>
                        <a:t> Discharge Criteria for Single, Double &amp; Multi Row Racks of Plastic Commodities w/ Storage over 25’ (7.6m)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40080">
                <a:tc>
                  <a:txBody>
                    <a:bodyPr/>
                    <a:lstStyle/>
                    <a:p>
                      <a:pPr algn="ctr"/>
                      <a:r>
                        <a:rPr lang="en-US" dirty="0"/>
                        <a:t>ft.</a:t>
                      </a:r>
                    </a:p>
                  </a:txBody>
                  <a:tcPr anchor="ctr"/>
                </a:tc>
                <a:tc>
                  <a:txBody>
                    <a:bodyPr/>
                    <a:lstStyle/>
                    <a:p>
                      <a:pPr algn="ctr"/>
                      <a:r>
                        <a:rPr lang="en-US" dirty="0"/>
                        <a:t>m</a:t>
                      </a:r>
                    </a:p>
                  </a:txBody>
                  <a:tcPr anchor="ctr"/>
                </a:tc>
                <a:tc>
                  <a:txBody>
                    <a:bodyPr/>
                    <a:lstStyle/>
                    <a:p>
                      <a:pPr algn="ctr"/>
                      <a:r>
                        <a:rPr lang="en-US" dirty="0" err="1"/>
                        <a:t>gpm</a:t>
                      </a:r>
                      <a:r>
                        <a:rPr lang="en-US" dirty="0"/>
                        <a:t>/ft</a:t>
                      </a:r>
                      <a:r>
                        <a:rPr lang="en-US" baseline="30000" dirty="0"/>
                        <a:t>2</a:t>
                      </a:r>
                      <a:endParaRPr lang="en-US" dirty="0"/>
                    </a:p>
                  </a:txBody>
                  <a:tcPr anchor="ctr"/>
                </a:tc>
                <a:tc>
                  <a:txBody>
                    <a:bodyPr/>
                    <a:lstStyle/>
                    <a:p>
                      <a:pPr algn="ctr"/>
                      <a:r>
                        <a:rPr lang="en-US" dirty="0"/>
                        <a:t>mm/min</a:t>
                      </a:r>
                    </a:p>
                  </a:txBody>
                  <a:tcPr anchor="ctr"/>
                </a:tc>
                <a:extLst>
                  <a:ext uri="{0D108BD9-81ED-4DB2-BD59-A6C34878D82A}">
                    <a16:rowId xmlns:a16="http://schemas.microsoft.com/office/drawing/2014/main" val="10001"/>
                  </a:ext>
                </a:extLst>
              </a:tr>
              <a:tr h="640080">
                <a:tc>
                  <a:txBody>
                    <a:bodyPr/>
                    <a:lstStyle/>
                    <a:p>
                      <a:pPr algn="ctr"/>
                      <a:r>
                        <a:rPr lang="en-US" dirty="0"/>
                        <a:t>5 ft.</a:t>
                      </a:r>
                      <a:r>
                        <a:rPr lang="en-US" baseline="0" dirty="0"/>
                        <a:t> or less</a:t>
                      </a:r>
                      <a:endParaRPr lang="en-US" dirty="0"/>
                    </a:p>
                  </a:txBody>
                  <a:tcPr anchor="ctr"/>
                </a:tc>
                <a:tc>
                  <a:txBody>
                    <a:bodyPr/>
                    <a:lstStyle/>
                    <a:p>
                      <a:pPr algn="ctr"/>
                      <a:r>
                        <a:rPr lang="en-US" dirty="0"/>
                        <a:t>1.5m or less</a:t>
                      </a:r>
                    </a:p>
                  </a:txBody>
                  <a:tcPr anchor="ctr"/>
                </a:tc>
                <a:tc>
                  <a:txBody>
                    <a:bodyPr/>
                    <a:lstStyle/>
                    <a:p>
                      <a:pPr algn="ctr"/>
                      <a:r>
                        <a:rPr lang="en-US" dirty="0"/>
                        <a:t>0.30/2000 ft</a:t>
                      </a:r>
                      <a:r>
                        <a:rPr lang="en-US" baseline="30000" dirty="0"/>
                        <a:t>2</a:t>
                      </a:r>
                      <a:endParaRPr lang="en-US" dirty="0"/>
                    </a:p>
                  </a:txBody>
                  <a:tcPr anchor="ctr"/>
                </a:tc>
                <a:tc>
                  <a:txBody>
                    <a:bodyPr/>
                    <a:lstStyle/>
                    <a:p>
                      <a:pPr algn="ctr"/>
                      <a:r>
                        <a:rPr lang="en-US" dirty="0"/>
                        <a:t>12.2/186 m</a:t>
                      </a:r>
                      <a:r>
                        <a:rPr lang="en-US" baseline="30000" dirty="0"/>
                        <a:t>2</a:t>
                      </a:r>
                      <a:endParaRPr lang="en-US" dirty="0"/>
                    </a:p>
                  </a:txBody>
                  <a:tcPr anchor="ctr"/>
                </a:tc>
                <a:extLst>
                  <a:ext uri="{0D108BD9-81ED-4DB2-BD59-A6C34878D82A}">
                    <a16:rowId xmlns:a16="http://schemas.microsoft.com/office/drawing/2014/main" val="10002"/>
                  </a:ext>
                </a:extLst>
              </a:tr>
              <a:tr h="640080">
                <a:tc>
                  <a:txBody>
                    <a:bodyPr/>
                    <a:lstStyle/>
                    <a:p>
                      <a:pPr algn="ctr"/>
                      <a:r>
                        <a:rPr lang="en-US" dirty="0"/>
                        <a:t>over 5 ft. up to 10 ft.</a:t>
                      </a:r>
                    </a:p>
                  </a:txBody>
                  <a:tcPr anchor="ctr"/>
                </a:tc>
                <a:tc>
                  <a:txBody>
                    <a:bodyPr/>
                    <a:lstStyle/>
                    <a:p>
                      <a:pPr algn="ctr"/>
                      <a:r>
                        <a:rPr lang="en-US" dirty="0"/>
                        <a:t>over 1.5m up to 3.5m</a:t>
                      </a:r>
                    </a:p>
                  </a:txBody>
                  <a:tcPr anchor="ctr"/>
                </a:tc>
                <a:tc>
                  <a:txBody>
                    <a:bodyPr/>
                    <a:lstStyle/>
                    <a:p>
                      <a:pPr algn="ctr"/>
                      <a:r>
                        <a:rPr lang="en-US" dirty="0"/>
                        <a:t>0.45/2000 ft</a:t>
                      </a:r>
                      <a:r>
                        <a:rPr lang="en-US" baseline="30000" dirty="0"/>
                        <a:t>2</a:t>
                      </a:r>
                      <a:endParaRPr lang="en-US" dirty="0"/>
                    </a:p>
                  </a:txBody>
                  <a:tcPr anchor="ctr"/>
                </a:tc>
                <a:tc>
                  <a:txBody>
                    <a:bodyPr/>
                    <a:lstStyle/>
                    <a:p>
                      <a:pPr algn="ctr"/>
                      <a:r>
                        <a:rPr lang="en-US" dirty="0"/>
                        <a:t>18.3/186 m</a:t>
                      </a:r>
                      <a:r>
                        <a:rPr lang="en-US" baseline="30000" dirty="0"/>
                        <a:t>2</a:t>
                      </a:r>
                      <a:endParaRPr lang="en-US" dirty="0"/>
                    </a:p>
                  </a:txBody>
                  <a:tcPr anchor="ctr"/>
                </a:tc>
                <a:extLst>
                  <a:ext uri="{0D108BD9-81ED-4DB2-BD59-A6C34878D82A}">
                    <a16:rowId xmlns:a16="http://schemas.microsoft.com/office/drawing/2014/main" val="10003"/>
                  </a:ext>
                </a:extLst>
              </a:tr>
              <a:tr h="640080">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905000"/>
            <a:ext cx="8229600" cy="323165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 </a:t>
            </a:r>
            <a:r>
              <a:rPr lang="en-US" sz="2000" dirty="0">
                <a:latin typeface="Verdana" pitchFamily="34" charset="0"/>
                <a:ea typeface="Verdana" pitchFamily="34" charset="0"/>
                <a:cs typeface="Verdana" pitchFamily="34" charset="0"/>
              </a:rPr>
              <a:t>(cont)</a:t>
            </a: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In-rack sprinklers and/or barriers installed according to appropriate Tables/Figures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Hose stream &amp; water supply duration are in a separate Table in this section</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a:p>
            <a:pPr>
              <a:buBlip>
                <a:blip r:embed="rId3"/>
              </a:buBlip>
            </a:pPr>
            <a:endParaRPr lang="en-US" sz="2400" dirty="0">
              <a:latin typeface="Verdana" pitchFamily="34" charset="0"/>
              <a:ea typeface="Verdana" pitchFamily="34" charset="0"/>
              <a:cs typeface="Verdana" pitchFamily="34" charset="0"/>
            </a:endParaRPr>
          </a:p>
        </p:txBody>
      </p:sp>
      <p:sp>
        <p:nvSpPr>
          <p:cNvPr id="3" name="Title 2">
            <a:extLst>
              <a:ext uri="{FF2B5EF4-FFF2-40B4-BE49-F238E27FC236}">
                <a16:creationId xmlns:a16="http://schemas.microsoft.com/office/drawing/2014/main" id="{888D6B9D-14E3-4CBC-AA98-ECBE9AEEBD7C}"/>
              </a:ext>
            </a:extLst>
          </p:cNvPr>
          <p:cNvSpPr>
            <a:spLocks noGrp="1"/>
          </p:cNvSpPr>
          <p:nvPr>
            <p:ph type="title"/>
          </p:nvPr>
        </p:nvSpPr>
        <p:spPr>
          <a:xfrm>
            <a:off x="287508" y="305945"/>
            <a:ext cx="8567421" cy="604098"/>
          </a:xfrm>
        </p:spPr>
        <p:txBody>
          <a:bodyPr>
            <a:normAutofit fontScale="90000"/>
          </a:bodyPr>
          <a:lstStyle/>
          <a:p>
            <a:pPr marL="0" marR="0" lvl="0" indent="0" defTabSz="914400" rtl="0" eaLnBrk="1" fontAlgn="auto" latinLnBrk="0" hangingPunct="1">
              <a:lnSpc>
                <a:spcPct val="100000"/>
              </a:lnSpc>
              <a:spcBef>
                <a:spcPct val="0"/>
              </a:spcBef>
              <a:spcAft>
                <a:spcPts val="0"/>
              </a:spcAft>
              <a:tabLst/>
              <a:defRPr/>
            </a:pP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7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7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7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STANDARD SPRAY SPRINKLERS</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b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endParaRPr lang="en-US" sz="27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01598" y="76200"/>
            <a:ext cx="8853714" cy="1415772"/>
          </a:xfrm>
          <a:prstGeom prst="rect">
            <a:avLst/>
          </a:prstGeom>
          <a:noFill/>
        </p:spPr>
        <p:txBody>
          <a:bodyPr wrap="square" rtlCol="0">
            <a:spAutoFit/>
          </a:bodyPr>
          <a:lstStyle/>
          <a:p>
            <a:pPr algn="ct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CMSA SPRINKLERS</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b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endParaRPr lang="en-US" dirty="0">
              <a:latin typeface="Verdana" pitchFamily="34" charset="0"/>
              <a:ea typeface="Verdana" pitchFamily="34" charset="0"/>
              <a:cs typeface="Verdana" pitchFamily="34" charset="0"/>
            </a:endParaRPr>
          </a:p>
        </p:txBody>
      </p:sp>
      <p:sp>
        <p:nvSpPr>
          <p:cNvPr id="7" name="TextBox 6"/>
          <p:cNvSpPr txBox="1"/>
          <p:nvPr/>
        </p:nvSpPr>
        <p:spPr>
          <a:xfrm>
            <a:off x="72576" y="1414230"/>
            <a:ext cx="899885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 (cont)</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CMSA protection may be used for SRR, DRR &amp; MRR of </a:t>
            </a:r>
            <a:r>
              <a:rPr lang="en-US" sz="2400" dirty="0" err="1">
                <a:latin typeface="Verdana" pitchFamily="34" charset="0"/>
                <a:ea typeface="Verdana" pitchFamily="34" charset="0"/>
                <a:cs typeface="Verdana" pitchFamily="34" charset="0"/>
              </a:rPr>
              <a:t>cartoned</a:t>
            </a:r>
            <a:r>
              <a:rPr lang="en-US" sz="2400" dirty="0">
                <a:latin typeface="Verdana" pitchFamily="34" charset="0"/>
                <a:ea typeface="Verdana" pitchFamily="34" charset="0"/>
                <a:cs typeface="Verdana" pitchFamily="34" charset="0"/>
              </a:rPr>
              <a:t>, unexpanded plastics w/o solid shelves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Hose stream allowance &amp; water supply duration are taken from Table</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Building steel does not require special protection</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a:p>
            <a:pPr lvl="1">
              <a:buBlip>
                <a:blip r:embed="rId3"/>
              </a:buBlip>
            </a:pPr>
            <a:endParaRPr lang="en-US" sz="2400" dirty="0">
              <a:latin typeface="Verdana" pitchFamily="34" charset="0"/>
              <a:ea typeface="Verdana" pitchFamily="34" charset="0"/>
              <a:cs typeface="Verdana" pitchFamily="34" charset="0"/>
            </a:endParaRPr>
          </a:p>
          <a:p>
            <a:pPr lvl="3">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87462" y="0"/>
            <a:ext cx="8853714" cy="1415772"/>
          </a:xfrm>
          <a:prstGeom prst="rect">
            <a:avLst/>
          </a:prstGeom>
          <a:noFill/>
        </p:spPr>
        <p:txBody>
          <a:bodyPr wrap="square" rtlCol="0">
            <a:spAutoFit/>
          </a:bodyPr>
          <a:lstStyle/>
          <a:p>
            <a:pPr algn="ct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ESFR SPRINKLERS</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b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endParaRPr lang="en-US" dirty="0">
              <a:latin typeface="Verdana" pitchFamily="34" charset="0"/>
              <a:ea typeface="Verdana" pitchFamily="34" charset="0"/>
              <a:cs typeface="Verdana" pitchFamily="34" charset="0"/>
            </a:endParaRPr>
          </a:p>
        </p:txBody>
      </p:sp>
      <p:sp>
        <p:nvSpPr>
          <p:cNvPr id="7" name="TextBox 6"/>
          <p:cNvSpPr txBox="1"/>
          <p:nvPr/>
        </p:nvSpPr>
        <p:spPr>
          <a:xfrm>
            <a:off x="72576" y="1364355"/>
            <a:ext cx="8998854" cy="276998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 </a:t>
            </a:r>
            <a:r>
              <a:rPr lang="en-US" sz="2000" dirty="0">
                <a:latin typeface="Verdana" pitchFamily="34" charset="0"/>
                <a:ea typeface="Verdana" pitchFamily="34" charset="0"/>
                <a:cs typeface="Verdana" pitchFamily="34" charset="0"/>
              </a:rPr>
              <a:t>(cont)</a:t>
            </a:r>
            <a:endParaRPr lang="en-US" sz="28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ESFR protection may be used for SRR, DRR &amp; MRR of </a:t>
            </a:r>
            <a:r>
              <a:rPr lang="en-US" sz="2000" dirty="0" err="1">
                <a:latin typeface="Verdana" pitchFamily="34" charset="0"/>
                <a:ea typeface="Verdana" pitchFamily="34" charset="0"/>
                <a:cs typeface="Verdana" pitchFamily="34" charset="0"/>
              </a:rPr>
              <a:t>cartoned</a:t>
            </a:r>
            <a:r>
              <a:rPr lang="en-US" sz="2000" dirty="0">
                <a:latin typeface="Verdana" pitchFamily="34" charset="0"/>
                <a:ea typeface="Verdana" pitchFamily="34" charset="0"/>
                <a:cs typeface="Verdana" pitchFamily="34" charset="0"/>
              </a:rPr>
              <a:t> or exposed, </a:t>
            </a:r>
            <a:r>
              <a:rPr lang="en-US" sz="2000" dirty="0" err="1">
                <a:latin typeface="Verdana" pitchFamily="34" charset="0"/>
                <a:ea typeface="Verdana" pitchFamily="34" charset="0"/>
                <a:cs typeface="Verdana" pitchFamily="34" charset="0"/>
              </a:rPr>
              <a:t>nonexpanded</a:t>
            </a:r>
            <a:r>
              <a:rPr lang="en-US" sz="2000" dirty="0">
                <a:latin typeface="Verdana" pitchFamily="34" charset="0"/>
                <a:ea typeface="Verdana" pitchFamily="34" charset="0"/>
                <a:cs typeface="Verdana" pitchFamily="34" charset="0"/>
              </a:rPr>
              <a:t> plastics but does not apply to</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Combustible open top containers or cartons</a:t>
            </a:r>
          </a:p>
          <a:p>
            <a:pPr marL="742950" lvl="1"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Design shall be most hydraulically demanding 12 sprinklers, 4 per branch, 3 branch</a:t>
            </a:r>
          </a:p>
          <a:p>
            <a:pPr lvl="2">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6" name="TextBox 5"/>
          <p:cNvSpPr txBox="1"/>
          <p:nvPr/>
        </p:nvSpPr>
        <p:spPr>
          <a:xfrm>
            <a:off x="184046" y="0"/>
            <a:ext cx="8853714" cy="830997"/>
          </a:xfrm>
          <a:prstGeom prst="rect">
            <a:avLst/>
          </a:prstGeom>
          <a:noFill/>
        </p:spPr>
        <p:txBody>
          <a:bodyPr wrap="square" rtlCol="0">
            <a:spAutoFit/>
          </a:bodyPr>
          <a:lstStyle/>
          <a:p>
            <a:pPr algn="ct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RULES SPECIFIC TO RACK STORAGE</a:t>
            </a:r>
            <a:b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GROUP A PLASTIC ESFR SPRINKLERS</a:t>
            </a:r>
            <a:endParaRPr lang="en-US" dirty="0">
              <a:latin typeface="Verdana" pitchFamily="34" charset="0"/>
              <a:ea typeface="Verdana" pitchFamily="34" charset="0"/>
              <a:cs typeface="Verdana" pitchFamily="34" charset="0"/>
            </a:endParaRPr>
          </a:p>
        </p:txBody>
      </p:sp>
      <p:sp>
        <p:nvSpPr>
          <p:cNvPr id="7" name="TextBox 6"/>
          <p:cNvSpPr txBox="1"/>
          <p:nvPr/>
        </p:nvSpPr>
        <p:spPr>
          <a:xfrm>
            <a:off x="-17884" y="786158"/>
            <a:ext cx="8998854" cy="547842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For storage &gt; 25’ in height</a:t>
            </a:r>
            <a:endParaRPr lang="en-US" sz="20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en-US"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Special rules for in-racks with ESFR sprinklers</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Must be k-8.0 or k-11.2, QR, OT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Maintain 6” min clearance between deflector &amp; top of a tier of storage</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the first tier closest to but not exceeding ½  maximum storage height</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Design based on most remote 8 sprinklers @ 60 </a:t>
            </a:r>
            <a:r>
              <a:rPr lang="en-US" sz="2000" dirty="0" err="1">
                <a:latin typeface="Verdana" pitchFamily="34" charset="0"/>
                <a:ea typeface="Verdana" pitchFamily="34" charset="0"/>
                <a:cs typeface="Verdana" pitchFamily="34" charset="0"/>
              </a:rPr>
              <a:t>gpm</a:t>
            </a: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Spacing must not exceed 5’ horizontal</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Installed at transverse/longitudinal flue intersections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If distance between flues exceeds spacing, additional sprinklers shall be installed</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If no transverse flues, max. spacing shall be maintained</a:t>
            </a:r>
          </a:p>
          <a:p>
            <a:pPr marL="1714500" lvl="3"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Starting Point</a:t>
            </a: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b="0" dirty="0">
                <a:effectLst/>
              </a:rPr>
              <a:t>Example Problem</a:t>
            </a:r>
          </a:p>
        </p:txBody>
      </p:sp>
      <p:sp>
        <p:nvSpPr>
          <p:cNvPr id="269315" name="Rectangle 3"/>
          <p:cNvSpPr>
            <a:spLocks noGrp="1" noChangeArrowheads="1"/>
          </p:cNvSpPr>
          <p:nvPr>
            <p:ph idx="1"/>
          </p:nvPr>
        </p:nvSpPr>
        <p:spPr>
          <a:xfrm>
            <a:off x="1981200" y="3429000"/>
            <a:ext cx="6248400" cy="2209800"/>
          </a:xfrm>
        </p:spPr>
        <p:txBody>
          <a:bodyPr>
            <a:noAutofit/>
          </a:bodyPr>
          <a:lstStyle/>
          <a:p>
            <a:r>
              <a:rPr lang="en-US" sz="2800" b="0" dirty="0">
                <a:effectLst/>
                <a:latin typeface="Verdana" pitchFamily="34" charset="0"/>
                <a:ea typeface="Verdana" pitchFamily="34" charset="0"/>
                <a:cs typeface="Verdana" pitchFamily="34" charset="0"/>
              </a:rPr>
              <a:t>Multiple row racks</a:t>
            </a:r>
          </a:p>
          <a:p>
            <a:r>
              <a:rPr lang="en-US" sz="2800" b="0" dirty="0">
                <a:effectLst/>
                <a:latin typeface="Verdana" pitchFamily="34" charset="0"/>
                <a:ea typeface="Verdana" pitchFamily="34" charset="0"/>
                <a:cs typeface="Verdana" pitchFamily="34" charset="0"/>
              </a:rPr>
              <a:t>Exposed unexpanded</a:t>
            </a:r>
          </a:p>
          <a:p>
            <a:r>
              <a:rPr lang="en-US" sz="2800" b="0" dirty="0">
                <a:effectLst/>
                <a:latin typeface="Verdana" pitchFamily="34" charset="0"/>
                <a:ea typeface="Verdana" pitchFamily="34" charset="0"/>
                <a:cs typeface="Verdana" pitchFamily="34" charset="0"/>
              </a:rPr>
              <a:t>Storage Height 30 ft (9.1 m)</a:t>
            </a:r>
          </a:p>
          <a:p>
            <a:r>
              <a:rPr lang="en-US" sz="2800" b="0" dirty="0">
                <a:effectLst/>
                <a:latin typeface="Verdana" pitchFamily="34" charset="0"/>
                <a:ea typeface="Verdana" pitchFamily="34" charset="0"/>
                <a:cs typeface="Verdana" pitchFamily="34" charset="0"/>
              </a:rPr>
              <a:t>Ceiling height 40 ft (12.2 m)</a:t>
            </a:r>
          </a:p>
        </p:txBody>
      </p:sp>
      <p:sp>
        <p:nvSpPr>
          <p:cNvPr id="6" name="Rectangle 5"/>
          <p:cNvSpPr/>
          <p:nvPr/>
        </p:nvSpPr>
        <p:spPr>
          <a:xfrm>
            <a:off x="605117" y="1600200"/>
            <a:ext cx="7799293" cy="830997"/>
          </a:xfrm>
          <a:prstGeom prst="rect">
            <a:avLst/>
          </a:prstGeom>
        </p:spPr>
        <p:txBody>
          <a:bodyPr wrap="square">
            <a:spAutoFit/>
          </a:bodyPr>
          <a:lstStyle/>
          <a:p>
            <a:pPr algn="ctr"/>
            <a:r>
              <a:rPr lang="en-US" sz="2400" dirty="0">
                <a:latin typeface="Verdana" pitchFamily="34" charset="0"/>
                <a:ea typeface="Verdana" pitchFamily="34" charset="0"/>
                <a:cs typeface="Verdana" pitchFamily="34" charset="0"/>
              </a:rPr>
              <a:t>Determine a solution using standard spray sprinklers, CMSA &amp; ESFR</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t>Module 4</a:t>
            </a:r>
          </a:p>
        </p:txBody>
      </p:sp>
      <p:sp>
        <p:nvSpPr>
          <p:cNvPr id="3" name="Content Placeholder 2"/>
          <p:cNvSpPr>
            <a:spLocks noGrp="1"/>
          </p:cNvSpPr>
          <p:nvPr>
            <p:ph idx="1"/>
          </p:nvPr>
        </p:nvSpPr>
        <p:spPr>
          <a:xfrm>
            <a:off x="642623" y="2129542"/>
            <a:ext cx="7338060" cy="4589419"/>
          </a:xfrm>
        </p:spPr>
        <p:txBody>
          <a:bodyPr>
            <a:normAutofit/>
          </a:bodyPr>
          <a:lstStyle/>
          <a:p>
            <a:pPr algn="ctr">
              <a:buNone/>
            </a:pPr>
            <a:r>
              <a:rPr lang="en-US" sz="4800" b="0" dirty="0"/>
              <a:t>Definitions &amp; Rules Specific to </a:t>
            </a:r>
          </a:p>
          <a:p>
            <a:pPr algn="ctr">
              <a:buNone/>
            </a:pPr>
            <a:r>
              <a:rPr lang="en-US" sz="4800" b="0" dirty="0"/>
              <a:t>Special Designs of Storage</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28600" y="212586"/>
            <a:ext cx="8686800" cy="990600"/>
          </a:xfrm>
        </p:spPr>
        <p:txBody>
          <a:bodyPr anchor="t">
            <a:normAutofit/>
          </a:bodyPr>
          <a:lstStyle/>
          <a:p>
            <a:pPr marL="102870" marR="0" lvl="0" indent="-102870" algn="ctr" defTabSz="514350" rtl="0" eaLnBrk="1" fontAlgn="auto" latinLnBrk="0" hangingPunct="1">
              <a:lnSpc>
                <a:spcPct val="90000"/>
              </a:lnSpc>
              <a:spcBef>
                <a:spcPts val="675"/>
              </a:spcBef>
              <a:spcAft>
                <a:spcPts val="113"/>
              </a:spcAft>
              <a:buClr>
                <a:prstClr val="black"/>
              </a:buClr>
              <a:buSzTx/>
              <a:buFont typeface="Wingdings" pitchFamily="2" charset="2"/>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Roboto" panose="02000000000000000000" pitchFamily="2" charset="0"/>
                <a:cs typeface="Calibri" panose="020F0502020204030204" pitchFamily="34" charset="0"/>
              </a:rPr>
              <a:t>SPECIAL DESIGNS OF STORAGE</a:t>
            </a:r>
          </a:p>
        </p:txBody>
      </p:sp>
      <p:sp>
        <p:nvSpPr>
          <p:cNvPr id="9" name="TextBox 8"/>
          <p:cNvSpPr txBox="1"/>
          <p:nvPr/>
        </p:nvSpPr>
        <p:spPr>
          <a:xfrm>
            <a:off x="-76200" y="2057400"/>
            <a:ext cx="89916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Normal storage rules of Chapter 12 apply unless modified by this chapter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22104"/>
            <a:ext cx="8885237" cy="774700"/>
          </a:xfrm>
          <a:noFill/>
          <a:ln/>
        </p:spPr>
        <p:txBody>
          <a:bodyPr lIns="90488" tIns="44450" rIns="90488" bIns="44450" anchor="b"/>
          <a:lstStyle/>
          <a:p>
            <a:r>
              <a:rPr lang="en-US" b="0" dirty="0"/>
              <a:t>CLASS  III  COMMODITIES</a:t>
            </a:r>
          </a:p>
        </p:txBody>
      </p:sp>
      <p:sp>
        <p:nvSpPr>
          <p:cNvPr id="32772" name="Rectangle 4"/>
          <p:cNvSpPr>
            <a:spLocks noGrp="1" noChangeArrowheads="1"/>
          </p:cNvSpPr>
          <p:nvPr>
            <p:ph sz="half" idx="1"/>
          </p:nvPr>
        </p:nvSpPr>
        <p:spPr>
          <a:xfrm>
            <a:off x="68890" y="1066837"/>
            <a:ext cx="4371975" cy="5029200"/>
          </a:xfrm>
        </p:spPr>
        <p:txBody>
          <a:bodyPr>
            <a:normAutofit/>
          </a:bodyPr>
          <a:lstStyle/>
          <a:p>
            <a:r>
              <a:rPr lang="en-US" sz="2000" dirty="0"/>
              <a:t>Aerosols - Level 1</a:t>
            </a:r>
          </a:p>
          <a:p>
            <a:endParaRPr lang="en-US" sz="2000" dirty="0"/>
          </a:p>
          <a:p>
            <a:r>
              <a:rPr lang="en-US" sz="2000" dirty="0"/>
              <a:t>Bread</a:t>
            </a:r>
          </a:p>
          <a:p>
            <a:endParaRPr lang="en-US" sz="2000" dirty="0"/>
          </a:p>
          <a:p>
            <a:r>
              <a:rPr lang="en-US" sz="2000" dirty="0"/>
              <a:t>Candy</a:t>
            </a:r>
          </a:p>
          <a:p>
            <a:endParaRPr lang="en-US" sz="2000" dirty="0"/>
          </a:p>
          <a:p>
            <a:r>
              <a:rPr lang="en-US" sz="2000" dirty="0"/>
              <a:t>Cloth</a:t>
            </a:r>
          </a:p>
          <a:p>
            <a:endParaRPr lang="en-US" sz="2000" dirty="0"/>
          </a:p>
          <a:p>
            <a:r>
              <a:rPr lang="en-US" sz="2000" dirty="0"/>
              <a:t>Diapers (cotton, linen)</a:t>
            </a:r>
          </a:p>
          <a:p>
            <a:endParaRPr lang="en-US" sz="2000" dirty="0"/>
          </a:p>
          <a:p>
            <a:r>
              <a:rPr lang="en-US" sz="2000" dirty="0"/>
              <a:t>Mattresses</a:t>
            </a:r>
          </a:p>
          <a:p>
            <a:endParaRPr lang="en-US" sz="2000" dirty="0"/>
          </a:p>
          <a:p>
            <a:r>
              <a:rPr lang="en-US" sz="2000" dirty="0"/>
              <a:t>Photographic Film</a:t>
            </a:r>
          </a:p>
        </p:txBody>
      </p:sp>
      <p:sp>
        <p:nvSpPr>
          <p:cNvPr id="7" name="Content Placeholder 6"/>
          <p:cNvSpPr>
            <a:spLocks noGrp="1"/>
          </p:cNvSpPr>
          <p:nvPr>
            <p:ph sz="half" idx="2"/>
          </p:nvPr>
        </p:nvSpPr>
        <p:spPr>
          <a:xfrm>
            <a:off x="3886200" y="1089874"/>
            <a:ext cx="4876800" cy="5105400"/>
          </a:xfrm>
        </p:spPr>
        <p:txBody>
          <a:bodyPr>
            <a:normAutofit/>
          </a:bodyPr>
          <a:lstStyle/>
          <a:p>
            <a:r>
              <a:rPr lang="en-US" sz="2000" dirty="0"/>
              <a:t>Charcoal, bagged (not self starting)</a:t>
            </a:r>
          </a:p>
          <a:p>
            <a:pPr>
              <a:buNone/>
            </a:pPr>
            <a:endParaRPr lang="en-US" sz="2000" dirty="0"/>
          </a:p>
          <a:p>
            <a:r>
              <a:rPr lang="en-US" sz="2000" dirty="0"/>
              <a:t>Furniture, wood (no plastic coverings or foam cushioning) </a:t>
            </a:r>
          </a:p>
          <a:p>
            <a:endParaRPr lang="en-US" sz="2000" dirty="0"/>
          </a:p>
          <a:p>
            <a:r>
              <a:rPr lang="en-US" sz="2000" dirty="0"/>
              <a:t>Paper, rolled in racks or on side (medium or heavyweight)</a:t>
            </a:r>
          </a:p>
          <a:p>
            <a:endParaRPr lang="en-US" sz="2000" dirty="0"/>
          </a:p>
          <a:p>
            <a:r>
              <a:rPr lang="en-US" sz="2000" dirty="0"/>
              <a:t>Textiles, natural fibers, synthetics (except rayon &amp; nylon) - 50/50 blend or less</a:t>
            </a:r>
          </a:p>
          <a:p>
            <a:endParaRPr lang="en-US" sz="2000" dirty="0"/>
          </a:p>
          <a:p>
            <a:r>
              <a:rPr lang="en-US" sz="2000" dirty="0"/>
              <a:t>Wood products</a:t>
            </a:r>
          </a:p>
        </p:txBody>
      </p:sp>
      <p:sp>
        <p:nvSpPr>
          <p:cNvPr id="32776" name="Text Box 8"/>
          <p:cNvSpPr txBox="1">
            <a:spLocks noChangeArrowheads="1"/>
          </p:cNvSpPr>
          <p:nvPr/>
        </p:nvSpPr>
        <p:spPr bwMode="auto">
          <a:xfrm>
            <a:off x="4419600" y="6469063"/>
            <a:ext cx="381000" cy="579437"/>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dirty="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83221059"/>
              </p:ext>
            </p:extLst>
          </p:nvPr>
        </p:nvGraphicFramePr>
        <p:xfrm>
          <a:off x="-1" y="2403106"/>
          <a:ext cx="8839203" cy="4495799"/>
        </p:xfrm>
        <a:graphic>
          <a:graphicData uri="http://schemas.openxmlformats.org/drawingml/2006/table">
            <a:tbl>
              <a:tblPr firstRow="1" bandRow="1">
                <a:tableStyleId>{21E4AEA4-8DFA-4A89-87EB-49C32662AFE0}</a:tableStyleId>
              </a:tblPr>
              <a:tblGrid>
                <a:gridCol w="775368">
                  <a:extLst>
                    <a:ext uri="{9D8B030D-6E8A-4147-A177-3AD203B41FA5}">
                      <a16:colId xmlns:a16="http://schemas.microsoft.com/office/drawing/2014/main" val="20000"/>
                    </a:ext>
                  </a:extLst>
                </a:gridCol>
                <a:gridCol w="443832">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gridCol w="762000">
                  <a:extLst>
                    <a:ext uri="{9D8B030D-6E8A-4147-A177-3AD203B41FA5}">
                      <a16:colId xmlns:a16="http://schemas.microsoft.com/office/drawing/2014/main" val="20013"/>
                    </a:ext>
                  </a:extLst>
                </a:gridCol>
                <a:gridCol w="248923">
                  <a:extLst>
                    <a:ext uri="{9D8B030D-6E8A-4147-A177-3AD203B41FA5}">
                      <a16:colId xmlns:a16="http://schemas.microsoft.com/office/drawing/2014/main" val="20014"/>
                    </a:ext>
                  </a:extLst>
                </a:gridCol>
                <a:gridCol w="589280">
                  <a:extLst>
                    <a:ext uri="{9D8B030D-6E8A-4147-A177-3AD203B41FA5}">
                      <a16:colId xmlns:a16="http://schemas.microsoft.com/office/drawing/2014/main" val="20015"/>
                    </a:ext>
                  </a:extLst>
                </a:gridCol>
              </a:tblGrid>
              <a:tr h="1978844">
                <a:tc rowSpan="2">
                  <a:txBody>
                    <a:bodyPr/>
                    <a:lstStyle/>
                    <a:p>
                      <a:pPr algn="r"/>
                      <a:r>
                        <a:rPr lang="en-US" dirty="0"/>
                        <a:t>Commodity</a:t>
                      </a:r>
                    </a:p>
                  </a:txBody>
                  <a:tcPr vert="vert" anchor="ctr"/>
                </a:tc>
                <a:tc gridSpan="2">
                  <a:txBody>
                    <a:bodyPr/>
                    <a:lstStyle/>
                    <a:p>
                      <a:pPr algn="ctr"/>
                      <a:r>
                        <a:rPr lang="en-US" dirty="0"/>
                        <a:t>Max Storage</a:t>
                      </a:r>
                      <a:r>
                        <a:rPr lang="en-US" baseline="0" dirty="0"/>
                        <a:t> </a:t>
                      </a:r>
                      <a:r>
                        <a:rPr lang="en-US" dirty="0"/>
                        <a:t>Height</a:t>
                      </a:r>
                    </a:p>
                  </a:txBody>
                  <a:tcPr anchor="b"/>
                </a:tc>
                <a:tc hMerge="1">
                  <a:txBody>
                    <a:bodyPr/>
                    <a:lstStyle/>
                    <a:p>
                      <a:endParaRPr lang="en-US" dirty="0"/>
                    </a:p>
                  </a:txBody>
                  <a:tcPr/>
                </a:tc>
                <a:tc gridSpan="2">
                  <a:txBody>
                    <a:bodyPr/>
                    <a:lstStyle/>
                    <a:p>
                      <a:pPr algn="ctr"/>
                      <a:r>
                        <a:rPr lang="en-US" dirty="0"/>
                        <a:t>Max Ceiling/ Roof Height</a:t>
                      </a:r>
                    </a:p>
                  </a:txBody>
                  <a:tcPr anchor="b"/>
                </a:tc>
                <a:tc hMerge="1">
                  <a:txBody>
                    <a:bodyPr/>
                    <a:lstStyle/>
                    <a:p>
                      <a:endParaRPr lang="en-US" dirty="0"/>
                    </a:p>
                  </a:txBody>
                  <a:tcPr/>
                </a:tc>
                <a:tc rowSpan="2">
                  <a:txBody>
                    <a:bodyPr/>
                    <a:lstStyle/>
                    <a:p>
                      <a:pPr algn="r"/>
                      <a:r>
                        <a:rPr lang="en-US" dirty="0"/>
                        <a:t>Type System</a:t>
                      </a:r>
                    </a:p>
                  </a:txBody>
                  <a:tcPr vert="vert" anchor="ctr"/>
                </a:tc>
                <a:tc gridSpan="2">
                  <a:txBody>
                    <a:bodyPr/>
                    <a:lstStyle/>
                    <a:p>
                      <a:pPr algn="r"/>
                      <a:r>
                        <a:rPr lang="en-US" dirty="0"/>
                        <a:t>Max Sprinkler Spacing</a:t>
                      </a:r>
                    </a:p>
                  </a:txBody>
                  <a:tcPr vert="vert" anchor="ctr"/>
                </a:tc>
                <a:tc hMerge="1">
                  <a:txBody>
                    <a:bodyPr/>
                    <a:lstStyle/>
                    <a:p>
                      <a:endParaRPr lang="en-US"/>
                    </a:p>
                  </a:txBody>
                  <a:tcPr/>
                </a:tc>
                <a:tc gridSpan="2">
                  <a:txBody>
                    <a:bodyPr/>
                    <a:lstStyle/>
                    <a:p>
                      <a:pPr algn="ctr"/>
                      <a:r>
                        <a:rPr lang="en-US" dirty="0"/>
                        <a:t>Number Design Sprinklers by Pressure</a:t>
                      </a:r>
                    </a:p>
                  </a:txBody>
                  <a:tcPr anchor="b"/>
                </a:tc>
                <a:tc hMerge="1">
                  <a:txBody>
                    <a:bodyPr/>
                    <a:lstStyle/>
                    <a:p>
                      <a:pPr algn="ctr"/>
                      <a:endParaRPr lang="en-US" dirty="0"/>
                    </a:p>
                  </a:txBody>
                  <a:tcPr anchor="ctr"/>
                </a:tc>
                <a:tc gridSpan="2">
                  <a:txBody>
                    <a:bodyPr/>
                    <a:lstStyle/>
                    <a:p>
                      <a:pPr algn="ctr"/>
                      <a:r>
                        <a:rPr lang="en-US" dirty="0"/>
                        <a:t>Max Deflector distance below ceiling</a:t>
                      </a:r>
                    </a:p>
                  </a:txBody>
                  <a:tcPr anchor="b"/>
                </a:tc>
                <a:tc hMerge="1">
                  <a:txBody>
                    <a:bodyPr/>
                    <a:lstStyle/>
                    <a:p>
                      <a:pPr algn="ctr"/>
                      <a:endParaRPr lang="en-US" dirty="0"/>
                    </a:p>
                  </a:txBody>
                  <a:tcPr anchor="ctr"/>
                </a:tc>
                <a:tc gridSpan="2">
                  <a:txBody>
                    <a:bodyPr/>
                    <a:lstStyle/>
                    <a:p>
                      <a:pPr algn="ctr"/>
                      <a:r>
                        <a:rPr lang="en-US" dirty="0"/>
                        <a:t>Hose Stream</a:t>
                      </a:r>
                      <a:r>
                        <a:rPr lang="en-US" baseline="0" dirty="0"/>
                        <a:t> Allowance</a:t>
                      </a:r>
                      <a:endParaRPr lang="en-US" dirty="0"/>
                    </a:p>
                  </a:txBody>
                  <a:tcPr anchor="b"/>
                </a:tc>
                <a:tc hMerge="1">
                  <a:txBody>
                    <a:bodyPr/>
                    <a:lstStyle/>
                    <a:p>
                      <a:endParaRPr lang="en-US" dirty="0"/>
                    </a:p>
                  </a:txBody>
                  <a:tcPr/>
                </a:tc>
                <a:tc gridSpan="2">
                  <a:txBody>
                    <a:bodyPr/>
                    <a:lstStyle/>
                    <a:p>
                      <a:pPr algn="r"/>
                      <a:r>
                        <a:rPr lang="en-US" dirty="0"/>
                        <a:t>Water Supply Duration</a:t>
                      </a:r>
                    </a:p>
                  </a:txBody>
                  <a:tcPr vert="vert" anchor="ctr"/>
                </a:tc>
                <a:tc hMerge="1">
                  <a:txBody>
                    <a:bodyPr/>
                    <a:lstStyle/>
                    <a:p>
                      <a:endParaRPr lang="en-US" dirty="0"/>
                    </a:p>
                  </a:txBody>
                  <a:tcPr/>
                </a:tc>
                <a:extLst>
                  <a:ext uri="{0D108BD9-81ED-4DB2-BD59-A6C34878D82A}">
                    <a16:rowId xmlns:a16="http://schemas.microsoft.com/office/drawing/2014/main" val="10000"/>
                  </a:ext>
                </a:extLst>
              </a:tr>
              <a:tr h="431748">
                <a:tc vMerge="1">
                  <a:txBody>
                    <a:bodyPr/>
                    <a:lstStyle/>
                    <a:p>
                      <a:endParaRPr lang="en-US"/>
                    </a:p>
                  </a:txBody>
                  <a:tcPr/>
                </a:tc>
                <a:tc>
                  <a:txBody>
                    <a:bodyPr/>
                    <a:lstStyle/>
                    <a:p>
                      <a:pPr algn="ctr"/>
                      <a:r>
                        <a:rPr lang="en-US" dirty="0"/>
                        <a:t>ft</a:t>
                      </a:r>
                    </a:p>
                  </a:txBody>
                  <a:tcPr anchor="ctr"/>
                </a:tc>
                <a:tc>
                  <a:txBody>
                    <a:bodyPr/>
                    <a:lstStyle/>
                    <a:p>
                      <a:pPr algn="ctr"/>
                      <a:r>
                        <a:rPr lang="en-US" dirty="0"/>
                        <a:t>m</a:t>
                      </a:r>
                    </a:p>
                  </a:txBody>
                  <a:tcPr anchor="ctr"/>
                </a:tc>
                <a:tc>
                  <a:txBody>
                    <a:bodyPr/>
                    <a:lstStyle/>
                    <a:p>
                      <a:pPr algn="ctr"/>
                      <a:r>
                        <a:rPr lang="en-US" dirty="0"/>
                        <a:t>ft</a:t>
                      </a:r>
                    </a:p>
                  </a:txBody>
                  <a:tcPr anchor="ctr"/>
                </a:tc>
                <a:tc>
                  <a:txBody>
                    <a:bodyPr/>
                    <a:lstStyle/>
                    <a:p>
                      <a:pPr algn="ctr"/>
                      <a:r>
                        <a:rPr lang="en-US" dirty="0"/>
                        <a:t>m</a:t>
                      </a:r>
                    </a:p>
                  </a:txBody>
                  <a:tcPr anchor="ctr"/>
                </a:tc>
                <a:tc vMerge="1">
                  <a:txBody>
                    <a:bodyPr/>
                    <a:lstStyle/>
                    <a:p>
                      <a:endParaRPr lang="en-US"/>
                    </a:p>
                  </a:txBody>
                  <a:tcPr/>
                </a:tc>
                <a:tc>
                  <a:txBody>
                    <a:bodyPr/>
                    <a:lstStyle/>
                    <a:p>
                      <a:pPr algn="ctr"/>
                      <a:r>
                        <a:rPr lang="en-US" dirty="0"/>
                        <a:t>ft</a:t>
                      </a:r>
                      <a:r>
                        <a:rPr lang="en-US" baseline="30000" dirty="0"/>
                        <a:t>2</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m</a:t>
                      </a:r>
                      <a:r>
                        <a:rPr lang="en-US" baseline="30000" dirty="0"/>
                        <a:t>2</a:t>
                      </a:r>
                      <a:endParaRPr lang="en-US" dirty="0"/>
                    </a:p>
                  </a:txBody>
                  <a:tcPr anchor="ctr"/>
                </a:tc>
                <a:tc>
                  <a:txBody>
                    <a:bodyPr/>
                    <a:lstStyle/>
                    <a:p>
                      <a:pPr algn="ctr"/>
                      <a:r>
                        <a:rPr lang="en-US" dirty="0"/>
                        <a:t>psi</a:t>
                      </a:r>
                    </a:p>
                  </a:txBody>
                  <a:tcPr anchor="ctr"/>
                </a:tc>
                <a:tc>
                  <a:txBody>
                    <a:bodyPr/>
                    <a:lstStyle/>
                    <a:p>
                      <a:pPr algn="ctr"/>
                      <a:r>
                        <a:rPr lang="en-US" dirty="0"/>
                        <a:t>bar</a:t>
                      </a:r>
                    </a:p>
                  </a:txBody>
                  <a:tcPr anchor="ctr"/>
                </a:tc>
                <a:tc>
                  <a:txBody>
                    <a:bodyPr/>
                    <a:lstStyle/>
                    <a:p>
                      <a:pPr algn="ctr"/>
                      <a:r>
                        <a:rPr lang="en-US" dirty="0"/>
                        <a:t>in</a:t>
                      </a:r>
                    </a:p>
                  </a:txBody>
                  <a:tcPr anchor="ctr"/>
                </a:tc>
                <a:tc>
                  <a:txBody>
                    <a:bodyPr/>
                    <a:lstStyle/>
                    <a:p>
                      <a:pPr algn="ctr"/>
                      <a:r>
                        <a:rPr lang="en-US" dirty="0"/>
                        <a:t>mm</a:t>
                      </a:r>
                    </a:p>
                  </a:txBody>
                  <a:tcPr anchor="ctr"/>
                </a:tc>
                <a:tc>
                  <a:txBody>
                    <a:bodyPr/>
                    <a:lstStyle/>
                    <a:p>
                      <a:pPr algn="ctr"/>
                      <a:r>
                        <a:rPr lang="en-US" dirty="0" err="1"/>
                        <a:t>gpm</a:t>
                      </a:r>
                      <a:endParaRPr lang="en-US" dirty="0"/>
                    </a:p>
                  </a:txBody>
                  <a:tcPr anchor="ctr"/>
                </a:tc>
                <a:tc>
                  <a:txBody>
                    <a:bodyPr/>
                    <a:lstStyle/>
                    <a:p>
                      <a:pPr algn="ctr"/>
                      <a:r>
                        <a:rPr lang="en-US" dirty="0"/>
                        <a:t>L/min</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2085207">
                <a:tc>
                  <a:txBody>
                    <a:bodyPr/>
                    <a:lstStyle/>
                    <a:p>
                      <a:r>
                        <a:rPr lang="en-US" dirty="0"/>
                        <a:t>Auto components &amp; associated packaging</a:t>
                      </a:r>
                    </a:p>
                  </a:txBody>
                  <a:tcPr vert="vert"/>
                </a:tc>
                <a:tc>
                  <a:txBody>
                    <a:bodyPr/>
                    <a:lstStyle/>
                    <a:p>
                      <a:pPr algn="ctr"/>
                      <a:r>
                        <a:rPr lang="en-US" dirty="0"/>
                        <a:t>25</a:t>
                      </a:r>
                    </a:p>
                  </a:txBody>
                  <a:tcPr anchor="ctr"/>
                </a:tc>
                <a:tc>
                  <a:txBody>
                    <a:bodyPr/>
                    <a:lstStyle/>
                    <a:p>
                      <a:pPr algn="ctr"/>
                      <a:r>
                        <a:rPr lang="en-US" dirty="0"/>
                        <a:t>7.6</a:t>
                      </a:r>
                    </a:p>
                  </a:txBody>
                  <a:tcPr anchor="ctr"/>
                </a:tc>
                <a:tc>
                  <a:txBody>
                    <a:bodyPr/>
                    <a:lstStyle/>
                    <a:p>
                      <a:pPr algn="ctr"/>
                      <a:r>
                        <a:rPr lang="en-US" dirty="0"/>
                        <a:t>35</a:t>
                      </a:r>
                    </a:p>
                  </a:txBody>
                  <a:tcPr anchor="ctr"/>
                </a:tc>
                <a:tc>
                  <a:txBody>
                    <a:bodyPr/>
                    <a:lstStyle/>
                    <a:p>
                      <a:pPr algn="ctr"/>
                      <a:r>
                        <a:rPr lang="en-US" dirty="0"/>
                        <a:t>10.7</a:t>
                      </a:r>
                    </a:p>
                  </a:txBody>
                  <a:tcPr anchor="ctr"/>
                </a:tc>
                <a:tc>
                  <a:txBody>
                    <a:bodyPr/>
                    <a:lstStyle/>
                    <a:p>
                      <a:pPr algn="ctr"/>
                      <a:r>
                        <a:rPr lang="en-US" sz="2000" dirty="0"/>
                        <a:t>Wet</a:t>
                      </a:r>
                    </a:p>
                  </a:txBody>
                  <a:tcPr vert="vert" anchor="ctr"/>
                </a:tc>
                <a:tc>
                  <a:txBody>
                    <a:bodyPr/>
                    <a:lstStyle/>
                    <a:p>
                      <a:pPr algn="ctr"/>
                      <a:r>
                        <a:rPr lang="en-US" dirty="0"/>
                        <a:t>100</a:t>
                      </a:r>
                    </a:p>
                  </a:txBody>
                  <a:tcPr anchor="ctr"/>
                </a:tc>
                <a:tc>
                  <a:txBody>
                    <a:bodyPr/>
                    <a:lstStyle/>
                    <a:p>
                      <a:pPr algn="ctr"/>
                      <a:r>
                        <a:rPr lang="en-US" dirty="0"/>
                        <a:t>9.3</a:t>
                      </a:r>
                    </a:p>
                  </a:txBody>
                  <a:tcPr anchor="ctr"/>
                </a:tc>
                <a:tc>
                  <a:txBody>
                    <a:bodyPr/>
                    <a:lstStyle/>
                    <a:p>
                      <a:pPr algn="ctr"/>
                      <a:r>
                        <a:rPr lang="en-US" dirty="0"/>
                        <a:t>16 @ 37</a:t>
                      </a:r>
                    </a:p>
                  </a:txBody>
                  <a:tcPr anchor="ctr"/>
                </a:tc>
                <a:tc>
                  <a:txBody>
                    <a:bodyPr/>
                    <a:lstStyle/>
                    <a:p>
                      <a:pPr algn="ctr"/>
                      <a:r>
                        <a:rPr lang="en-US" dirty="0"/>
                        <a:t>16 @ 2.5</a:t>
                      </a:r>
                    </a:p>
                  </a:txBody>
                  <a:tcPr anchor="ctr"/>
                </a:tc>
                <a:tc>
                  <a:txBody>
                    <a:bodyPr/>
                    <a:lstStyle/>
                    <a:p>
                      <a:pPr algn="ctr"/>
                      <a:r>
                        <a:rPr lang="en-US" dirty="0"/>
                        <a:t>18</a:t>
                      </a:r>
                    </a:p>
                  </a:txBody>
                  <a:tcPr anchor="ctr"/>
                </a:tc>
                <a:tc>
                  <a:txBody>
                    <a:bodyPr/>
                    <a:lstStyle/>
                    <a:p>
                      <a:pPr algn="ctr"/>
                      <a:r>
                        <a:rPr lang="en-US" dirty="0"/>
                        <a:t>457</a:t>
                      </a:r>
                    </a:p>
                  </a:txBody>
                  <a:tcPr anchor="ctr"/>
                </a:tc>
                <a:tc>
                  <a:txBody>
                    <a:bodyPr/>
                    <a:lstStyle/>
                    <a:p>
                      <a:pPr algn="ctr"/>
                      <a:r>
                        <a:rPr lang="en-US" dirty="0"/>
                        <a:t>500</a:t>
                      </a:r>
                    </a:p>
                  </a:txBody>
                  <a:tcPr anchor="ctr"/>
                </a:tc>
                <a:tc>
                  <a:txBody>
                    <a:bodyPr/>
                    <a:lstStyle/>
                    <a:p>
                      <a:pPr algn="ctr"/>
                      <a:r>
                        <a:rPr lang="en-US" dirty="0"/>
                        <a:t>1900</a:t>
                      </a:r>
                    </a:p>
                  </a:txBody>
                  <a:tcPr anchor="ctr"/>
                </a:tc>
                <a:tc gridSpan="2">
                  <a:txBody>
                    <a:bodyPr/>
                    <a:lstStyle/>
                    <a:p>
                      <a:pPr algn="ctr"/>
                      <a:r>
                        <a:rPr lang="en-US" dirty="0"/>
                        <a:t>2</a:t>
                      </a:r>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bl>
          </a:graphicData>
        </a:graphic>
      </p:graphicFrame>
      <p:sp>
        <p:nvSpPr>
          <p:cNvPr id="8" name="Rectangle 2"/>
          <p:cNvSpPr>
            <a:spLocks noGrp="1" noChangeArrowheads="1"/>
          </p:cNvSpPr>
          <p:nvPr>
            <p:ph type="title"/>
          </p:nvPr>
        </p:nvSpPr>
        <p:spPr>
          <a:xfrm>
            <a:off x="210878" y="174178"/>
            <a:ext cx="8686800" cy="1477962"/>
          </a:xfrm>
        </p:spPr>
        <p:txBody>
          <a:bodyPr anchor="t">
            <a:normAutofit/>
          </a:bodyPr>
          <a:lstStyle/>
          <a:p>
            <a:r>
              <a:rPr lang="en-US" sz="3100" b="0" dirty="0">
                <a:solidFill>
                  <a:schemeClr val="bg1"/>
                </a:solidFill>
                <a:latin typeface="Montserrat" panose="00000500000000000000" pitchFamily="2" charset="0"/>
                <a:ea typeface="Verdana" pitchFamily="34" charset="0"/>
                <a:cs typeface="Verdana" pitchFamily="34" charset="0"/>
              </a:rPr>
              <a:t>Plastic Motor Vehicle Components</a:t>
            </a:r>
            <a:br>
              <a:rPr lang="en-US" sz="4000" b="0" dirty="0">
                <a:solidFill>
                  <a:schemeClr val="tx1"/>
                </a:solidFill>
                <a:latin typeface="Verdana" pitchFamily="34" charset="0"/>
                <a:ea typeface="Verdana" pitchFamily="34" charset="0"/>
                <a:cs typeface="Verdana" pitchFamily="34" charset="0"/>
              </a:rPr>
            </a:br>
            <a:endParaRPr lang="en-US" sz="4000" b="0" dirty="0">
              <a:solidFill>
                <a:schemeClr val="tx1"/>
              </a:solidFill>
              <a:latin typeface="Verdana" pitchFamily="34" charset="0"/>
              <a:ea typeface="Verdana" pitchFamily="34" charset="0"/>
              <a:cs typeface="Verdana" pitchFamily="34" charset="0"/>
            </a:endParaRPr>
          </a:p>
        </p:txBody>
      </p:sp>
      <p:sp>
        <p:nvSpPr>
          <p:cNvPr id="9" name="TextBox 8"/>
          <p:cNvSpPr txBox="1"/>
          <p:nvPr/>
        </p:nvSpPr>
        <p:spPr>
          <a:xfrm>
            <a:off x="-76199" y="954485"/>
            <a:ext cx="8991600" cy="1323439"/>
          </a:xfrm>
          <a:prstGeom prst="rect">
            <a:avLst/>
          </a:prstGeom>
          <a:noFill/>
        </p:spPr>
        <p:txBody>
          <a:bodyPr wrap="square" rtlCol="0">
            <a:spAutoFit/>
          </a:bodyPr>
          <a:lstStyle/>
          <a:p>
            <a:pPr algn="ctr"/>
            <a:r>
              <a:rPr kumimoji="0" lang="en-US" sz="2000" b="0" i="0" u="none" strike="noStrike" kern="1200" cap="all" spc="0" normalizeH="0" baseline="0" noProof="0" dirty="0">
                <a:ln>
                  <a:noFill/>
                </a:ln>
                <a:effectLst/>
                <a:uLnTx/>
                <a:uFillTx/>
                <a:latin typeface="Montserrat" panose="02000505000000020004" pitchFamily="2" charset="0"/>
                <a:ea typeface="+mj-ea"/>
                <a:cs typeface="Calibri" panose="020F0502020204030204" pitchFamily="34" charset="0"/>
              </a:rPr>
              <a:t>Table 20.2: ESFR Sprinkler Design Criteria K-25.2 (360) for Portable Racks (closed array) Without Solid Shelves Containing Automotive Components</a:t>
            </a:r>
            <a:br>
              <a:rPr kumimoji="0" lang="en-US" sz="3600" b="0" i="0" u="none" strike="noStrike" kern="1200" cap="all" spc="0" normalizeH="0" baseline="0" noProof="0" dirty="0">
                <a:ln>
                  <a:noFill/>
                </a:ln>
                <a:effectLst/>
                <a:uLnTx/>
                <a:uFillTx/>
                <a:latin typeface="Verdana" pitchFamily="34" charset="0"/>
                <a:ea typeface="Verdana" pitchFamily="34" charset="0"/>
                <a:cs typeface="Verdana" pitchFamily="34" charset="0"/>
              </a:rPr>
            </a:b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672787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chor="t">
            <a:normAutofit/>
          </a:bodyPr>
          <a:lstStyle/>
          <a:p>
            <a:r>
              <a:rPr lang="en-US" sz="2800" b="0" dirty="0">
                <a:solidFill>
                  <a:schemeClr val="bg1"/>
                </a:solidFill>
                <a:latin typeface="Montserrat" panose="00000500000000000000" pitchFamily="2" charset="0"/>
                <a:ea typeface="Verdana" pitchFamily="34" charset="0"/>
                <a:cs typeface="Verdana" pitchFamily="34" charset="0"/>
              </a:rPr>
              <a:t>RETAIL FIRE RESEARCH COALITION</a:t>
            </a:r>
          </a:p>
        </p:txBody>
      </p:sp>
      <p:sp>
        <p:nvSpPr>
          <p:cNvPr id="270339" name="Rectangle 3"/>
          <p:cNvSpPr>
            <a:spLocks noGrp="1" noChangeArrowheads="1"/>
          </p:cNvSpPr>
          <p:nvPr>
            <p:ph sz="half" idx="1"/>
          </p:nvPr>
        </p:nvSpPr>
        <p:spPr/>
        <p:txBody>
          <a:bodyPr>
            <a:noAutofit/>
          </a:bodyPr>
          <a:lstStyle/>
          <a:p>
            <a:r>
              <a:rPr lang="en-US" sz="2000" b="0" dirty="0">
                <a:solidFill>
                  <a:schemeClr val="tx1"/>
                </a:solidFill>
                <a:latin typeface="Verdana" pitchFamily="34" charset="0"/>
                <a:ea typeface="Verdana" pitchFamily="34" charset="0"/>
                <a:cs typeface="Verdana" pitchFamily="34" charset="0"/>
              </a:rPr>
              <a:t>Section 20.3.1- Home Depot, Home Base, Sam’s Club</a:t>
            </a:r>
          </a:p>
          <a:p>
            <a:endParaRPr lang="en-US" sz="2000" b="0" dirty="0">
              <a:solidFill>
                <a:schemeClr val="tx1"/>
              </a:solidFill>
              <a:latin typeface="Verdana" pitchFamily="34" charset="0"/>
              <a:ea typeface="Verdana" pitchFamily="34" charset="0"/>
              <a:cs typeface="Verdana" pitchFamily="34" charset="0"/>
            </a:endParaRPr>
          </a:p>
          <a:p>
            <a:r>
              <a:rPr lang="en-US" sz="2000" b="0" dirty="0">
                <a:solidFill>
                  <a:schemeClr val="tx1"/>
                </a:solidFill>
                <a:latin typeface="Verdana" pitchFamily="34" charset="0"/>
                <a:ea typeface="Verdana" pitchFamily="34" charset="0"/>
                <a:cs typeface="Verdana" pitchFamily="34" charset="0"/>
              </a:rPr>
              <a:t>Section 20.3.2- </a:t>
            </a:r>
            <a:r>
              <a:rPr lang="en-US" sz="2000" b="0" dirty="0" err="1">
                <a:solidFill>
                  <a:schemeClr val="tx1"/>
                </a:solidFill>
                <a:latin typeface="Verdana" pitchFamily="34" charset="0"/>
                <a:ea typeface="Verdana" pitchFamily="34" charset="0"/>
                <a:cs typeface="Verdana" pitchFamily="34" charset="0"/>
              </a:rPr>
              <a:t>Wal</a:t>
            </a:r>
            <a:r>
              <a:rPr lang="en-US" sz="2000" b="0" dirty="0">
                <a:solidFill>
                  <a:schemeClr val="tx1"/>
                </a:solidFill>
                <a:latin typeface="Verdana" pitchFamily="34" charset="0"/>
                <a:ea typeface="Verdana" pitchFamily="34" charset="0"/>
                <a:cs typeface="Verdana" pitchFamily="34" charset="0"/>
              </a:rPr>
              <a:t> Mart</a:t>
            </a:r>
          </a:p>
          <a:p>
            <a:endParaRPr lang="en-US" sz="2000" b="0" dirty="0">
              <a:solidFill>
                <a:schemeClr val="tx1"/>
              </a:solidFill>
              <a:latin typeface="Verdana" pitchFamily="34" charset="0"/>
              <a:ea typeface="Verdana" pitchFamily="34" charset="0"/>
              <a:cs typeface="Verdana" pitchFamily="34" charset="0"/>
            </a:endParaRPr>
          </a:p>
          <a:p>
            <a:r>
              <a:rPr lang="en-US" sz="2000" b="0" dirty="0">
                <a:solidFill>
                  <a:schemeClr val="tx1"/>
                </a:solidFill>
                <a:latin typeface="Verdana" pitchFamily="34" charset="0"/>
                <a:ea typeface="Verdana" pitchFamily="34" charset="0"/>
                <a:cs typeface="Verdana" pitchFamily="34" charset="0"/>
              </a:rPr>
              <a:t>Section 20.3.3- Best Buy</a:t>
            </a:r>
          </a:p>
          <a:p>
            <a:endParaRPr lang="en-US" sz="2000" b="0" dirty="0">
              <a:solidFill>
                <a:schemeClr val="tx1"/>
              </a:solidFill>
              <a:latin typeface="Verdana" pitchFamily="34" charset="0"/>
              <a:ea typeface="Verdana" pitchFamily="34" charset="0"/>
              <a:cs typeface="Verdana" pitchFamily="34" charset="0"/>
            </a:endParaRPr>
          </a:p>
          <a:p>
            <a:r>
              <a:rPr lang="en-US" sz="2000" b="0" dirty="0">
                <a:solidFill>
                  <a:schemeClr val="tx1"/>
                </a:solidFill>
                <a:latin typeface="Verdana" pitchFamily="34" charset="0"/>
                <a:ea typeface="Verdana" pitchFamily="34" charset="0"/>
                <a:cs typeface="Verdana" pitchFamily="34" charset="0"/>
              </a:rPr>
              <a:t>Section 20.3.4- Target Stock Room {“rack length” changed to “shelf length”}</a:t>
            </a:r>
          </a:p>
        </p:txBody>
      </p:sp>
      <p:sp>
        <p:nvSpPr>
          <p:cNvPr id="4" name="Content Placeholder 3"/>
          <p:cNvSpPr>
            <a:spLocks noGrp="1"/>
          </p:cNvSpPr>
          <p:nvPr>
            <p:ph sz="half" idx="2"/>
          </p:nvPr>
        </p:nvSpPr>
        <p:spPr/>
        <p:txBody>
          <a:bodyPr>
            <a:normAutofit/>
          </a:bodyPr>
          <a:lstStyle/>
          <a:p>
            <a:r>
              <a:rPr lang="en-US" sz="2000" dirty="0"/>
              <a:t>Section 20.3.5- Office Depot</a:t>
            </a:r>
          </a:p>
          <a:p>
            <a:endParaRPr lang="en-US" sz="2000" dirty="0"/>
          </a:p>
          <a:p>
            <a:r>
              <a:rPr lang="en-US" sz="2000" dirty="0"/>
              <a:t>Section 20.3.6- Bed, Bath &amp; Beyond</a:t>
            </a:r>
          </a:p>
          <a:p>
            <a:endParaRPr lang="en-US" sz="2000" dirty="0"/>
          </a:p>
          <a:p>
            <a:r>
              <a:rPr lang="en-US" sz="2000" dirty="0"/>
              <a:t>Section 20.3.7- Submitter asked to remain anonymous</a:t>
            </a:r>
          </a:p>
          <a:p>
            <a:endParaRPr lang="en-US" sz="2000" dirty="0"/>
          </a:p>
        </p:txBody>
      </p:sp>
    </p:spTree>
  </p:cSld>
  <p:clrMapOvr>
    <a:masterClrMapping/>
  </p:clrMapOvr>
  <p:transition spd="med">
    <p:pull dir="ru"/>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192</a:t>
            </a:fld>
            <a:endParaRPr lang="en-US" dirty="0"/>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TextBox 6"/>
          <p:cNvSpPr txBox="1"/>
          <p:nvPr/>
        </p:nvSpPr>
        <p:spPr>
          <a:xfrm>
            <a:off x="304800" y="2209800"/>
            <a:ext cx="8077200" cy="1200329"/>
          </a:xfrm>
          <a:prstGeom prst="rect">
            <a:avLst/>
          </a:prstGeom>
          <a:noFill/>
        </p:spPr>
        <p:txBody>
          <a:bodyPr wrap="square" rtlCol="0">
            <a:spAutoFit/>
          </a:bodyPr>
          <a:lstStyle/>
          <a:p>
            <a:pPr algn="ctr"/>
            <a:r>
              <a:rPr lang="en-US" sz="3600" dirty="0">
                <a:latin typeface="Verdana" pitchFamily="34" charset="0"/>
                <a:ea typeface="Verdana" pitchFamily="34" charset="0"/>
                <a:cs typeface="Verdana" pitchFamily="34" charset="0"/>
              </a:rPr>
              <a:t>Special Design Rules for Record Storage</a:t>
            </a:r>
            <a:endParaRPr lang="en-US" dirty="0">
              <a:latin typeface="Verdana" pitchFamily="34" charset="0"/>
              <a:ea typeface="Verdana" pitchFamily="34" charset="0"/>
              <a:cs typeface="Verdana" pitchFamily="34" charset="0"/>
            </a:endParaRPr>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2286000"/>
            <a:ext cx="8686800" cy="2057400"/>
          </a:xfrm>
        </p:spPr>
        <p:txBody>
          <a:bodyPr>
            <a:normAutofit/>
          </a:bodyPr>
          <a:lstStyle/>
          <a:p>
            <a:pPr marL="342900" indent="-342900" algn="l">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Carton Record Storage with Catwalk Access</a:t>
            </a:r>
          </a:p>
          <a:p>
            <a:pPr marL="800100" lvl="1" indent="-342900" algn="l">
              <a:buFont typeface="Arial" panose="020B0604020202020204" pitchFamily="34" charset="0"/>
              <a:buChar char="•"/>
            </a:pPr>
            <a:r>
              <a:rPr lang="en-US" sz="2000" dirty="0">
                <a:solidFill>
                  <a:schemeClr val="tx1"/>
                </a:solidFill>
                <a:latin typeface="Verdana" pitchFamily="34" charset="0"/>
                <a:ea typeface="Verdana" pitchFamily="34" charset="0"/>
                <a:cs typeface="Verdana" pitchFamily="34" charset="0"/>
              </a:rPr>
              <a:t>Added for the protection of record storage in cartons on racks. Only applies to Class III commodities and requires sprinklers at the ceiling, under catwalks &amp; at transverse flu spaces</a:t>
            </a:r>
          </a:p>
        </p:txBody>
      </p:sp>
      <p:sp>
        <p:nvSpPr>
          <p:cNvPr id="6" name="TextBox 5"/>
          <p:cNvSpPr txBox="1"/>
          <p:nvPr/>
        </p:nvSpPr>
        <p:spPr>
          <a:xfrm>
            <a:off x="152400" y="152400"/>
            <a:ext cx="8305800" cy="461665"/>
          </a:xfrm>
          <a:prstGeom prst="rect">
            <a:avLst/>
          </a:prstGeom>
          <a:noFill/>
        </p:spPr>
        <p:txBody>
          <a:bodyPr wrap="square" rtlCol="0">
            <a:spAutoFit/>
          </a:bodyPr>
          <a:lstStyle/>
          <a:p>
            <a:pPr algn="ctr"/>
            <a:r>
              <a:rPr lang="en-US" sz="2400" dirty="0">
                <a:solidFill>
                  <a:schemeClr val="bg1"/>
                </a:solidFill>
                <a:latin typeface="Montserrat" panose="00000500000000000000" pitchFamily="2" charset="0"/>
                <a:ea typeface="Verdana" pitchFamily="34" charset="0"/>
                <a:cs typeface="Verdana" pitchFamily="34" charset="0"/>
              </a:rPr>
              <a:t>SPECIAL DESIGN RULES FOR RECORD STORAGE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80962"/>
            <a:ext cx="8229600" cy="1069975"/>
          </a:xfrm>
        </p:spPr>
        <p:txBody>
          <a:bodyPr>
            <a:normAutofit/>
          </a:bodyPr>
          <a:lstStyle/>
          <a:p>
            <a:r>
              <a:rPr lang="en-US" sz="2400" b="0" dirty="0"/>
              <a:t>Cartoned Record Storage With Catwalk Access (20.5)</a:t>
            </a:r>
          </a:p>
        </p:txBody>
      </p:sp>
      <p:pic>
        <p:nvPicPr>
          <p:cNvPr id="32772" name="Picture 4" descr="AISLE SPRINKLER"/>
          <p:cNvPicPr>
            <a:picLocks noChangeAspect="1" noChangeArrowheads="1"/>
          </p:cNvPicPr>
          <p:nvPr/>
        </p:nvPicPr>
        <p:blipFill>
          <a:blip r:embed="rId3" cstate="print">
            <a:lum bright="6000"/>
          </a:blip>
          <a:srcRect/>
          <a:stretch>
            <a:fillRect/>
          </a:stretch>
        </p:blipFill>
        <p:spPr bwMode="auto">
          <a:xfrm>
            <a:off x="4038600" y="2133600"/>
            <a:ext cx="5029200" cy="3457575"/>
          </a:xfrm>
          <a:prstGeom prst="rect">
            <a:avLst/>
          </a:prstGeom>
          <a:noFill/>
          <a:ln w="9525">
            <a:noFill/>
            <a:miter lim="800000"/>
            <a:headEnd/>
            <a:tailEnd/>
          </a:ln>
        </p:spPr>
      </p:pic>
      <p:sp>
        <p:nvSpPr>
          <p:cNvPr id="8" name="Oval 7"/>
          <p:cNvSpPr/>
          <p:nvPr/>
        </p:nvSpPr>
        <p:spPr>
          <a:xfrm>
            <a:off x="6324600" y="2209800"/>
            <a:ext cx="685800" cy="685800"/>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419600" y="3124200"/>
            <a:ext cx="6858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7" name="Oval 6"/>
          <p:cNvSpPr/>
          <p:nvPr/>
        </p:nvSpPr>
        <p:spPr>
          <a:xfrm>
            <a:off x="7924800" y="3276600"/>
            <a:ext cx="6858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9" name="TextBox 8"/>
          <p:cNvSpPr txBox="1"/>
          <p:nvPr/>
        </p:nvSpPr>
        <p:spPr>
          <a:xfrm>
            <a:off x="609600" y="4419600"/>
            <a:ext cx="3048000" cy="1569660"/>
          </a:xfrm>
          <a:prstGeom prst="rect">
            <a:avLst/>
          </a:prstGeom>
          <a:noFill/>
        </p:spPr>
        <p:txBody>
          <a:bodyPr wrap="square" rtlCol="0">
            <a:spAutoFit/>
          </a:bodyPr>
          <a:lstStyle/>
          <a:p>
            <a:pPr algn="ctr"/>
            <a:r>
              <a:rPr lang="en-US" sz="3200" dirty="0">
                <a:solidFill>
                  <a:srgbClr val="FF0000"/>
                </a:solidFill>
                <a:latin typeface="Verdana" pitchFamily="34" charset="0"/>
                <a:ea typeface="Verdana" pitchFamily="34" charset="0"/>
                <a:cs typeface="Verdana" pitchFamily="34" charset="0"/>
              </a:rPr>
              <a:t>Transverse flue sprinklers</a:t>
            </a:r>
          </a:p>
        </p:txBody>
      </p:sp>
      <p:sp>
        <p:nvSpPr>
          <p:cNvPr id="10" name="TextBox 9"/>
          <p:cNvSpPr txBox="1"/>
          <p:nvPr/>
        </p:nvSpPr>
        <p:spPr>
          <a:xfrm>
            <a:off x="533400" y="1981200"/>
            <a:ext cx="3048000" cy="1077218"/>
          </a:xfrm>
          <a:prstGeom prst="rect">
            <a:avLst/>
          </a:prstGeom>
          <a:noFill/>
        </p:spPr>
        <p:txBody>
          <a:bodyPr wrap="square" rtlCol="0">
            <a:spAutoFit/>
          </a:bodyPr>
          <a:lstStyle/>
          <a:p>
            <a:pPr algn="ctr"/>
            <a:r>
              <a:rPr lang="en-US" sz="3200" dirty="0">
                <a:latin typeface="Verdana" pitchFamily="34" charset="0"/>
                <a:ea typeface="Verdana" pitchFamily="34" charset="0"/>
                <a:cs typeface="Verdana" pitchFamily="34" charset="0"/>
              </a:rPr>
              <a:t>Catwalk sprinklers</a:t>
            </a:r>
          </a:p>
        </p:txBody>
      </p:sp>
      <p:cxnSp>
        <p:nvCxnSpPr>
          <p:cNvPr id="12" name="Straight Arrow Connector 11"/>
          <p:cNvCxnSpPr/>
          <p:nvPr/>
        </p:nvCxnSpPr>
        <p:spPr>
          <a:xfrm>
            <a:off x="2895600" y="2514600"/>
            <a:ext cx="3276600" cy="7620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352800" y="3886200"/>
            <a:ext cx="12192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3"/>
          </p:cNvCxnSpPr>
          <p:nvPr/>
        </p:nvCxnSpPr>
        <p:spPr>
          <a:xfrm flipV="1">
            <a:off x="3352800" y="3861967"/>
            <a:ext cx="4672433" cy="11672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normAutofit/>
          </a:bodyPr>
          <a:lstStyle/>
          <a:p>
            <a:r>
              <a:rPr lang="en-US" sz="2800" b="0" dirty="0"/>
              <a:t>20.5 Carton Records Storage</a:t>
            </a:r>
          </a:p>
        </p:txBody>
      </p:sp>
      <p:pic>
        <p:nvPicPr>
          <p:cNvPr id="131076" name="Picture 2"/>
          <p:cNvPicPr>
            <a:picLocks noGrp="1" noChangeAspect="1" noChangeArrowheads="1"/>
          </p:cNvPicPr>
          <p:nvPr>
            <p:ph idx="1"/>
          </p:nvPr>
        </p:nvPicPr>
        <p:blipFill>
          <a:blip r:embed="rId3" cstate="print"/>
          <a:srcRect/>
          <a:stretch>
            <a:fillRect/>
          </a:stretch>
        </p:blipFill>
        <p:spPr>
          <a:xfrm>
            <a:off x="1876425" y="1273175"/>
            <a:ext cx="5416550" cy="5097463"/>
          </a:xfrm>
          <a:noFill/>
        </p:spPr>
      </p:pic>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195</a:t>
            </a:fld>
            <a:endParaRPr lang="en-US"/>
          </a:p>
        </p:txBody>
      </p:sp>
      <p:sp>
        <p:nvSpPr>
          <p:cNvPr id="6" name="Footer Placeholder 5"/>
          <p:cNvSpPr>
            <a:spLocks noGrp="1"/>
          </p:cNvSpPr>
          <p:nvPr>
            <p:ph type="ftr" sz="quarter" idx="4294967295"/>
          </p:nvPr>
        </p:nvSpPr>
        <p:spPr>
          <a:xfrm>
            <a:off x="3371088" y="6504432"/>
            <a:ext cx="2386940" cy="322028"/>
          </a:xfrm>
          <a:prstGeom prst="rect">
            <a:avLst/>
          </a:prstGeom>
        </p:spPr>
        <p:txBody>
          <a:bodyPr/>
          <a:lstStyle/>
          <a:p>
            <a:r>
              <a:rPr lang="en-US"/>
              <a:t>(c) Copyright NFSA-2012</a:t>
            </a:r>
          </a:p>
        </p:txBody>
      </p:sp>
    </p:spTree>
    <p:extLst>
      <p:ext uri="{BB962C8B-B14F-4D97-AF65-F5344CB8AC3E}">
        <p14:creationId xmlns:p14="http://schemas.microsoft.com/office/powerpoint/2010/main" val="2150423820"/>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0" dirty="0"/>
              <a:t>Ceiling Sprinkler Design Criteria for Carton Record Storage</a:t>
            </a:r>
          </a:p>
        </p:txBody>
      </p:sp>
      <p:graphicFrame>
        <p:nvGraphicFramePr>
          <p:cNvPr id="4" name="Table 3"/>
          <p:cNvGraphicFramePr>
            <a:graphicFrameLocks noGrp="1"/>
          </p:cNvGraphicFramePr>
          <p:nvPr>
            <p:extLst>
              <p:ext uri="{D42A27DB-BD31-4B8C-83A1-F6EECF244321}">
                <p14:modId xmlns:p14="http://schemas.microsoft.com/office/powerpoint/2010/main" val="4168242198"/>
              </p:ext>
            </p:extLst>
          </p:nvPr>
        </p:nvGraphicFramePr>
        <p:xfrm>
          <a:off x="190500" y="1143000"/>
          <a:ext cx="8763000" cy="4854822"/>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33706">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t>Table 20.5.6.2</a:t>
                      </a:r>
                    </a:p>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70186">
                <a:tc>
                  <a:txBody>
                    <a:bodyPr/>
                    <a:lstStyle/>
                    <a:p>
                      <a:endParaRPr lang="en-US" dirty="0"/>
                    </a:p>
                  </a:txBody>
                  <a:tcPr/>
                </a:tc>
                <a:tc gridSpan="2">
                  <a:txBody>
                    <a:bodyPr/>
                    <a:lstStyle/>
                    <a:p>
                      <a:pPr algn="ctr"/>
                      <a:r>
                        <a:rPr lang="en-US" sz="2000" dirty="0"/>
                        <a:t>Up to 25’ High Storage</a:t>
                      </a:r>
                    </a:p>
                  </a:txBody>
                  <a:tcPr anchor="ctr"/>
                </a:tc>
                <a:tc hMerge="1">
                  <a:txBody>
                    <a:bodyPr/>
                    <a:lstStyle/>
                    <a:p>
                      <a:endParaRPr lang="en-US" dirty="0"/>
                    </a:p>
                  </a:txBody>
                  <a:tcPr/>
                </a:tc>
                <a:tc gridSpan="2">
                  <a:txBody>
                    <a:bodyPr/>
                    <a:lstStyle/>
                    <a:p>
                      <a:pPr algn="ctr"/>
                      <a:r>
                        <a:rPr lang="en-US" sz="2000" dirty="0"/>
                        <a:t>Over 25’ High Storage</a:t>
                      </a:r>
                    </a:p>
                  </a:txBody>
                  <a:tcPr anchor="ctr"/>
                </a:tc>
                <a:tc hMerge="1">
                  <a:txBody>
                    <a:bodyPr/>
                    <a:lstStyle/>
                    <a:p>
                      <a:endParaRPr lang="en-US" dirty="0"/>
                    </a:p>
                  </a:txBody>
                  <a:tcPr/>
                </a:tc>
                <a:extLst>
                  <a:ext uri="{0D108BD9-81ED-4DB2-BD59-A6C34878D82A}">
                    <a16:rowId xmlns:a16="http://schemas.microsoft.com/office/drawing/2014/main" val="10001"/>
                  </a:ext>
                </a:extLst>
              </a:tr>
              <a:tr h="670186">
                <a:tc>
                  <a:txBody>
                    <a:bodyPr/>
                    <a:lstStyle/>
                    <a:p>
                      <a:endParaRPr lang="en-US" dirty="0"/>
                    </a:p>
                  </a:txBody>
                  <a:tcPr/>
                </a:tc>
                <a:tc>
                  <a:txBody>
                    <a:bodyPr/>
                    <a:lstStyle/>
                    <a:p>
                      <a:pPr algn="ctr"/>
                      <a:r>
                        <a:rPr lang="en-US" sz="2000" dirty="0" err="1"/>
                        <a:t>Ord</a:t>
                      </a:r>
                      <a:r>
                        <a:rPr lang="en-US" sz="2000" dirty="0"/>
                        <a:t> Temp</a:t>
                      </a:r>
                    </a:p>
                  </a:txBody>
                  <a:tcPr anchor="ctr"/>
                </a:tc>
                <a:tc>
                  <a:txBody>
                    <a:bodyPr/>
                    <a:lstStyle/>
                    <a:p>
                      <a:pPr algn="ctr"/>
                      <a:r>
                        <a:rPr lang="en-US" sz="2000" dirty="0"/>
                        <a:t>High Temp</a:t>
                      </a:r>
                    </a:p>
                  </a:txBody>
                  <a:tcPr anchor="ctr"/>
                </a:tc>
                <a:tc>
                  <a:txBody>
                    <a:bodyPr/>
                    <a:lstStyle/>
                    <a:p>
                      <a:pPr algn="ctr"/>
                      <a:r>
                        <a:rPr lang="en-US" sz="2000" dirty="0" err="1"/>
                        <a:t>Ord</a:t>
                      </a:r>
                      <a:r>
                        <a:rPr lang="en-US" sz="2000" dirty="0"/>
                        <a:t> Temp</a:t>
                      </a:r>
                    </a:p>
                  </a:txBody>
                  <a:tcPr anchor="ctr"/>
                </a:tc>
                <a:tc>
                  <a:txBody>
                    <a:bodyPr/>
                    <a:lstStyle/>
                    <a:p>
                      <a:pPr algn="ctr"/>
                      <a:r>
                        <a:rPr lang="en-US" sz="2000" dirty="0"/>
                        <a:t>High Temp</a:t>
                      </a:r>
                    </a:p>
                  </a:txBody>
                  <a:tcPr anchor="ctr"/>
                </a:tc>
                <a:extLst>
                  <a:ext uri="{0D108BD9-81ED-4DB2-BD59-A6C34878D82A}">
                    <a16:rowId xmlns:a16="http://schemas.microsoft.com/office/drawing/2014/main" val="10002"/>
                  </a:ext>
                </a:extLst>
              </a:tr>
              <a:tr h="670186">
                <a:tc>
                  <a:txBody>
                    <a:bodyPr/>
                    <a:lstStyle/>
                    <a:p>
                      <a:pPr algn="ctr"/>
                      <a:r>
                        <a:rPr lang="en-US" sz="2000" dirty="0"/>
                        <a:t>Density (</a:t>
                      </a:r>
                      <a:r>
                        <a:rPr lang="en-US" sz="2000" dirty="0" err="1"/>
                        <a:t>gpm</a:t>
                      </a:r>
                      <a:r>
                        <a:rPr lang="en-US" sz="2000" dirty="0"/>
                        <a:t>/ft</a:t>
                      </a:r>
                      <a:r>
                        <a:rPr lang="en-US" sz="2000" baseline="30000" dirty="0"/>
                        <a:t>2</a:t>
                      </a:r>
                      <a:r>
                        <a:rPr lang="en-US" sz="2000" baseline="0" dirty="0"/>
                        <a:t>)</a:t>
                      </a:r>
                      <a:endParaRPr lang="en-US" sz="2000" dirty="0"/>
                    </a:p>
                  </a:txBody>
                  <a:tcPr anchor="ctr"/>
                </a:tc>
                <a:tc>
                  <a:txBody>
                    <a:bodyPr/>
                    <a:lstStyle/>
                    <a:p>
                      <a:pPr algn="ctr"/>
                      <a:r>
                        <a:rPr lang="en-US" sz="2000" dirty="0"/>
                        <a:t>0.33</a:t>
                      </a:r>
                    </a:p>
                  </a:txBody>
                  <a:tcPr anchor="ctr"/>
                </a:tc>
                <a:tc>
                  <a:txBody>
                    <a:bodyPr/>
                    <a:lstStyle/>
                    <a:p>
                      <a:pPr algn="ctr"/>
                      <a:r>
                        <a:rPr lang="en-US" sz="2000" dirty="0"/>
                        <a:t>0.29</a:t>
                      </a:r>
                    </a:p>
                  </a:txBody>
                  <a:tcPr anchor="ctr"/>
                </a:tc>
                <a:tc>
                  <a:txBody>
                    <a:bodyPr/>
                    <a:lstStyle/>
                    <a:p>
                      <a:pPr algn="ctr"/>
                      <a:r>
                        <a:rPr lang="en-US" sz="2000" dirty="0"/>
                        <a:t>0.3</a:t>
                      </a:r>
                    </a:p>
                  </a:txBody>
                  <a:tcPr anchor="ctr"/>
                </a:tc>
                <a:tc>
                  <a:txBody>
                    <a:bodyPr/>
                    <a:lstStyle/>
                    <a:p>
                      <a:pPr algn="ctr"/>
                      <a:r>
                        <a:rPr lang="en-US" sz="2000" dirty="0"/>
                        <a:t>0.4</a:t>
                      </a:r>
                    </a:p>
                  </a:txBody>
                  <a:tcPr anchor="ctr"/>
                </a:tc>
                <a:extLst>
                  <a:ext uri="{0D108BD9-81ED-4DB2-BD59-A6C34878D82A}">
                    <a16:rowId xmlns:a16="http://schemas.microsoft.com/office/drawing/2014/main" val="10003"/>
                  </a:ext>
                </a:extLst>
              </a:tr>
              <a:tr h="670186">
                <a:tc>
                  <a:txBody>
                    <a:bodyPr/>
                    <a:lstStyle/>
                    <a:p>
                      <a:pPr algn="ctr"/>
                      <a:r>
                        <a:rPr lang="en-US" sz="2000" dirty="0"/>
                        <a:t>Area (ft</a:t>
                      </a:r>
                      <a:r>
                        <a:rPr lang="en-US" sz="2000" baseline="30000" dirty="0"/>
                        <a:t>2</a:t>
                      </a:r>
                      <a:r>
                        <a:rPr lang="en-US" sz="2000" baseline="0" dirty="0"/>
                        <a:t>)</a:t>
                      </a:r>
                      <a:endParaRPr lang="en-US" sz="2000" dirty="0"/>
                    </a:p>
                  </a:txBody>
                  <a:tcPr anchor="ctr"/>
                </a:tc>
                <a:tc>
                  <a:txBody>
                    <a:bodyPr/>
                    <a:lstStyle/>
                    <a:p>
                      <a:pPr algn="ctr"/>
                      <a:r>
                        <a:rPr lang="en-US" sz="2000" dirty="0"/>
                        <a:t>2000</a:t>
                      </a:r>
                    </a:p>
                  </a:txBody>
                  <a:tcPr anchor="ctr"/>
                </a:tc>
                <a:tc>
                  <a:txBody>
                    <a:bodyPr/>
                    <a:lstStyle/>
                    <a:p>
                      <a:pPr algn="ctr"/>
                      <a:r>
                        <a:rPr lang="en-US" sz="2000" dirty="0"/>
                        <a:t>2000</a:t>
                      </a:r>
                    </a:p>
                  </a:txBody>
                  <a:tcPr anchor="ctr"/>
                </a:tc>
                <a:tc>
                  <a:txBody>
                    <a:bodyPr/>
                    <a:lstStyle/>
                    <a:p>
                      <a:pPr algn="ctr"/>
                      <a:r>
                        <a:rPr lang="en-US" sz="2000" dirty="0"/>
                        <a:t>2000</a:t>
                      </a:r>
                    </a:p>
                  </a:txBody>
                  <a:tcPr anchor="ctr"/>
                </a:tc>
                <a:tc>
                  <a:txBody>
                    <a:bodyPr/>
                    <a:lstStyle/>
                    <a:p>
                      <a:pPr algn="ctr"/>
                      <a:r>
                        <a:rPr lang="en-US" sz="2000" dirty="0"/>
                        <a:t>2000</a:t>
                      </a:r>
                    </a:p>
                  </a:txBody>
                  <a:tcPr anchor="ctr"/>
                </a:tc>
                <a:extLst>
                  <a:ext uri="{0D108BD9-81ED-4DB2-BD59-A6C34878D82A}">
                    <a16:rowId xmlns:a16="http://schemas.microsoft.com/office/drawing/2014/main" val="10004"/>
                  </a:ext>
                </a:extLst>
              </a:tr>
              <a:tr h="670186">
                <a:tc>
                  <a:txBody>
                    <a:bodyPr/>
                    <a:lstStyle/>
                    <a:p>
                      <a:pPr algn="ctr"/>
                      <a:r>
                        <a:rPr lang="en-US" sz="2000" dirty="0"/>
                        <a:t>Hose allowance (</a:t>
                      </a:r>
                      <a:r>
                        <a:rPr lang="en-US" sz="2000" dirty="0" err="1"/>
                        <a:t>gpm</a:t>
                      </a:r>
                      <a:r>
                        <a:rPr lang="en-US" sz="2000" dirty="0"/>
                        <a:t>)</a:t>
                      </a:r>
                    </a:p>
                  </a:txBody>
                  <a:tcPr anchor="ctr"/>
                </a:tc>
                <a:tc>
                  <a:txBody>
                    <a:bodyPr/>
                    <a:lstStyle/>
                    <a:p>
                      <a:pPr algn="ctr"/>
                      <a:r>
                        <a:rPr lang="en-US" sz="2000" dirty="0"/>
                        <a:t>500</a:t>
                      </a:r>
                    </a:p>
                  </a:txBody>
                  <a:tcPr anchor="ctr"/>
                </a:tc>
                <a:tc>
                  <a:txBody>
                    <a:bodyPr/>
                    <a:lstStyle/>
                    <a:p>
                      <a:pPr algn="ctr"/>
                      <a:r>
                        <a:rPr lang="en-US" sz="2000"/>
                        <a:t>500</a:t>
                      </a:r>
                      <a:endParaRPr lang="en-US" sz="2000" dirty="0"/>
                    </a:p>
                  </a:txBody>
                  <a:tcPr anchor="ctr"/>
                </a:tc>
                <a:tc>
                  <a:txBody>
                    <a:bodyPr/>
                    <a:lstStyle/>
                    <a:p>
                      <a:pPr algn="ctr"/>
                      <a:r>
                        <a:rPr lang="en-US" sz="2000" dirty="0"/>
                        <a:t>500</a:t>
                      </a:r>
                    </a:p>
                  </a:txBody>
                  <a:tcPr anchor="ctr"/>
                </a:tc>
                <a:tc>
                  <a:txBody>
                    <a:bodyPr/>
                    <a:lstStyle/>
                    <a:p>
                      <a:pPr algn="ctr"/>
                      <a:r>
                        <a:rPr lang="en-US" sz="2000" dirty="0"/>
                        <a:t>500</a:t>
                      </a:r>
                    </a:p>
                  </a:txBody>
                  <a:tcPr anchor="ctr"/>
                </a:tc>
                <a:extLst>
                  <a:ext uri="{0D108BD9-81ED-4DB2-BD59-A6C34878D82A}">
                    <a16:rowId xmlns:a16="http://schemas.microsoft.com/office/drawing/2014/main" val="10005"/>
                  </a:ext>
                </a:extLst>
              </a:tr>
              <a:tr h="670186">
                <a:tc>
                  <a:txBody>
                    <a:bodyPr/>
                    <a:lstStyle/>
                    <a:p>
                      <a:pPr algn="ctr"/>
                      <a:r>
                        <a:rPr lang="en-US" sz="2000" dirty="0"/>
                        <a:t>Duration (hrs)</a:t>
                      </a:r>
                    </a:p>
                  </a:txBody>
                  <a:tcPr anchor="ctr"/>
                </a:tc>
                <a:tc>
                  <a:txBody>
                    <a:bodyPr/>
                    <a:lstStyle/>
                    <a:p>
                      <a:pPr algn="ctr"/>
                      <a:r>
                        <a:rPr lang="en-US" sz="2000" dirty="0"/>
                        <a:t>2</a:t>
                      </a:r>
                    </a:p>
                  </a:txBody>
                  <a:tcPr anchor="ctr"/>
                </a:tc>
                <a:tc>
                  <a:txBody>
                    <a:bodyPr/>
                    <a:lstStyle/>
                    <a:p>
                      <a:pPr algn="ctr"/>
                      <a:r>
                        <a:rPr lang="en-US" sz="2000"/>
                        <a:t>2</a:t>
                      </a:r>
                      <a:endParaRPr lang="en-US" sz="2000" dirty="0"/>
                    </a:p>
                  </a:txBody>
                  <a:tcPr anchor="ctr"/>
                </a:tc>
                <a:tc>
                  <a:txBody>
                    <a:bodyPr/>
                    <a:lstStyle/>
                    <a:p>
                      <a:pPr algn="ctr"/>
                      <a:r>
                        <a:rPr lang="en-US" sz="2000"/>
                        <a:t>2</a:t>
                      </a:r>
                      <a:endParaRPr lang="en-US" sz="2000" dirty="0"/>
                    </a:p>
                  </a:txBody>
                  <a:tcPr anchor="ctr"/>
                </a:tc>
                <a:tc>
                  <a:txBody>
                    <a:bodyPr/>
                    <a:lstStyle/>
                    <a:p>
                      <a:pPr algn="ctr"/>
                      <a:r>
                        <a:rPr lang="en-US" sz="2000" dirty="0"/>
                        <a:t>2</a:t>
                      </a: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14300" y="990600"/>
            <a:ext cx="8915400" cy="5410200"/>
          </a:xfrm>
        </p:spPr>
        <p:txBody>
          <a:bodyPr>
            <a:normAutofit/>
          </a:bodyPr>
          <a:lstStyle/>
          <a:p>
            <a:pPr marL="342900" indent="-342900" algn="l">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Compact record storage- defines a new device called a “compact record storage module” like those found in doctors’ offices &amp; hospitals. Rolling cases with a movable aisle. May be protected as light hazard only if:</a:t>
            </a:r>
          </a:p>
          <a:p>
            <a:pPr marL="342900" indent="-342900" algn="l">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Limited to Class III </a:t>
            </a:r>
            <a:r>
              <a:rPr lang="en-US" sz="2000" dirty="0">
                <a:solidFill>
                  <a:schemeClr val="tx1"/>
                </a:solidFill>
                <a:latin typeface="Verdana" pitchFamily="34" charset="0"/>
                <a:ea typeface="Verdana" pitchFamily="34" charset="0"/>
                <a:cs typeface="Verdana" pitchFamily="34" charset="0"/>
              </a:rPr>
              <a:t>commodity (may have up to 5% plastics)</a:t>
            </a:r>
            <a:endParaRPr lang="en-US" sz="2400" dirty="0">
              <a:solidFill>
                <a:schemeClr val="tx1"/>
              </a:solidFill>
              <a:latin typeface="Verdana" pitchFamily="34" charset="0"/>
              <a:ea typeface="Verdana" pitchFamily="34" charset="0"/>
              <a:cs typeface="Verdana" pitchFamily="34" charset="0"/>
            </a:endParaRPr>
          </a:p>
          <a:p>
            <a:pPr marL="342900" indent="-342900" algn="l">
              <a:buFont typeface="Arial" panose="020B0604020202020204" pitchFamily="34" charset="0"/>
              <a:buChar char="•"/>
            </a:pPr>
            <a:endParaRPr lang="en-US" sz="2400" dirty="0">
              <a:solidFill>
                <a:schemeClr val="tx1"/>
              </a:solidFill>
              <a:latin typeface="Verdana" pitchFamily="34" charset="0"/>
              <a:ea typeface="Verdana" pitchFamily="34" charset="0"/>
              <a:cs typeface="Verdana" pitchFamily="34" charset="0"/>
            </a:endParaRPr>
          </a:p>
          <a:p>
            <a:pPr marL="342900" indent="-342900" algn="l">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Maintains 18” clearance from deflector &amp; </a:t>
            </a:r>
            <a:r>
              <a:rPr lang="en-US" sz="2400" u="sng" dirty="0">
                <a:solidFill>
                  <a:schemeClr val="tx1"/>
                </a:solidFill>
                <a:latin typeface="Verdana" pitchFamily="34" charset="0"/>
                <a:ea typeface="Verdana" pitchFamily="34" charset="0"/>
                <a:cs typeface="Verdana" pitchFamily="34" charset="0"/>
              </a:rPr>
              <a:t>&lt;</a:t>
            </a:r>
            <a:r>
              <a:rPr lang="en-US" sz="2400" dirty="0">
                <a:solidFill>
                  <a:schemeClr val="tx1"/>
                </a:solidFill>
                <a:latin typeface="Verdana" pitchFamily="34" charset="0"/>
                <a:ea typeface="Verdana" pitchFamily="34" charset="0"/>
                <a:cs typeface="Verdana" pitchFamily="34" charset="0"/>
              </a:rPr>
              <a:t> 8’ high</a:t>
            </a:r>
          </a:p>
          <a:p>
            <a:pPr marL="342900" indent="-342900" algn="l">
              <a:buFont typeface="Arial" panose="020B0604020202020204" pitchFamily="34" charset="0"/>
              <a:buChar char="•"/>
            </a:pPr>
            <a:endParaRPr lang="en-US" sz="2400" dirty="0">
              <a:solidFill>
                <a:schemeClr val="tx1"/>
              </a:solidFill>
              <a:latin typeface="Verdana" pitchFamily="34" charset="0"/>
              <a:ea typeface="Verdana" pitchFamily="34" charset="0"/>
              <a:cs typeface="Verdana" pitchFamily="34" charset="0"/>
            </a:endParaRPr>
          </a:p>
          <a:p>
            <a:pPr marL="342900" indent="-342900" algn="l">
              <a:buFont typeface="Arial" panose="020B0604020202020204" pitchFamily="34" charset="0"/>
              <a:buChar char="•"/>
            </a:pPr>
            <a:r>
              <a:rPr lang="en-US" sz="2400" dirty="0"/>
              <a:t>Sprinklers shall be OT, QR Standard Spray upright or</a:t>
            </a:r>
            <a:br>
              <a:rPr lang="en-US" sz="2400" dirty="0"/>
            </a:br>
            <a:r>
              <a:rPr lang="en-US" sz="2400" dirty="0"/>
              <a:t>   pendent</a:t>
            </a:r>
          </a:p>
          <a:p>
            <a:pPr marL="342900" indent="-342900" algn="l">
              <a:buFont typeface="Arial" panose="020B0604020202020204" pitchFamily="34" charset="0"/>
              <a:buChar char="•"/>
            </a:pPr>
            <a:endParaRPr lang="en-US" sz="2400" dirty="0">
              <a:solidFill>
                <a:schemeClr val="tx1"/>
              </a:solidFill>
            </a:endParaRPr>
          </a:p>
          <a:p>
            <a:pPr marL="342900" indent="-342900" algn="l">
              <a:buFont typeface="Arial" panose="020B0604020202020204" pitchFamily="34" charset="0"/>
              <a:buChar char="•"/>
            </a:pPr>
            <a:r>
              <a:rPr lang="en-US" sz="2400" dirty="0"/>
              <a:t>Several other specific rules</a:t>
            </a:r>
            <a:endParaRPr lang="en-US" sz="2800" dirty="0">
              <a:solidFill>
                <a:schemeClr val="tx1"/>
              </a:solidFill>
            </a:endParaRPr>
          </a:p>
        </p:txBody>
      </p:sp>
      <p:sp>
        <p:nvSpPr>
          <p:cNvPr id="6" name="TextBox 5"/>
          <p:cNvSpPr txBox="1"/>
          <p:nvPr/>
        </p:nvSpPr>
        <p:spPr>
          <a:xfrm>
            <a:off x="381000" y="152400"/>
            <a:ext cx="8077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SPECIAL DESIGN RULES FOR RECORD STORAGE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930526" y="218007"/>
            <a:ext cx="7338060" cy="604098"/>
          </a:xfrm>
        </p:spPr>
        <p:txBody>
          <a:bodyPr>
            <a:normAutofit/>
          </a:bodyPr>
          <a:lstStyle/>
          <a:p>
            <a:r>
              <a:rPr lang="en-US" sz="2800" b="0" dirty="0"/>
              <a:t>Compact Storage</a:t>
            </a:r>
          </a:p>
        </p:txBody>
      </p:sp>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198</a:t>
            </a:fld>
            <a:endParaRPr lang="en-US"/>
          </a:p>
        </p:txBody>
      </p:sp>
      <p:sp>
        <p:nvSpPr>
          <p:cNvPr id="6" name="Footer Placeholder 5"/>
          <p:cNvSpPr>
            <a:spLocks noGrp="1"/>
          </p:cNvSpPr>
          <p:nvPr>
            <p:ph type="ftr" sz="quarter" idx="4294967295"/>
          </p:nvPr>
        </p:nvSpPr>
        <p:spPr>
          <a:xfrm>
            <a:off x="3371088" y="6504432"/>
            <a:ext cx="2386940" cy="322028"/>
          </a:xfrm>
          <a:prstGeom prst="rect">
            <a:avLst/>
          </a:prstGeom>
        </p:spPr>
        <p:txBody>
          <a:bodyPr/>
          <a:lstStyle/>
          <a:p>
            <a:r>
              <a:rPr lang="en-US"/>
              <a:t>(c) Copyright NFSA-2012</a:t>
            </a:r>
          </a:p>
        </p:txBody>
      </p:sp>
      <p:pic>
        <p:nvPicPr>
          <p:cNvPr id="65538" name="Picture 2" descr="http://www.storwellsystems.co.uk/uploads/Mobile%20Storage%20System.jpg"/>
          <p:cNvPicPr>
            <a:picLocks noChangeAspect="1" noChangeArrowheads="1"/>
          </p:cNvPicPr>
          <p:nvPr/>
        </p:nvPicPr>
        <p:blipFill>
          <a:blip r:embed="rId3" cstate="print"/>
          <a:srcRect/>
          <a:stretch>
            <a:fillRect/>
          </a:stretch>
        </p:blipFill>
        <p:spPr bwMode="auto">
          <a:xfrm>
            <a:off x="637307" y="879441"/>
            <a:ext cx="7696200" cy="5156454"/>
          </a:xfrm>
          <a:prstGeom prst="rect">
            <a:avLst/>
          </a:prstGeom>
          <a:noFill/>
        </p:spPr>
      </p:pic>
      <p:sp>
        <p:nvSpPr>
          <p:cNvPr id="8" name="TextBox 7"/>
          <p:cNvSpPr txBox="1"/>
          <p:nvPr/>
        </p:nvSpPr>
        <p:spPr>
          <a:xfrm>
            <a:off x="6705600" y="6172200"/>
            <a:ext cx="1747466" cy="276999"/>
          </a:xfrm>
          <a:prstGeom prst="rect">
            <a:avLst/>
          </a:prstGeom>
          <a:noFill/>
        </p:spPr>
        <p:txBody>
          <a:bodyPr wrap="none" rtlCol="0">
            <a:spAutoFit/>
          </a:bodyPr>
          <a:lstStyle/>
          <a:p>
            <a:r>
              <a:rPr lang="en-US" sz="1200" dirty="0" err="1"/>
              <a:t>Storwell</a:t>
            </a:r>
            <a:r>
              <a:rPr lang="en-US" sz="1200" dirty="0"/>
              <a:t> Storage Systems</a:t>
            </a:r>
          </a:p>
        </p:txBody>
      </p:sp>
    </p:spTree>
    <p:extLst>
      <p:ext uri="{BB962C8B-B14F-4D97-AF65-F5344CB8AC3E}">
        <p14:creationId xmlns:p14="http://schemas.microsoft.com/office/powerpoint/2010/main" val="3818637494"/>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81000"/>
            <a:ext cx="8229600" cy="990601"/>
          </a:xfrm>
        </p:spPr>
        <p:txBody>
          <a:bodyPr lIns="0" rIns="0" bIns="0" anchor="b">
            <a:normAutofit/>
          </a:bodyPr>
          <a:lstStyle/>
          <a:p>
            <a:r>
              <a:rPr kumimoji="0" lang="en-US" sz="2800" b="0" i="0" u="none" strike="noStrike" kern="1200" cap="all" spc="0" normalizeH="0" baseline="0" noProof="0" dirty="0">
                <a:ln>
                  <a:noFill/>
                </a:ln>
                <a:solidFill>
                  <a:prstClr val="white">
                    <a:lumMod val="95000"/>
                  </a:prstClr>
                </a:solidFill>
                <a:effectLst/>
                <a:uLnTx/>
                <a:uFillTx/>
                <a:latin typeface="Montserrat" panose="02000505000000020004" pitchFamily="2" charset="0"/>
                <a:ea typeface="+mj-ea"/>
                <a:cs typeface="Calibri" panose="020F0502020204030204" pitchFamily="34" charset="0"/>
              </a:rPr>
              <a:t>Compact Storage</a:t>
            </a:r>
            <a:endParaRPr lang="en-US" sz="3600" b="0" dirty="0"/>
          </a:p>
        </p:txBody>
      </p:sp>
      <p:pic>
        <p:nvPicPr>
          <p:cNvPr id="38915" name="Content Placeholder 3" descr="mobile-shelves.jpg"/>
          <p:cNvPicPr>
            <a:picLocks noGrp="1" noChangeAspect="1"/>
          </p:cNvPicPr>
          <p:nvPr>
            <p:ph idx="4294967295"/>
          </p:nvPr>
        </p:nvPicPr>
        <p:blipFill>
          <a:blip r:embed="rId3" cstate="print"/>
          <a:srcRect/>
          <a:stretch>
            <a:fillRect/>
          </a:stretch>
        </p:blipFill>
        <p:spPr>
          <a:xfrm>
            <a:off x="187066" y="2099709"/>
            <a:ext cx="4367213" cy="3544888"/>
          </a:xfrm>
        </p:spPr>
      </p:pic>
      <p:sp>
        <p:nvSpPr>
          <p:cNvPr id="38916" name="TextBox 4"/>
          <p:cNvSpPr txBox="1">
            <a:spLocks noChangeArrowheads="1"/>
          </p:cNvSpPr>
          <p:nvPr/>
        </p:nvSpPr>
        <p:spPr bwMode="auto">
          <a:xfrm>
            <a:off x="2484438" y="6196013"/>
            <a:ext cx="5119991" cy="461665"/>
          </a:xfrm>
          <a:prstGeom prst="rect">
            <a:avLst/>
          </a:prstGeom>
          <a:noFill/>
          <a:ln w="9525">
            <a:noFill/>
            <a:miter lim="800000"/>
            <a:headEnd/>
            <a:tailEnd/>
          </a:ln>
        </p:spPr>
        <p:txBody>
          <a:bodyPr wrap="none">
            <a:spAutoFit/>
          </a:bodyPr>
          <a:lstStyle/>
          <a:p>
            <a:r>
              <a:rPr lang="en-US" sz="2400" dirty="0">
                <a:latin typeface="Verdana" pitchFamily="34" charset="0"/>
                <a:ea typeface="Verdana" pitchFamily="34" charset="0"/>
                <a:cs typeface="Verdana" pitchFamily="34" charset="0"/>
              </a:rPr>
              <a:t>Pictures courtesy of Spacesaver</a:t>
            </a:r>
          </a:p>
        </p:txBody>
      </p:sp>
      <p:pic>
        <p:nvPicPr>
          <p:cNvPr id="38917" name="Picture 5" descr="mobile-shelves2.jpg"/>
          <p:cNvPicPr>
            <a:picLocks noChangeAspect="1"/>
          </p:cNvPicPr>
          <p:nvPr/>
        </p:nvPicPr>
        <p:blipFill>
          <a:blip r:embed="rId4" cstate="print"/>
          <a:srcRect/>
          <a:stretch>
            <a:fillRect/>
          </a:stretch>
        </p:blipFill>
        <p:spPr bwMode="auto">
          <a:xfrm>
            <a:off x="4789488" y="2099709"/>
            <a:ext cx="4354512" cy="35337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mj-lt"/>
              </a:rPr>
              <a:t>Copyright</a:t>
            </a:r>
          </a:p>
        </p:txBody>
      </p:sp>
      <p:sp>
        <p:nvSpPr>
          <p:cNvPr id="6" name="Subtitle 5"/>
          <p:cNvSpPr>
            <a:spLocks noGrp="1"/>
          </p:cNvSpPr>
          <p:nvPr>
            <p:ph idx="1"/>
          </p:nvPr>
        </p:nvSpPr>
        <p:spPr/>
        <p:txBody>
          <a:bodyPr>
            <a:normAutofit/>
          </a:bodyPr>
          <a:lstStyle/>
          <a:p>
            <a:pPr marL="0" indent="0" algn="ctr" rtl="0" fontAlgn="base">
              <a:buNone/>
            </a:pPr>
            <a:r>
              <a:rPr lang="en-US" sz="2000" b="0" i="0" u="none" strike="noStrike" dirty="0">
                <a:solidFill>
                  <a:srgbClr val="000000"/>
                </a:solidFill>
                <a:effectLst/>
                <a:latin typeface="Roboto" panose="02000000000000000000" pitchFamily="2" charset="0"/>
              </a:rPr>
              <a:t>This presentation is protected by US and international copyright laws. Any reproduction, recording, distribution, display, or use of the presentation without written permission of the National Fire Sprinkler Association is prohibited. </a:t>
            </a:r>
            <a:r>
              <a:rPr lang="en-US" sz="2000" b="0" i="0" dirty="0">
                <a:solidFill>
                  <a:srgbClr val="000000"/>
                </a:solidFill>
                <a:effectLst/>
                <a:latin typeface="Roboto" panose="02000000000000000000" pitchFamily="2" charset="0"/>
              </a:rPr>
              <a:t>​</a:t>
            </a:r>
            <a:endParaRPr lang="en-US" sz="2000" b="0" i="0" dirty="0">
              <a:solidFill>
                <a:srgbClr val="000000"/>
              </a:solidFill>
              <a:effectLst/>
              <a:latin typeface="Segoe UI" panose="020B0502040204020203" pitchFamily="34" charset="0"/>
            </a:endParaRPr>
          </a:p>
          <a:p>
            <a:pPr marL="0" indent="0" algn="ctr" rtl="0" fontAlgn="base">
              <a:buNone/>
            </a:pPr>
            <a:endParaRPr lang="en-US" sz="2000" b="0" i="0" dirty="0">
              <a:solidFill>
                <a:srgbClr val="000000"/>
              </a:solidFill>
              <a:effectLst/>
              <a:latin typeface="Segoe UI" panose="020B0502040204020203" pitchFamily="34" charset="0"/>
            </a:endParaRPr>
          </a:p>
          <a:p>
            <a:pPr marL="0" indent="0" algn="ctr" rtl="0" fontAlgn="base">
              <a:buNone/>
            </a:pPr>
            <a:r>
              <a:rPr lang="en-US" sz="2000" b="0" i="0" u="none" strike="noStrike" dirty="0">
                <a:solidFill>
                  <a:srgbClr val="000000"/>
                </a:solidFill>
                <a:effectLst/>
                <a:latin typeface="Roboto" panose="02000000000000000000" pitchFamily="2" charset="0"/>
              </a:rPr>
              <a:t>©National Fire Sprinkler Association 2021</a:t>
            </a:r>
            <a:r>
              <a:rPr lang="en-US" sz="2000" b="0" i="0" dirty="0">
                <a:solidFill>
                  <a:srgbClr val="000000"/>
                </a:solidFill>
                <a:effectLst/>
                <a:latin typeface="Roboto" panose="02000000000000000000" pitchFamily="2" charset="0"/>
              </a:rPr>
              <a:t>​</a:t>
            </a:r>
            <a:endParaRPr lang="en-US" sz="2000" b="0" i="0" dirty="0">
              <a:solidFill>
                <a:srgbClr val="000000"/>
              </a:solidFill>
              <a:effectLst/>
              <a:latin typeface="Segoe UI" panose="020B0502040204020203" pitchFamily="34" charset="0"/>
            </a:endParaRPr>
          </a:p>
          <a:p>
            <a:pPr marL="0" indent="0">
              <a:buNone/>
            </a:pPr>
            <a:endParaRPr lang="en-US" sz="2000" b="1"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92D3B-7F19-41CF-BD24-2D4438629E7B}"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2338" name="Picture 2" descr="slide19"/>
          <p:cNvPicPr>
            <a:picLocks noChangeAspect="1" noChangeArrowheads="1"/>
          </p:cNvPicPr>
          <p:nvPr/>
        </p:nvPicPr>
        <p:blipFill>
          <a:blip r:embed="rId3" cstate="print"/>
          <a:srcRect/>
          <a:stretch>
            <a:fillRect/>
          </a:stretch>
        </p:blipFill>
        <p:spPr bwMode="auto">
          <a:xfrm>
            <a:off x="0" y="0"/>
            <a:ext cx="9144000" cy="6096000"/>
          </a:xfrm>
          <a:prstGeom prst="rect">
            <a:avLst/>
          </a:prstGeom>
          <a:noFill/>
        </p:spPr>
      </p:pic>
    </p:spTree>
  </p:cSld>
  <p:clrMapOvr>
    <a:masterClrMapping/>
  </p:clrMapOvr>
  <p:transition>
    <p:zoom dir="in"/>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1676400"/>
            <a:ext cx="8686800" cy="4724400"/>
          </a:xfrm>
        </p:spPr>
        <p:txBody>
          <a:bodyPr>
            <a:normAutofit/>
          </a:bodyPr>
          <a:lstStyle/>
          <a:p>
            <a:pPr marL="342900" indent="-342900" algn="l">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High Bay Record Storage</a:t>
            </a:r>
          </a:p>
          <a:p>
            <a:pPr marL="800100" lvl="1" indent="-342900" algn="l">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Provides an option for protecting both fixed and</a:t>
            </a:r>
            <a:br>
              <a:rPr lang="en-US" sz="2400" dirty="0">
                <a:solidFill>
                  <a:schemeClr val="tx1"/>
                </a:solidFill>
                <a:latin typeface="Verdana" pitchFamily="34" charset="0"/>
                <a:ea typeface="Verdana" pitchFamily="34" charset="0"/>
                <a:cs typeface="Verdana" pitchFamily="34" charset="0"/>
              </a:rPr>
            </a:br>
            <a:r>
              <a:rPr lang="en-US" sz="2400" dirty="0">
                <a:solidFill>
                  <a:schemeClr val="tx1"/>
                </a:solidFill>
                <a:latin typeface="Verdana" pitchFamily="34" charset="0"/>
                <a:ea typeface="Verdana" pitchFamily="34" charset="0"/>
                <a:cs typeface="Verdana" pitchFamily="34" charset="0"/>
              </a:rPr>
              <a:t>   mobile high bay record storage</a:t>
            </a:r>
          </a:p>
          <a:p>
            <a:pPr marL="800100" lvl="1" indent="-342900" algn="l">
              <a:buFont typeface="Arial" panose="020B0604020202020204" pitchFamily="34" charset="0"/>
              <a:buChar char="•"/>
            </a:pPr>
            <a:endParaRPr lang="en-US" sz="2400" dirty="0">
              <a:solidFill>
                <a:schemeClr val="tx1"/>
              </a:solidFill>
              <a:latin typeface="Verdana" pitchFamily="34" charset="0"/>
              <a:ea typeface="Verdana" pitchFamily="34" charset="0"/>
              <a:cs typeface="Verdana" pitchFamily="34" charset="0"/>
            </a:endParaRPr>
          </a:p>
          <a:p>
            <a:pPr marL="800100" lvl="1" indent="-342900" algn="l">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Allows for ceiling only protection of Class III  </a:t>
            </a:r>
            <a:br>
              <a:rPr lang="en-US" sz="2400" dirty="0">
                <a:solidFill>
                  <a:schemeClr val="tx1"/>
                </a:solidFill>
                <a:latin typeface="Verdana" pitchFamily="34" charset="0"/>
                <a:ea typeface="Verdana" pitchFamily="34" charset="0"/>
                <a:cs typeface="Verdana" pitchFamily="34" charset="0"/>
              </a:rPr>
            </a:br>
            <a:r>
              <a:rPr lang="en-US" sz="2400" dirty="0">
                <a:solidFill>
                  <a:schemeClr val="tx1"/>
                </a:solidFill>
                <a:latin typeface="Verdana" pitchFamily="34" charset="0"/>
                <a:ea typeface="Verdana" pitchFamily="34" charset="0"/>
                <a:cs typeface="Verdana" pitchFamily="34" charset="0"/>
              </a:rPr>
              <a:t>   commodities over 12’ up to 34’ in height</a:t>
            </a:r>
          </a:p>
          <a:p>
            <a:pPr marL="800100" lvl="1" indent="-342900" algn="l">
              <a:buFont typeface="Arial" panose="020B0604020202020204" pitchFamily="34" charset="0"/>
              <a:buChar char="•"/>
            </a:pPr>
            <a:endParaRPr lang="en-US" sz="2400" dirty="0">
              <a:solidFill>
                <a:schemeClr val="tx1"/>
              </a:solidFill>
              <a:latin typeface="Verdana" pitchFamily="34" charset="0"/>
              <a:ea typeface="Verdana" pitchFamily="34" charset="0"/>
              <a:cs typeface="Verdana" pitchFamily="34" charset="0"/>
            </a:endParaRPr>
          </a:p>
          <a:p>
            <a:pPr marL="800100" lvl="1" indent="-342900" algn="l">
              <a:buFont typeface="Arial" panose="020B0604020202020204" pitchFamily="34" charset="0"/>
              <a:buChar char="•"/>
            </a:pPr>
            <a:r>
              <a:rPr lang="en-US" sz="2400" dirty="0">
                <a:solidFill>
                  <a:schemeClr val="tx1"/>
                </a:solidFill>
                <a:latin typeface="Verdana" pitchFamily="34" charset="0"/>
                <a:ea typeface="Verdana" pitchFamily="34" charset="0"/>
                <a:cs typeface="Verdana" pitchFamily="34" charset="0"/>
              </a:rPr>
              <a:t>The option is only available using ESFR k-25.2</a:t>
            </a:r>
            <a:br>
              <a:rPr lang="en-US" sz="2400" dirty="0">
                <a:solidFill>
                  <a:schemeClr val="tx1"/>
                </a:solidFill>
                <a:latin typeface="Verdana" pitchFamily="34" charset="0"/>
                <a:ea typeface="Verdana" pitchFamily="34" charset="0"/>
                <a:cs typeface="Verdana" pitchFamily="34" charset="0"/>
              </a:rPr>
            </a:br>
            <a:r>
              <a:rPr lang="en-US" sz="2400" dirty="0">
                <a:solidFill>
                  <a:schemeClr val="tx1"/>
                </a:solidFill>
                <a:latin typeface="Verdana" pitchFamily="34" charset="0"/>
                <a:ea typeface="Verdana" pitchFamily="34" charset="0"/>
                <a:cs typeface="Verdana" pitchFamily="34" charset="0"/>
              </a:rPr>
              <a:t>   sprinklers and about 10 additional requirements</a:t>
            </a:r>
          </a:p>
        </p:txBody>
      </p:sp>
      <p:sp>
        <p:nvSpPr>
          <p:cNvPr id="6" name="TextBox 5"/>
          <p:cNvSpPr txBox="1"/>
          <p:nvPr/>
        </p:nvSpPr>
        <p:spPr>
          <a:xfrm>
            <a:off x="381000" y="152400"/>
            <a:ext cx="8077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SPECIAL DESIGN RULES FOR RECORD STORAGE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49758" y="-69469"/>
            <a:ext cx="8229600" cy="1143000"/>
          </a:xfrm>
        </p:spPr>
        <p:txBody>
          <a:bodyPr>
            <a:noAutofit/>
          </a:bodyPr>
          <a:lstStyle/>
          <a:p>
            <a:r>
              <a:rPr lang="en-US" sz="2800" b="0" dirty="0"/>
              <a:t>20.7 </a:t>
            </a:r>
            <a:r>
              <a:rPr kumimoji="0" lang="en-US" sz="2800" b="0" i="0" u="none" strike="noStrike" kern="1200" cap="all" spc="0" normalizeH="0" baseline="0" noProof="0" dirty="0">
                <a:ln>
                  <a:noFill/>
                </a:ln>
                <a:solidFill>
                  <a:prstClr val="white">
                    <a:lumMod val="95000"/>
                  </a:prstClr>
                </a:solidFill>
                <a:effectLst/>
                <a:uLnTx/>
                <a:uFillTx/>
                <a:latin typeface="Montserrat" panose="02000505000000020004" pitchFamily="2" charset="0"/>
                <a:ea typeface="+mj-ea"/>
                <a:cs typeface="Calibri" panose="020F0502020204030204" pitchFamily="34" charset="0"/>
              </a:rPr>
              <a:t>Fixed </a:t>
            </a:r>
            <a:r>
              <a:rPr lang="en-US" sz="2800" b="0" dirty="0"/>
              <a:t>High Bay Record Storage</a:t>
            </a:r>
          </a:p>
        </p:txBody>
      </p:sp>
      <p:sp>
        <p:nvSpPr>
          <p:cNvPr id="6" name="Slide Number Placeholder 5"/>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201</a:t>
            </a:fld>
            <a:endParaRPr lang="en-US"/>
          </a:p>
        </p:txBody>
      </p:sp>
      <p:sp>
        <p:nvSpPr>
          <p:cNvPr id="7" name="Footer Placeholder 6"/>
          <p:cNvSpPr>
            <a:spLocks noGrp="1"/>
          </p:cNvSpPr>
          <p:nvPr>
            <p:ph type="ftr" sz="quarter" idx="4294967295"/>
          </p:nvPr>
        </p:nvSpPr>
        <p:spPr>
          <a:xfrm>
            <a:off x="3371088" y="6504432"/>
            <a:ext cx="2386940" cy="322028"/>
          </a:xfrm>
          <a:prstGeom prst="rect">
            <a:avLst/>
          </a:prstGeom>
        </p:spPr>
        <p:txBody>
          <a:bodyPr/>
          <a:lstStyle/>
          <a:p>
            <a:r>
              <a:rPr lang="en-US"/>
              <a:t>(c) Copyright NFSA-2012</a:t>
            </a:r>
          </a:p>
        </p:txBody>
      </p:sp>
      <p:pic>
        <p:nvPicPr>
          <p:cNvPr id="61442" name="Picture 2" descr="XTend Mobile High-Bay Storage System"/>
          <p:cNvPicPr>
            <a:picLocks noChangeAspect="1" noChangeArrowheads="1"/>
          </p:cNvPicPr>
          <p:nvPr/>
        </p:nvPicPr>
        <p:blipFill>
          <a:blip r:embed="rId3" cstate="print"/>
          <a:srcRect/>
          <a:stretch>
            <a:fillRect/>
          </a:stretch>
        </p:blipFill>
        <p:spPr bwMode="auto">
          <a:xfrm>
            <a:off x="1981200" y="1371600"/>
            <a:ext cx="5181600" cy="5181600"/>
          </a:xfrm>
          <a:prstGeom prst="rect">
            <a:avLst/>
          </a:prstGeom>
          <a:noFill/>
        </p:spPr>
      </p:pic>
      <p:sp>
        <p:nvSpPr>
          <p:cNvPr id="8" name="TextBox 7"/>
          <p:cNvSpPr txBox="1"/>
          <p:nvPr/>
        </p:nvSpPr>
        <p:spPr>
          <a:xfrm>
            <a:off x="5571461" y="6060281"/>
            <a:ext cx="1630126" cy="276999"/>
          </a:xfrm>
          <a:prstGeom prst="rect">
            <a:avLst/>
          </a:prstGeom>
          <a:noFill/>
        </p:spPr>
        <p:txBody>
          <a:bodyPr wrap="none" rtlCol="0">
            <a:spAutoFit/>
          </a:bodyPr>
          <a:lstStyle/>
          <a:p>
            <a:r>
              <a:rPr lang="en-US" sz="1200" dirty="0"/>
              <a:t>Courtesy of Spacesaver</a:t>
            </a:r>
          </a:p>
        </p:txBody>
      </p:sp>
    </p:spTree>
    <p:extLst>
      <p:ext uri="{BB962C8B-B14F-4D97-AF65-F5344CB8AC3E}">
        <p14:creationId xmlns:p14="http://schemas.microsoft.com/office/powerpoint/2010/main" val="3328489816"/>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88950" y="-14177"/>
            <a:ext cx="8534400" cy="1069975"/>
          </a:xfrm>
        </p:spPr>
        <p:txBody>
          <a:bodyPr>
            <a:normAutofit/>
          </a:bodyPr>
          <a:lstStyle/>
          <a:p>
            <a:r>
              <a:rPr lang="en-US" sz="2800" b="0" dirty="0"/>
              <a:t>High-Bay Record Storage (mobile) (20.7)</a:t>
            </a:r>
          </a:p>
        </p:txBody>
      </p:sp>
      <p:pic>
        <p:nvPicPr>
          <p:cNvPr id="43011" name="Picture 3"/>
          <p:cNvPicPr>
            <a:picLocks noChangeAspect="1" noChangeArrowheads="1"/>
          </p:cNvPicPr>
          <p:nvPr/>
        </p:nvPicPr>
        <p:blipFill>
          <a:blip r:embed="rId3" cstate="print">
            <a:lum bright="12000"/>
          </a:blip>
          <a:srcRect b="1006"/>
          <a:stretch>
            <a:fillRect/>
          </a:stretch>
        </p:blipFill>
        <p:spPr bwMode="auto">
          <a:xfrm>
            <a:off x="488950" y="904875"/>
            <a:ext cx="3630612" cy="5048250"/>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lum bright="6000"/>
          </a:blip>
          <a:srcRect r="2087" b="1010"/>
          <a:stretch>
            <a:fillRect/>
          </a:stretch>
        </p:blipFill>
        <p:spPr bwMode="auto">
          <a:xfrm>
            <a:off x="4648200" y="899559"/>
            <a:ext cx="3625850" cy="5041900"/>
          </a:xfrm>
          <a:prstGeom prst="rect">
            <a:avLst/>
          </a:prstGeom>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457200"/>
            <a:ext cx="8229600" cy="1069975"/>
          </a:xfrm>
        </p:spPr>
        <p:txBody>
          <a:bodyPr lIns="0" rIns="0" bIns="0" anchor="b"/>
          <a:lstStyle/>
          <a:p>
            <a:r>
              <a:rPr kumimoji="0" lang="en-US" sz="2800" b="0" i="0" u="none" strike="noStrike" kern="1200" cap="all" spc="0" normalizeH="0" baseline="0" noProof="0" dirty="0">
                <a:ln>
                  <a:noFill/>
                </a:ln>
                <a:solidFill>
                  <a:prstClr val="white"/>
                </a:solidFill>
                <a:effectLst/>
                <a:uLnTx/>
                <a:uFillTx/>
                <a:latin typeface="Montserrat" panose="02000505000000020004" pitchFamily="2" charset="0"/>
                <a:ea typeface="+mj-ea"/>
                <a:cs typeface="Calibri" panose="020F0502020204030204" pitchFamily="34" charset="0"/>
              </a:rPr>
              <a:t>High-Bay Record Storage</a:t>
            </a:r>
            <a:endParaRPr lang="en-US" b="0" dirty="0"/>
          </a:p>
        </p:txBody>
      </p:sp>
      <p:pic>
        <p:nvPicPr>
          <p:cNvPr id="45059" name="Content Placeholder 3" descr="High Bay Module.TIFF"/>
          <p:cNvPicPr>
            <a:picLocks noGrp="1" noChangeAspect="1"/>
          </p:cNvPicPr>
          <p:nvPr>
            <p:ph idx="4294967295"/>
          </p:nvPr>
        </p:nvPicPr>
        <p:blipFill>
          <a:blip r:embed="rId3" cstate="print"/>
          <a:srcRect t="6126" r="5975" b="15753"/>
          <a:stretch>
            <a:fillRect/>
          </a:stretch>
        </p:blipFill>
        <p:spPr>
          <a:xfrm>
            <a:off x="1259541" y="1524000"/>
            <a:ext cx="7082118" cy="4572000"/>
          </a:xfrm>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t>Chapter 21 </a:t>
            </a:r>
          </a:p>
        </p:txBody>
      </p:sp>
      <p:sp>
        <p:nvSpPr>
          <p:cNvPr id="3" name="Content Placeholder 2"/>
          <p:cNvSpPr>
            <a:spLocks noGrp="1"/>
          </p:cNvSpPr>
          <p:nvPr>
            <p:ph idx="1"/>
          </p:nvPr>
        </p:nvSpPr>
        <p:spPr/>
        <p:txBody>
          <a:bodyPr>
            <a:normAutofit/>
          </a:bodyPr>
          <a:lstStyle/>
          <a:p>
            <a:pPr algn="ctr">
              <a:buNone/>
            </a:pPr>
            <a:r>
              <a:rPr lang="en-US" sz="2800" b="0" dirty="0"/>
              <a:t>Alternative Sprinkler Designs for Chapters 12 through 20</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665" y="1351508"/>
            <a:ext cx="8229600" cy="4154984"/>
          </a:xfrm>
          <a:prstGeom prst="rect">
            <a:avLst/>
          </a:prstGeom>
          <a:noFill/>
        </p:spPr>
        <p:txBody>
          <a:bodyPr wrap="square" rtlCol="0">
            <a:spAutoFit/>
          </a:bodyPr>
          <a:lstStyle/>
          <a:p>
            <a:pPr>
              <a:buNone/>
            </a:pPr>
            <a:r>
              <a:rPr lang="en-US" sz="2400" dirty="0"/>
              <a:t>New chapter was added to the standard for design criteria based on fire tests. The new chapter is intended to provide the user with alternatives to the other rules in Chapters 12 through 20 (storage occupancies). The user is not required to use Chapter 21, but can use the design criteria if they chose. The types of fire tests that the manufacturers will have to perform are spelled out in the chapter. The discharge criteria will be based on the number of sprinklers that open during the test(s) plus a safety margin. The sprinklers in Chapter 21 are standard spray and extended coverage CMSA (spray-type) sprinklers. The design areas go down as small as six sprinklers.</a:t>
            </a:r>
          </a:p>
        </p:txBody>
      </p:sp>
      <p:sp>
        <p:nvSpPr>
          <p:cNvPr id="7" name="Title 1"/>
          <p:cNvSpPr>
            <a:spLocks noGrp="1"/>
          </p:cNvSpPr>
          <p:nvPr>
            <p:ph type="title"/>
          </p:nvPr>
        </p:nvSpPr>
        <p:spPr>
          <a:xfrm>
            <a:off x="554665" y="-228600"/>
            <a:ext cx="8229600" cy="1143000"/>
          </a:xfrm>
        </p:spPr>
        <p:txBody>
          <a:bodyPr>
            <a:normAutofit/>
          </a:bodyPr>
          <a:lstStyle/>
          <a:p>
            <a:r>
              <a:rPr lang="en-US" sz="2800" b="0" dirty="0"/>
              <a:t>Chapter 21 </a:t>
            </a:r>
          </a:p>
        </p:txBody>
      </p:sp>
    </p:spTree>
    <p:extLst>
      <p:ext uri="{BB962C8B-B14F-4D97-AF65-F5344CB8AC3E}">
        <p14:creationId xmlns:p14="http://schemas.microsoft.com/office/powerpoint/2010/main" val="199550617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0289" y="2854354"/>
            <a:ext cx="8229600" cy="1143000"/>
          </a:xfrm>
        </p:spPr>
        <p:txBody>
          <a:bodyPr>
            <a:normAutofit/>
          </a:bodyPr>
          <a:lstStyle/>
          <a:p>
            <a:pPr algn="ctr"/>
            <a:r>
              <a:rPr lang="en-US" sz="2800" dirty="0">
                <a:solidFill>
                  <a:srgbClr val="000000"/>
                </a:solidFill>
                <a:cs typeface="Calibri"/>
              </a:rPr>
              <a:t>Thank you!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3DC9-CBA3-45FB-8D03-0AA6A196297E}"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2"/>
          <p:cNvSpPr txBox="1">
            <a:spLocks noChangeArrowheads="1"/>
          </p:cNvSpPr>
          <p:nvPr/>
        </p:nvSpPr>
        <p:spPr>
          <a:xfrm>
            <a:off x="838200" y="-76200"/>
            <a:ext cx="5771918" cy="12954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FM Global’s Benchmark for Class III Commodity </a:t>
            </a:r>
          </a:p>
        </p:txBody>
      </p:sp>
      <p:sp>
        <p:nvSpPr>
          <p:cNvPr id="8" name="Rectangle 7"/>
          <p:cNvSpPr/>
          <p:nvPr/>
        </p:nvSpPr>
        <p:spPr>
          <a:xfrm>
            <a:off x="685800" y="3230562"/>
            <a:ext cx="75438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Paper cups in compartmented cartons</a:t>
            </a:r>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
            <a:ext cx="8244115" cy="762000"/>
          </a:xfrm>
          <a:noFill/>
          <a:ln/>
        </p:spPr>
        <p:txBody>
          <a:bodyPr lIns="90488" tIns="44450" rIns="90488" bIns="44450" anchor="b">
            <a:normAutofit/>
          </a:bodyPr>
          <a:lstStyle/>
          <a:p>
            <a:r>
              <a:rPr lang="en-US" sz="2800" b="0" dirty="0"/>
              <a:t>CLASS  IV  COMMODITY</a:t>
            </a:r>
          </a:p>
        </p:txBody>
      </p:sp>
      <p:sp>
        <p:nvSpPr>
          <p:cNvPr id="34822" name="Rectangle 6"/>
          <p:cNvSpPr>
            <a:spLocks noGrp="1" noChangeArrowheads="1"/>
          </p:cNvSpPr>
          <p:nvPr>
            <p:ph idx="1"/>
          </p:nvPr>
        </p:nvSpPr>
        <p:spPr>
          <a:xfrm>
            <a:off x="152400" y="1477519"/>
            <a:ext cx="8896350" cy="4923281"/>
          </a:xfrm>
        </p:spPr>
        <p:txBody>
          <a:bodyPr>
            <a:normAutofit/>
          </a:bodyPr>
          <a:lstStyle/>
          <a:p>
            <a:pPr>
              <a:buFont typeface="Wingdings" pitchFamily="2" charset="2"/>
              <a:buNone/>
            </a:pPr>
            <a:r>
              <a:rPr lang="en-US" sz="2400" b="0" dirty="0"/>
              <a:t>A product with or without pallets that meets one of the following criteria</a:t>
            </a:r>
          </a:p>
          <a:p>
            <a:endParaRPr lang="en-US" sz="2000" b="0" dirty="0"/>
          </a:p>
          <a:p>
            <a:r>
              <a:rPr lang="en-US" sz="2000" b="0" dirty="0"/>
              <a:t>Group B plastics</a:t>
            </a:r>
          </a:p>
          <a:p>
            <a:endParaRPr lang="en-US" sz="2000" b="0" dirty="0"/>
          </a:p>
          <a:p>
            <a:r>
              <a:rPr lang="en-US" sz="2000" b="0" dirty="0"/>
              <a:t>Free-flowing Group A plastics</a:t>
            </a:r>
          </a:p>
          <a:p>
            <a:endParaRPr lang="en-US" sz="2000" b="0" dirty="0"/>
          </a:p>
          <a:p>
            <a:r>
              <a:rPr lang="en-US" sz="2000" b="0" dirty="0"/>
              <a:t>Contains within itself or its packaging an appreciable amount (5% to 15% by weight or 5% to 25% by volume)  of Group A plastic</a:t>
            </a:r>
          </a:p>
          <a:p>
            <a:endParaRPr lang="en-US" sz="2000" b="0" dirty="0"/>
          </a:p>
          <a:p>
            <a:r>
              <a:rPr lang="en-US" sz="2000" b="0" dirty="0"/>
              <a:t>Remaining materials may be Class I, II or III, or Group B plastic</a:t>
            </a:r>
          </a:p>
        </p:txBody>
      </p:sp>
      <p:sp>
        <p:nvSpPr>
          <p:cNvPr id="34826" name="Text Box 10"/>
          <p:cNvSpPr txBox="1">
            <a:spLocks noChangeArrowheads="1"/>
          </p:cNvSpPr>
          <p:nvPr/>
        </p:nvSpPr>
        <p:spPr bwMode="auto">
          <a:xfrm>
            <a:off x="4419600" y="6248400"/>
            <a:ext cx="1066800" cy="579438"/>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dirty="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86581" y="-546100"/>
            <a:ext cx="8885237" cy="1155700"/>
          </a:xfrm>
          <a:noFill/>
          <a:ln/>
        </p:spPr>
        <p:txBody>
          <a:bodyPr lIns="90488" tIns="44450" rIns="90488" bIns="44450" anchor="b">
            <a:normAutofit/>
          </a:bodyPr>
          <a:lstStyle/>
          <a:p>
            <a:r>
              <a:rPr lang="en-US" sz="2800" b="0" dirty="0"/>
              <a:t>CLASS  IV  COMMODITIES</a:t>
            </a:r>
          </a:p>
        </p:txBody>
      </p:sp>
      <p:sp>
        <p:nvSpPr>
          <p:cNvPr id="36867" name="Rectangle 3"/>
          <p:cNvSpPr>
            <a:spLocks noGrp="1" noChangeArrowheads="1"/>
          </p:cNvSpPr>
          <p:nvPr>
            <p:ph sz="half" idx="1"/>
          </p:nvPr>
        </p:nvSpPr>
        <p:spPr>
          <a:xfrm>
            <a:off x="152400" y="1143000"/>
            <a:ext cx="4371975" cy="4953000"/>
          </a:xfrm>
          <a:noFill/>
          <a:ln/>
        </p:spPr>
        <p:txBody>
          <a:bodyPr lIns="90488" tIns="44450" rIns="90488" bIns="44450">
            <a:normAutofit/>
          </a:bodyPr>
          <a:lstStyle/>
          <a:p>
            <a:r>
              <a:rPr lang="en-US" sz="2000" dirty="0"/>
              <a:t>Diapers with plastic (cartoned)</a:t>
            </a:r>
          </a:p>
          <a:p>
            <a:endParaRPr lang="en-US" sz="2000" dirty="0"/>
          </a:p>
          <a:p>
            <a:r>
              <a:rPr lang="en-US" sz="2000" dirty="0"/>
              <a:t>Furniture (wood with plastic covering)</a:t>
            </a:r>
          </a:p>
          <a:p>
            <a:endParaRPr lang="en-US" sz="2000" dirty="0"/>
          </a:p>
          <a:p>
            <a:r>
              <a:rPr lang="en-US" sz="2000" dirty="0"/>
              <a:t>Matches</a:t>
            </a:r>
          </a:p>
          <a:p>
            <a:endParaRPr lang="en-US" sz="2000" dirty="0"/>
          </a:p>
          <a:p>
            <a:r>
              <a:rPr lang="en-US" sz="2000" dirty="0"/>
              <a:t>Rubber</a:t>
            </a:r>
          </a:p>
          <a:p>
            <a:endParaRPr lang="en-US" sz="2000" dirty="0"/>
          </a:p>
          <a:p>
            <a:r>
              <a:rPr lang="en-US" sz="2000" dirty="0"/>
              <a:t>Shingles, Asphalt</a:t>
            </a:r>
          </a:p>
          <a:p>
            <a:endParaRPr lang="en-US" sz="2000" dirty="0"/>
          </a:p>
          <a:p>
            <a:r>
              <a:rPr lang="en-US" sz="2000" dirty="0"/>
              <a:t>Skis (foam core)</a:t>
            </a:r>
          </a:p>
          <a:p>
            <a:endParaRPr lang="en-US" sz="2000" dirty="0"/>
          </a:p>
        </p:txBody>
      </p:sp>
      <p:sp>
        <p:nvSpPr>
          <p:cNvPr id="7" name="Content Placeholder 6"/>
          <p:cNvSpPr>
            <a:spLocks noGrp="1"/>
          </p:cNvSpPr>
          <p:nvPr>
            <p:ph sz="half" idx="2"/>
          </p:nvPr>
        </p:nvSpPr>
        <p:spPr>
          <a:xfrm>
            <a:off x="4343400" y="1143000"/>
            <a:ext cx="4724400" cy="5105400"/>
          </a:xfrm>
        </p:spPr>
        <p:txBody>
          <a:bodyPr>
            <a:normAutofit/>
          </a:bodyPr>
          <a:lstStyle/>
          <a:p>
            <a:r>
              <a:rPr lang="en-US" sz="2000" dirty="0"/>
              <a:t>Cloth (synthetic, cartoned or not) </a:t>
            </a:r>
          </a:p>
          <a:p>
            <a:endParaRPr lang="en-US" sz="2000" dirty="0"/>
          </a:p>
          <a:p>
            <a:r>
              <a:rPr lang="en-US" sz="2000" dirty="0"/>
              <a:t>Ammunition, small arms</a:t>
            </a:r>
          </a:p>
          <a:p>
            <a:endParaRPr lang="en-US" sz="2000" dirty="0"/>
          </a:p>
          <a:p>
            <a:r>
              <a:rPr lang="en-US" sz="2000" dirty="0"/>
              <a:t>Liquor (</a:t>
            </a:r>
            <a:r>
              <a:rPr lang="en-US" sz="2000" u="sng" dirty="0"/>
              <a:t>&lt;</a:t>
            </a:r>
            <a:r>
              <a:rPr lang="en-US" sz="2000" dirty="0"/>
              <a:t> 100 proof, </a:t>
            </a:r>
            <a:r>
              <a:rPr lang="en-US" sz="2000" u="sng" dirty="0"/>
              <a:t>&lt;</a:t>
            </a:r>
            <a:r>
              <a:rPr lang="en-US" sz="2000" dirty="0"/>
              <a:t> 1 gal containers, glass or plastic, cartoned) </a:t>
            </a:r>
          </a:p>
          <a:p>
            <a:endParaRPr lang="en-US" sz="2000" dirty="0"/>
          </a:p>
          <a:p>
            <a:r>
              <a:rPr lang="en-US" sz="2000" dirty="0"/>
              <a:t>Paper, rolled in racks (lightweight)</a:t>
            </a:r>
          </a:p>
          <a:p>
            <a:endParaRPr lang="en-US" sz="2000" dirty="0"/>
          </a:p>
          <a:p>
            <a:r>
              <a:rPr lang="en-US" sz="2000" dirty="0"/>
              <a:t>Nail polish, 1-2 oz., glass, cartoned</a:t>
            </a:r>
            <a:endParaRPr lang="en-US" sz="2000" dirty="0">
              <a:solidFill>
                <a:srgbClr val="FFFF00"/>
              </a:solidFill>
            </a:endParaRPr>
          </a:p>
          <a:p>
            <a:endParaRPr lang="en-US" sz="2000" dirty="0">
              <a:solidFill>
                <a:srgbClr val="FFFF00"/>
              </a:solidFill>
            </a:endParaRPr>
          </a:p>
        </p:txBody>
      </p:sp>
      <p:sp>
        <p:nvSpPr>
          <p:cNvPr id="36871" name="Text Box 7"/>
          <p:cNvSpPr txBox="1">
            <a:spLocks noChangeArrowheads="1"/>
          </p:cNvSpPr>
          <p:nvPr/>
        </p:nvSpPr>
        <p:spPr bwMode="auto">
          <a:xfrm>
            <a:off x="4419600" y="6172200"/>
            <a:ext cx="609600" cy="579438"/>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dirty="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7287-B113-4107-B8BA-81088EADABD9}"/>
              </a:ext>
            </a:extLst>
          </p:cNvPr>
          <p:cNvSpPr>
            <a:spLocks noGrp="1"/>
          </p:cNvSpPr>
          <p:nvPr>
            <p:ph type="title"/>
          </p:nvPr>
        </p:nvSpPr>
        <p:spPr>
          <a:xfrm>
            <a:off x="609600" y="305945"/>
            <a:ext cx="7086600" cy="604098"/>
          </a:xfrm>
        </p:spPr>
        <p:txBody>
          <a:bodyPr>
            <a:noAutofit/>
          </a:bodyPr>
          <a:lstStyle/>
          <a:p>
            <a:r>
              <a:rPr lang="en-US" sz="2800" b="0" dirty="0"/>
              <a:t>FM Global’s Benchmark for Class IV Commodity </a:t>
            </a:r>
            <a:br>
              <a:rPr lang="en-US" sz="2400" b="0" dirty="0"/>
            </a:br>
            <a:endParaRPr lang="en-US" sz="2400" b="0" dirty="0"/>
          </a:p>
        </p:txBody>
      </p:sp>
      <p:sp>
        <p:nvSpPr>
          <p:cNvPr id="5"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FBA07D-75C7-450F-9B38-020608DFD77D}"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800100" y="2286000"/>
            <a:ext cx="7543800"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Polystyrene and paper cups in compartmented cardboard cartons</a:t>
            </a:r>
          </a:p>
        </p:txBody>
      </p:sp>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22225"/>
            <a:ext cx="7620000" cy="609600"/>
          </a:xfrm>
          <a:noFill/>
          <a:ln/>
        </p:spPr>
        <p:txBody>
          <a:bodyPr lIns="90488" tIns="44450" rIns="90488" bIns="44450" anchor="b">
            <a:normAutofit/>
          </a:bodyPr>
          <a:lstStyle/>
          <a:p>
            <a:r>
              <a:rPr lang="en-US" sz="2800" b="0" dirty="0"/>
              <a:t>PLASTICS  CLASSIFICATIONS</a:t>
            </a:r>
          </a:p>
        </p:txBody>
      </p:sp>
      <p:sp>
        <p:nvSpPr>
          <p:cNvPr id="38915" name="Rectangle 3"/>
          <p:cNvSpPr>
            <a:spLocks noGrp="1" noChangeArrowheads="1"/>
          </p:cNvSpPr>
          <p:nvPr>
            <p:ph idx="1"/>
          </p:nvPr>
        </p:nvSpPr>
        <p:spPr>
          <a:xfrm>
            <a:off x="1500868" y="2248580"/>
            <a:ext cx="6337300" cy="3237820"/>
          </a:xfrm>
          <a:noFill/>
          <a:ln/>
        </p:spPr>
        <p:txBody>
          <a:bodyPr lIns="90488" tIns="44450" rIns="90488" bIns="44450">
            <a:normAutofit/>
          </a:bodyPr>
          <a:lstStyle/>
          <a:p>
            <a:pPr>
              <a:lnSpc>
                <a:spcPct val="90000"/>
              </a:lnSpc>
            </a:pPr>
            <a:r>
              <a:rPr lang="en-US" sz="2800" b="0" dirty="0"/>
              <a:t>Group  “C”  Plastic</a:t>
            </a:r>
          </a:p>
          <a:p>
            <a:pPr>
              <a:lnSpc>
                <a:spcPct val="90000"/>
              </a:lnSpc>
              <a:buFont typeface="Wingdings" pitchFamily="2" charset="2"/>
              <a:buNone/>
            </a:pPr>
            <a:endParaRPr lang="en-US" sz="2800" b="0" dirty="0"/>
          </a:p>
          <a:p>
            <a:pPr>
              <a:lnSpc>
                <a:spcPct val="90000"/>
              </a:lnSpc>
            </a:pPr>
            <a:r>
              <a:rPr lang="en-US" sz="2800" b="0" dirty="0"/>
              <a:t>Group  “B”  Plastic</a:t>
            </a:r>
          </a:p>
          <a:p>
            <a:pPr>
              <a:lnSpc>
                <a:spcPct val="90000"/>
              </a:lnSpc>
              <a:buFont typeface="Wingdings" pitchFamily="2" charset="2"/>
              <a:buNone/>
            </a:pPr>
            <a:endParaRPr lang="en-US" sz="2800" b="0" dirty="0"/>
          </a:p>
          <a:p>
            <a:pPr>
              <a:lnSpc>
                <a:spcPct val="90000"/>
              </a:lnSpc>
            </a:pPr>
            <a:r>
              <a:rPr lang="en-US" sz="2800" b="0" dirty="0"/>
              <a:t>Group  “A”  Plastic</a:t>
            </a:r>
          </a:p>
        </p:txBody>
      </p:sp>
      <p:sp>
        <p:nvSpPr>
          <p:cNvPr id="38919" name="Text Box 7"/>
          <p:cNvSpPr txBox="1">
            <a:spLocks noChangeArrowheads="1"/>
          </p:cNvSpPr>
          <p:nvPr/>
        </p:nvSpPr>
        <p:spPr bwMode="auto">
          <a:xfrm>
            <a:off x="4114800" y="6545263"/>
            <a:ext cx="1295400" cy="579437"/>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dirty="0">
              <a:ln>
                <a:noFill/>
              </a:ln>
              <a:solidFill>
                <a:srgbClr val="B4DCFA"/>
              </a:solidFill>
              <a:effectLst/>
              <a:uLnTx/>
              <a:uFillTx/>
              <a:latin typeface="Corbel" panose="020B0503020204020204"/>
              <a:ea typeface="+mn-ea"/>
              <a:cs typeface="+mn-cs"/>
            </a:endParaRPr>
          </a:p>
        </p:txBody>
      </p:sp>
      <p:sp>
        <p:nvSpPr>
          <p:cNvPr id="38921" name="Text Box 9"/>
          <p:cNvSpPr txBox="1">
            <a:spLocks noChangeArrowheads="1"/>
          </p:cNvSpPr>
          <p:nvPr/>
        </p:nvSpPr>
        <p:spPr bwMode="auto">
          <a:xfrm>
            <a:off x="3681413" y="5921375"/>
            <a:ext cx="184150" cy="304800"/>
          </a:xfrm>
          <a:prstGeom prst="rect">
            <a:avLst/>
          </a:prstGeom>
          <a:noFill/>
          <a:ln w="12700">
            <a:noFill/>
            <a:miter lim="800000"/>
            <a:headEnd/>
            <a:tailEnd/>
          </a:ln>
          <a:effectLst/>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26"/>
          <p:cNvSpPr>
            <a:spLocks noGrp="1" noChangeArrowheads="1"/>
          </p:cNvSpPr>
          <p:nvPr>
            <p:ph type="title"/>
          </p:nvPr>
        </p:nvSpPr>
        <p:spPr>
          <a:xfrm>
            <a:off x="381000" y="228600"/>
            <a:ext cx="7772400" cy="606425"/>
          </a:xfrm>
        </p:spPr>
        <p:txBody>
          <a:bodyPr>
            <a:normAutofit/>
          </a:bodyPr>
          <a:lstStyle/>
          <a:p>
            <a:r>
              <a:rPr lang="en-US" sz="2800" b="0" dirty="0"/>
              <a:t>Original Benchmarks </a:t>
            </a:r>
          </a:p>
        </p:txBody>
      </p:sp>
      <p:sp>
        <p:nvSpPr>
          <p:cNvPr id="154627" name="Rectangle 1027"/>
          <p:cNvSpPr>
            <a:spLocks noGrp="1" noChangeArrowheads="1"/>
          </p:cNvSpPr>
          <p:nvPr>
            <p:ph idx="1"/>
          </p:nvPr>
        </p:nvSpPr>
        <p:spPr>
          <a:xfrm>
            <a:off x="228600" y="1600200"/>
            <a:ext cx="8610600" cy="4525963"/>
          </a:xfrm>
        </p:spPr>
        <p:txBody>
          <a:bodyPr>
            <a:noAutofit/>
          </a:bodyPr>
          <a:lstStyle/>
          <a:p>
            <a:pPr>
              <a:lnSpc>
                <a:spcPct val="90000"/>
              </a:lnSpc>
              <a:buNone/>
            </a:pPr>
            <a:r>
              <a:rPr lang="en-US" sz="2400" b="0" dirty="0"/>
              <a:t>Burning plastic’s peak heat release rates</a:t>
            </a:r>
          </a:p>
          <a:p>
            <a:pPr>
              <a:lnSpc>
                <a:spcPct val="90000"/>
              </a:lnSpc>
              <a:buNone/>
            </a:pPr>
            <a:endParaRPr lang="en-US" sz="2400" b="0" dirty="0"/>
          </a:p>
          <a:p>
            <a:pPr marL="985837" lvl="1" indent="-514350">
              <a:lnSpc>
                <a:spcPct val="90000"/>
              </a:lnSpc>
              <a:buFont typeface="+mj-lt"/>
              <a:buAutoNum type="arabicPeriod"/>
            </a:pPr>
            <a:r>
              <a:rPr lang="en-US" sz="2000" b="0" dirty="0"/>
              <a:t>Under 1000 (190 kW/m</a:t>
            </a:r>
            <a:r>
              <a:rPr lang="en-US" sz="2000" b="0" baseline="30000" dirty="0"/>
              <a:t>2</a:t>
            </a:r>
            <a:r>
              <a:rPr lang="en-US" sz="2000" b="0" dirty="0"/>
              <a:t>) BTU/ft</a:t>
            </a:r>
            <a:r>
              <a:rPr lang="en-US" sz="2000" b="0" baseline="30000" dirty="0"/>
              <a:t>2</a:t>
            </a:r>
            <a:r>
              <a:rPr lang="en-US" sz="2000" b="0" dirty="0"/>
              <a:t>/min were considered Group C.</a:t>
            </a:r>
          </a:p>
          <a:p>
            <a:pPr marL="985837" lvl="1" indent="-514350">
              <a:lnSpc>
                <a:spcPct val="90000"/>
              </a:lnSpc>
              <a:buFont typeface="+mj-lt"/>
              <a:buAutoNum type="arabicPeriod"/>
            </a:pPr>
            <a:endParaRPr lang="en-US" sz="2000" b="0" dirty="0"/>
          </a:p>
          <a:p>
            <a:pPr marL="985837" lvl="1" indent="-514350">
              <a:lnSpc>
                <a:spcPct val="90000"/>
              </a:lnSpc>
              <a:buFont typeface="+mj-lt"/>
              <a:buAutoNum type="arabicPeriod"/>
            </a:pPr>
            <a:r>
              <a:rPr lang="en-US" sz="2000" b="0" dirty="0"/>
              <a:t>Between 1000 (190 kW/m</a:t>
            </a:r>
            <a:r>
              <a:rPr lang="en-US" sz="2000" b="0" baseline="30000" dirty="0"/>
              <a:t>2</a:t>
            </a:r>
            <a:r>
              <a:rPr lang="en-US" sz="2000" b="0" dirty="0"/>
              <a:t>) and 1500 BTU/ft</a:t>
            </a:r>
            <a:r>
              <a:rPr lang="en-US" sz="2000" b="0" baseline="30000" dirty="0"/>
              <a:t>2</a:t>
            </a:r>
            <a:r>
              <a:rPr lang="en-US" sz="2000" b="0" dirty="0"/>
              <a:t>/min (283kW/m</a:t>
            </a:r>
            <a:r>
              <a:rPr lang="en-US" sz="2000" b="0" baseline="30000" dirty="0"/>
              <a:t>2</a:t>
            </a:r>
            <a:r>
              <a:rPr lang="en-US" sz="2000" b="0" dirty="0"/>
              <a:t>) were considered Group B</a:t>
            </a:r>
          </a:p>
          <a:p>
            <a:pPr marL="985837" lvl="1" indent="-514350">
              <a:lnSpc>
                <a:spcPct val="90000"/>
              </a:lnSpc>
              <a:buFont typeface="+mj-lt"/>
              <a:buAutoNum type="arabicPeriod"/>
            </a:pPr>
            <a:endParaRPr lang="en-US" sz="2000" b="0" dirty="0"/>
          </a:p>
          <a:p>
            <a:pPr marL="985837" lvl="1" indent="-514350">
              <a:lnSpc>
                <a:spcPct val="90000"/>
              </a:lnSpc>
              <a:buFont typeface="+mj-lt"/>
              <a:buAutoNum type="arabicPeriod"/>
            </a:pPr>
            <a:r>
              <a:rPr lang="en-US" sz="2000" b="0" dirty="0"/>
              <a:t>Exceeded 1500 BTU/ft</a:t>
            </a:r>
            <a:r>
              <a:rPr lang="en-US" sz="2000" b="0" baseline="30000" dirty="0"/>
              <a:t>2</a:t>
            </a:r>
            <a:r>
              <a:rPr lang="en-US" sz="2000" b="0" dirty="0"/>
              <a:t>/min (283kW/m</a:t>
            </a:r>
            <a:r>
              <a:rPr lang="en-US" sz="2000" b="0" baseline="30000" dirty="0"/>
              <a:t>2</a:t>
            </a:r>
            <a:r>
              <a:rPr lang="en-US" sz="2000" b="0" dirty="0"/>
              <a:t>) were considered Group A</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FD865C-D5BE-49CF-82A2-136D018A3893}"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609600"/>
            <a:ext cx="7772400" cy="606425"/>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3" name="Rectangle 2"/>
          <p:cNvSpPr/>
          <p:nvPr/>
        </p:nvSpPr>
        <p:spPr>
          <a:xfrm>
            <a:off x="2590800" y="2057400"/>
            <a:ext cx="59436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extBox 3"/>
          <p:cNvSpPr txBox="1"/>
          <p:nvPr/>
        </p:nvSpPr>
        <p:spPr>
          <a:xfrm>
            <a:off x="3048000" y="2209800"/>
            <a:ext cx="1676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a:t>
            </a:r>
          </a:p>
        </p:txBody>
      </p:sp>
      <p:sp>
        <p:nvSpPr>
          <p:cNvPr id="5" name="TextBox 4"/>
          <p:cNvSpPr txBox="1"/>
          <p:nvPr/>
        </p:nvSpPr>
        <p:spPr>
          <a:xfrm>
            <a:off x="3048000" y="3505200"/>
            <a:ext cx="2133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III</a:t>
            </a:r>
          </a:p>
        </p:txBody>
      </p:sp>
      <p:sp>
        <p:nvSpPr>
          <p:cNvPr id="6" name="TextBox 5"/>
          <p:cNvSpPr txBox="1"/>
          <p:nvPr/>
        </p:nvSpPr>
        <p:spPr>
          <a:xfrm>
            <a:off x="6248400" y="3429000"/>
            <a:ext cx="2133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IV</a:t>
            </a:r>
          </a:p>
        </p:txBody>
      </p:sp>
      <p:sp>
        <p:nvSpPr>
          <p:cNvPr id="7" name="TextBox 6"/>
          <p:cNvSpPr txBox="1"/>
          <p:nvPr/>
        </p:nvSpPr>
        <p:spPr>
          <a:xfrm>
            <a:off x="6248400" y="2286000"/>
            <a:ext cx="1981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II</a:t>
            </a:r>
          </a:p>
        </p:txBody>
      </p:sp>
      <p:cxnSp>
        <p:nvCxnSpPr>
          <p:cNvPr id="9" name="Straight Connector 8"/>
          <p:cNvCxnSpPr/>
          <p:nvPr/>
        </p:nvCxnSpPr>
        <p:spPr>
          <a:xfrm>
            <a:off x="381000" y="31242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90800" y="4724400"/>
            <a:ext cx="5943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 name="TextBox 14"/>
          <p:cNvSpPr txBox="1"/>
          <p:nvPr/>
        </p:nvSpPr>
        <p:spPr>
          <a:xfrm>
            <a:off x="228600" y="2133600"/>
            <a:ext cx="2286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Non combustible</a:t>
            </a:r>
          </a:p>
        </p:txBody>
      </p:sp>
      <p:sp>
        <p:nvSpPr>
          <p:cNvPr id="16" name="TextBox 15"/>
          <p:cNvSpPr txBox="1"/>
          <p:nvPr/>
        </p:nvSpPr>
        <p:spPr>
          <a:xfrm>
            <a:off x="228600" y="3505200"/>
            <a:ext cx="2286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Combustible</a:t>
            </a:r>
          </a:p>
        </p:txBody>
      </p:sp>
      <p:sp>
        <p:nvSpPr>
          <p:cNvPr id="17" name="TextBox 16"/>
          <p:cNvSpPr txBox="1"/>
          <p:nvPr/>
        </p:nvSpPr>
        <p:spPr>
          <a:xfrm>
            <a:off x="609600" y="5105400"/>
            <a:ext cx="14478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Plastics</a:t>
            </a:r>
          </a:p>
        </p:txBody>
      </p:sp>
      <p:cxnSp>
        <p:nvCxnSpPr>
          <p:cNvPr id="19" name="Straight Connector 18"/>
          <p:cNvCxnSpPr/>
          <p:nvPr/>
        </p:nvCxnSpPr>
        <p:spPr>
          <a:xfrm rot="5400000">
            <a:off x="5867400" y="52578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962400" y="52578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05600" y="5029200"/>
            <a:ext cx="1600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Group A</a:t>
            </a:r>
          </a:p>
        </p:txBody>
      </p:sp>
      <p:sp>
        <p:nvSpPr>
          <p:cNvPr id="29" name="TextBox 28"/>
          <p:cNvSpPr txBox="1"/>
          <p:nvPr/>
        </p:nvSpPr>
        <p:spPr>
          <a:xfrm>
            <a:off x="4648200" y="5029200"/>
            <a:ext cx="1600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Group B</a:t>
            </a:r>
          </a:p>
        </p:txBody>
      </p:sp>
      <p:sp>
        <p:nvSpPr>
          <p:cNvPr id="30" name="TextBox 29"/>
          <p:cNvSpPr txBox="1"/>
          <p:nvPr/>
        </p:nvSpPr>
        <p:spPr>
          <a:xfrm>
            <a:off x="2743200" y="5029200"/>
            <a:ext cx="1600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Group C</a:t>
            </a:r>
          </a:p>
        </p:txBody>
      </p:sp>
      <p:cxnSp>
        <p:nvCxnSpPr>
          <p:cNvPr id="32" name="Straight Arrow Connector 31"/>
          <p:cNvCxnSpPr>
            <a:stCxn id="30" idx="0"/>
          </p:cNvCxnSpPr>
          <p:nvPr/>
        </p:nvCxnSpPr>
        <p:spPr>
          <a:xfrm rot="5400000" flipH="1" flipV="1">
            <a:off x="3181350" y="4629150"/>
            <a:ext cx="762000"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486400" y="4419600"/>
            <a:ext cx="9906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229100" y="3238500"/>
            <a:ext cx="2362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95600" y="2743200"/>
            <a:ext cx="2057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Glass jars in a box</a:t>
            </a:r>
          </a:p>
        </p:txBody>
      </p:sp>
      <p:sp>
        <p:nvSpPr>
          <p:cNvPr id="26" name="TextBox 25"/>
          <p:cNvSpPr txBox="1"/>
          <p:nvPr/>
        </p:nvSpPr>
        <p:spPr>
          <a:xfrm>
            <a:off x="5867400" y="2743200"/>
            <a:ext cx="23622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Metal lined dbl </a:t>
            </a:r>
            <a:r>
              <a:rPr kumimoji="0" lang="en-US" sz="1400" b="0" i="0" u="none" strike="noStrike" kern="1200" cap="none" spc="0" normalizeH="0" baseline="0" noProof="0" dirty="0" err="1">
                <a:ln>
                  <a:noFill/>
                </a:ln>
                <a:solidFill>
                  <a:prstClr val="black"/>
                </a:solidFill>
                <a:effectLst/>
                <a:uLnTx/>
                <a:uFillTx/>
                <a:latin typeface="Verdana" pitchFamily="34" charset="0"/>
                <a:ea typeface="Verdana" pitchFamily="34" charset="0"/>
                <a:cs typeface="Verdana" pitchFamily="34" charset="0"/>
              </a:rPr>
              <a:t>triwall</a:t>
            </a:r>
            <a:endPar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27" name="TextBox 26"/>
          <p:cNvSpPr txBox="1"/>
          <p:nvPr/>
        </p:nvSpPr>
        <p:spPr>
          <a:xfrm>
            <a:off x="2667000" y="3962400"/>
            <a:ext cx="2667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Paper cups in a box</a:t>
            </a:r>
          </a:p>
        </p:txBody>
      </p:sp>
      <p:sp>
        <p:nvSpPr>
          <p:cNvPr id="31" name="TextBox 30"/>
          <p:cNvSpPr txBox="1"/>
          <p:nvPr/>
        </p:nvSpPr>
        <p:spPr>
          <a:xfrm>
            <a:off x="5562600" y="3886200"/>
            <a:ext cx="289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Paper &amp; polystyrene cups in a box</a:t>
            </a:r>
          </a:p>
        </p:txBody>
      </p:sp>
      <p:sp>
        <p:nvSpPr>
          <p:cNvPr id="37" name="TextBox 36"/>
          <p:cNvSpPr txBox="1"/>
          <p:nvPr/>
        </p:nvSpPr>
        <p:spPr>
          <a:xfrm>
            <a:off x="6477000" y="5334000"/>
            <a:ext cx="20574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Polystyrene cups in a box</a:t>
            </a:r>
          </a:p>
        </p:txBody>
      </p:sp>
      <p:sp>
        <p:nvSpPr>
          <p:cNvPr id="8" name="Title 7">
            <a:extLst>
              <a:ext uri="{FF2B5EF4-FFF2-40B4-BE49-F238E27FC236}">
                <a16:creationId xmlns:a16="http://schemas.microsoft.com/office/drawing/2014/main" id="{EE11163E-88CC-4DB3-AE9D-C153EF5EE455}"/>
              </a:ext>
            </a:extLst>
          </p:cNvPr>
          <p:cNvSpPr>
            <a:spLocks noGrp="1"/>
          </p:cNvSpPr>
          <p:nvPr>
            <p:ph type="title"/>
          </p:nvPr>
        </p:nvSpPr>
        <p:spPr/>
        <p:txBody>
          <a:bodyPr>
            <a:normAutofit/>
          </a:bodyPr>
          <a:lstStyle/>
          <a:p>
            <a:r>
              <a:rPr lang="en-US" sz="3200" b="0" dirty="0"/>
              <a:t>Commodity Classification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381" y="106362"/>
            <a:ext cx="8885237" cy="762000"/>
          </a:xfrm>
          <a:noFill/>
          <a:ln/>
        </p:spPr>
        <p:txBody>
          <a:bodyPr lIns="90488" tIns="44450" rIns="90488" bIns="44450" anchor="b">
            <a:noAutofit/>
          </a:bodyPr>
          <a:lstStyle/>
          <a:p>
            <a:pPr>
              <a:lnSpc>
                <a:spcPct val="90000"/>
              </a:lnSpc>
            </a:pPr>
            <a:r>
              <a:rPr lang="en-US" sz="2400" b="0" dirty="0"/>
              <a:t>GROUP  C  PLASTICS</a:t>
            </a:r>
            <a:br>
              <a:rPr lang="en-US" sz="2400" b="0" dirty="0"/>
            </a:br>
            <a:r>
              <a:rPr lang="en-US" sz="2400" b="0" dirty="0"/>
              <a:t>Design  for  Class  III  Commodity</a:t>
            </a:r>
          </a:p>
        </p:txBody>
      </p:sp>
      <p:sp>
        <p:nvSpPr>
          <p:cNvPr id="11" name="Content Placeholder 10"/>
          <p:cNvSpPr>
            <a:spLocks noGrp="1"/>
          </p:cNvSpPr>
          <p:nvPr>
            <p:ph sz="half" idx="1"/>
          </p:nvPr>
        </p:nvSpPr>
        <p:spPr>
          <a:xfrm>
            <a:off x="76200" y="1828800"/>
            <a:ext cx="4724400" cy="4135437"/>
          </a:xfrm>
        </p:spPr>
        <p:txBody>
          <a:bodyPr/>
          <a:lstStyle/>
          <a:p>
            <a:r>
              <a:rPr lang="en-US" sz="2000" dirty="0"/>
              <a:t>Some fluoroplastics (PCTFE- polychlorotrifluoroethylene  PTFE- polytetrafluoroethylene)</a:t>
            </a:r>
          </a:p>
          <a:p>
            <a:endParaRPr lang="en-US" sz="2000" dirty="0"/>
          </a:p>
          <a:p>
            <a:r>
              <a:rPr lang="en-US" sz="2000" dirty="0"/>
              <a:t>Melamine formaldehyde</a:t>
            </a:r>
          </a:p>
          <a:p>
            <a:endParaRPr lang="en-US" sz="2000" dirty="0"/>
          </a:p>
          <a:p>
            <a:r>
              <a:rPr lang="en-US" sz="2000" dirty="0"/>
              <a:t>PVC (polyvinyl chloride, flexible, PVC’s w/up to 20% plasticizer)</a:t>
            </a:r>
          </a:p>
          <a:p>
            <a:endParaRPr lang="en-US" sz="2000" dirty="0"/>
          </a:p>
          <a:p>
            <a:r>
              <a:rPr lang="en-US" sz="2000" dirty="0"/>
              <a:t>PVF- polyvinyl fluoride</a:t>
            </a:r>
          </a:p>
          <a:p>
            <a:endParaRPr lang="en-US" sz="2000" dirty="0"/>
          </a:p>
        </p:txBody>
      </p:sp>
      <p:sp>
        <p:nvSpPr>
          <p:cNvPr id="12" name="Content Placeholder 11"/>
          <p:cNvSpPr>
            <a:spLocks noGrp="1"/>
          </p:cNvSpPr>
          <p:nvPr>
            <p:ph sz="half" idx="2"/>
          </p:nvPr>
        </p:nvSpPr>
        <p:spPr>
          <a:xfrm>
            <a:off x="4991100" y="1828800"/>
            <a:ext cx="3924300" cy="4267200"/>
          </a:xfrm>
        </p:spPr>
        <p:txBody>
          <a:bodyPr/>
          <a:lstStyle/>
          <a:p>
            <a:r>
              <a:rPr lang="en-US" sz="2000" dirty="0"/>
              <a:t>Urea formaldehyde</a:t>
            </a:r>
          </a:p>
          <a:p>
            <a:endParaRPr lang="en-US" sz="2000" dirty="0"/>
          </a:p>
          <a:p>
            <a:r>
              <a:rPr lang="en-US" sz="2000" dirty="0"/>
              <a:t>Phenolic</a:t>
            </a:r>
          </a:p>
          <a:p>
            <a:endParaRPr lang="en-US" sz="2000" dirty="0"/>
          </a:p>
          <a:p>
            <a:r>
              <a:rPr lang="en-US" sz="2000" dirty="0"/>
              <a:t>PVDF- polyvinylidene fluoride</a:t>
            </a:r>
          </a:p>
          <a:p>
            <a:endParaRPr lang="en-US" sz="2000" dirty="0"/>
          </a:p>
          <a:p>
            <a:r>
              <a:rPr lang="en-US" sz="2000" dirty="0"/>
              <a:t>PVCF- polyvinylidene chloride</a:t>
            </a:r>
          </a:p>
        </p:txBody>
      </p:sp>
      <p:sp>
        <p:nvSpPr>
          <p:cNvPr id="40967" name="Text Box 7"/>
          <p:cNvSpPr txBox="1">
            <a:spLocks noChangeArrowheads="1"/>
          </p:cNvSpPr>
          <p:nvPr/>
        </p:nvSpPr>
        <p:spPr bwMode="auto">
          <a:xfrm>
            <a:off x="4419600" y="6172200"/>
            <a:ext cx="1066800" cy="579438"/>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lIns="90488" tIns="44450" rIns="90488" bIns="44450" anchor="b">
            <a:noAutofit/>
          </a:bodyPr>
          <a:lstStyle/>
          <a:p>
            <a:pPr>
              <a:lnSpc>
                <a:spcPct val="90000"/>
              </a:lnSpc>
            </a:pPr>
            <a:r>
              <a:rPr lang="en-US" sz="2400" b="0" dirty="0"/>
              <a:t>GROUP  B  PLASTIC</a:t>
            </a:r>
            <a:br>
              <a:rPr lang="en-US" sz="2400" b="0" dirty="0"/>
            </a:br>
            <a:r>
              <a:rPr lang="en-US" sz="2400" b="0" dirty="0"/>
              <a:t>Class  IV  Commodity</a:t>
            </a:r>
          </a:p>
        </p:txBody>
      </p:sp>
      <p:sp>
        <p:nvSpPr>
          <p:cNvPr id="8" name="Content Placeholder 7"/>
          <p:cNvSpPr>
            <a:spLocks noGrp="1"/>
          </p:cNvSpPr>
          <p:nvPr>
            <p:ph sz="half" idx="1"/>
          </p:nvPr>
        </p:nvSpPr>
        <p:spPr>
          <a:xfrm>
            <a:off x="228600" y="1752600"/>
            <a:ext cx="4800600" cy="4648200"/>
          </a:xfrm>
        </p:spPr>
        <p:txBody>
          <a:bodyPr>
            <a:normAutofit/>
          </a:bodyPr>
          <a:lstStyle/>
          <a:p>
            <a:r>
              <a:rPr lang="en-US" sz="2000" dirty="0"/>
              <a:t>Cellulose (cellulose acetate, cellulose acetate butyrate, ethyl cellulose) </a:t>
            </a:r>
          </a:p>
          <a:p>
            <a:endParaRPr lang="en-US" sz="2000" dirty="0"/>
          </a:p>
          <a:p>
            <a:r>
              <a:rPr lang="en-US" sz="2000" dirty="0"/>
              <a:t>Chloroprene rubber</a:t>
            </a:r>
          </a:p>
          <a:p>
            <a:endParaRPr lang="en-US" sz="2000" dirty="0"/>
          </a:p>
          <a:p>
            <a:r>
              <a:rPr lang="en-US" sz="2000" dirty="0"/>
              <a:t>Some fluoroplastics ( ECTFE- ethylene-</a:t>
            </a:r>
            <a:r>
              <a:rPr lang="en-US" sz="2000" dirty="0" err="1"/>
              <a:t>chlorotrifluoro</a:t>
            </a:r>
            <a:r>
              <a:rPr lang="en-US" sz="2000" dirty="0"/>
              <a:t>-ethylene copolymer </a:t>
            </a:r>
            <a:br>
              <a:rPr lang="en-US" sz="2000" dirty="0"/>
            </a:br>
            <a:r>
              <a:rPr lang="en-US" sz="2000" dirty="0"/>
              <a:t>ETFE- ethylene-tetrafluoroethylene-copolymer</a:t>
            </a:r>
            <a:br>
              <a:rPr lang="en-US" sz="2000" dirty="0"/>
            </a:br>
            <a:r>
              <a:rPr lang="en-US" sz="2000" dirty="0"/>
              <a:t>FEP- </a:t>
            </a:r>
            <a:r>
              <a:rPr lang="en-US" sz="2000" dirty="0" err="1"/>
              <a:t>fluoronated</a:t>
            </a:r>
            <a:r>
              <a:rPr lang="en-US" sz="2000" dirty="0"/>
              <a:t> ethylene-propylene copolymer</a:t>
            </a:r>
          </a:p>
        </p:txBody>
      </p:sp>
      <p:sp>
        <p:nvSpPr>
          <p:cNvPr id="9" name="Content Placeholder 8"/>
          <p:cNvSpPr>
            <a:spLocks noGrp="1"/>
          </p:cNvSpPr>
          <p:nvPr>
            <p:ph sz="half" idx="2"/>
          </p:nvPr>
        </p:nvSpPr>
        <p:spPr>
          <a:xfrm>
            <a:off x="5176838" y="1752600"/>
            <a:ext cx="3814762" cy="4267200"/>
          </a:xfrm>
        </p:spPr>
        <p:txBody>
          <a:bodyPr>
            <a:normAutofit/>
          </a:bodyPr>
          <a:lstStyle/>
          <a:p>
            <a:r>
              <a:rPr lang="en-US" sz="2000" dirty="0"/>
              <a:t>Natural rubber- not expanded</a:t>
            </a:r>
          </a:p>
          <a:p>
            <a:endParaRPr lang="en-US" sz="2000" dirty="0"/>
          </a:p>
          <a:p>
            <a:r>
              <a:rPr lang="en-US" sz="2000" dirty="0"/>
              <a:t>Nylon (nylon 6, nylon 6/6)</a:t>
            </a:r>
          </a:p>
          <a:p>
            <a:endParaRPr lang="en-US" sz="2000" dirty="0"/>
          </a:p>
          <a:p>
            <a:r>
              <a:rPr lang="en-US" sz="2000" dirty="0"/>
              <a:t>Silicone rubber</a:t>
            </a:r>
          </a:p>
        </p:txBody>
      </p:sp>
      <p:sp>
        <p:nvSpPr>
          <p:cNvPr id="43015" name="Text Box 7"/>
          <p:cNvSpPr txBox="1">
            <a:spLocks noChangeArrowheads="1"/>
          </p:cNvSpPr>
          <p:nvPr/>
        </p:nvSpPr>
        <p:spPr bwMode="auto">
          <a:xfrm>
            <a:off x="4191000" y="6096000"/>
            <a:ext cx="990600" cy="579438"/>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5" name="Slide Number Placeholder 4"/>
          <p:cNvSpPr>
            <a:spLocks noGrp="1"/>
          </p:cNvSpPr>
          <p:nvPr>
            <p:ph type="sldNum" sz="quarter" idx="4"/>
          </p:nvPr>
        </p:nvSpPr>
        <p:spPr/>
        <p:txBody>
          <a:bodyPr/>
          <a:lstStyle/>
          <a:p>
            <a:fld id="{B7930584-825A-4EEC-AD3C-8A221799BABD}" type="slidenum">
              <a:rPr lang="en-US" smtClean="0"/>
              <a:pPr/>
              <a:t>3</a:t>
            </a:fld>
            <a:endParaRPr lang="en-US"/>
          </a:p>
        </p:txBody>
      </p:sp>
      <p:sp>
        <p:nvSpPr>
          <p:cNvPr id="6" name="TextBox 5"/>
          <p:cNvSpPr txBox="1"/>
          <p:nvPr/>
        </p:nvSpPr>
        <p:spPr>
          <a:xfrm>
            <a:off x="533400" y="152400"/>
            <a:ext cx="8461829" cy="523220"/>
          </a:xfrm>
          <a:prstGeom prst="rect">
            <a:avLst/>
          </a:prstGeom>
          <a:noFill/>
        </p:spPr>
        <p:txBody>
          <a:bodyPr wrap="square" rtlCol="0">
            <a:spAutoFit/>
          </a:bodyPr>
          <a:lstStyle/>
          <a:p>
            <a:r>
              <a:rPr lang="en-US" sz="2800" dirty="0">
                <a:solidFill>
                  <a:schemeClr val="bg1"/>
                </a:solidFill>
                <a:latin typeface="Montserrat"/>
                <a:ea typeface="Verdana" pitchFamily="34" charset="0"/>
                <a:cs typeface="Verdana" pitchFamily="34" charset="0"/>
              </a:rPr>
              <a:t>THE KEYS TO STORAGE SOLUTIONS</a:t>
            </a:r>
          </a:p>
        </p:txBody>
      </p:sp>
      <p:sp>
        <p:nvSpPr>
          <p:cNvPr id="7" name="TextBox 6"/>
          <p:cNvSpPr txBox="1"/>
          <p:nvPr/>
        </p:nvSpPr>
        <p:spPr>
          <a:xfrm>
            <a:off x="457200" y="1371600"/>
            <a:ext cx="7358743" cy="1938992"/>
          </a:xfrm>
          <a:prstGeom prst="rect">
            <a:avLst/>
          </a:prstGeom>
          <a:noFill/>
        </p:spPr>
        <p:txBody>
          <a:bodyPr wrap="square" rtlCol="0">
            <a:spAutoFit/>
          </a:bodyPr>
          <a:lstStyle/>
          <a:p>
            <a:pPr marL="514350" indent="-514350">
              <a:buFont typeface="+mj-lt"/>
              <a:buAutoNum type="arabicPeriod"/>
            </a:pPr>
            <a:r>
              <a:rPr lang="en-US" sz="2400" dirty="0">
                <a:latin typeface="Verdana" panose="020B0604030504040204" pitchFamily="34" charset="0"/>
                <a:ea typeface="Verdana" panose="020B0604030504040204" pitchFamily="34" charset="0"/>
                <a:cs typeface="Calibri" panose="020F0502020204030204" pitchFamily="34" charset="0"/>
              </a:rPr>
              <a:t>What are we trying to protect?</a:t>
            </a:r>
          </a:p>
          <a:p>
            <a:pPr marL="514350" indent="-514350">
              <a:buFont typeface="+mj-lt"/>
              <a:buAutoNum type="arabicPeriod"/>
            </a:pPr>
            <a:endParaRPr lang="en-US" sz="2400" dirty="0">
              <a:latin typeface="Verdana" panose="020B0604030504040204" pitchFamily="34" charset="0"/>
              <a:ea typeface="Verdana" panose="020B0604030504040204" pitchFamily="34" charset="0"/>
              <a:cs typeface="Calibri" panose="020F0502020204030204" pitchFamily="34" charset="0"/>
            </a:endParaRPr>
          </a:p>
          <a:p>
            <a:pPr marL="514350" indent="-514350">
              <a:buFont typeface="+mj-lt"/>
              <a:buAutoNum type="arabicPeriod"/>
            </a:pPr>
            <a:r>
              <a:rPr lang="en-US" sz="2400" dirty="0">
                <a:latin typeface="Verdana" panose="020B0604030504040204" pitchFamily="34" charset="0"/>
                <a:ea typeface="Verdana" panose="020B0604030504040204" pitchFamily="34" charset="0"/>
                <a:cs typeface="Calibri" panose="020F0502020204030204" pitchFamily="34" charset="0"/>
              </a:rPr>
              <a:t>Where do we start?</a:t>
            </a:r>
          </a:p>
          <a:p>
            <a:pPr marL="514350" indent="-514350">
              <a:buFont typeface="+mj-lt"/>
              <a:buAutoNum type="arabicPeriod"/>
            </a:pPr>
            <a:endParaRPr lang="en-US" sz="2400" dirty="0">
              <a:latin typeface="Verdana" panose="020B0604030504040204" pitchFamily="34" charset="0"/>
              <a:ea typeface="Verdana" panose="020B0604030504040204" pitchFamily="34" charset="0"/>
              <a:cs typeface="Calibri" panose="020F0502020204030204" pitchFamily="34" charset="0"/>
            </a:endParaRPr>
          </a:p>
          <a:p>
            <a:pPr marL="514350" indent="-514350">
              <a:buFont typeface="+mj-lt"/>
              <a:buAutoNum type="arabicPeriod"/>
            </a:pPr>
            <a:r>
              <a:rPr lang="en-US" sz="2400" dirty="0">
                <a:latin typeface="Verdana" panose="020B0604030504040204" pitchFamily="34" charset="0"/>
                <a:ea typeface="Verdana" panose="020B0604030504040204" pitchFamily="34" charset="0"/>
                <a:cs typeface="Calibri" panose="020F0502020204030204" pitchFamily="34" charset="0"/>
              </a:rPr>
              <a:t>Let your fingers do the walking…</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163069"/>
            <a:ext cx="8991600" cy="604098"/>
          </a:xfrm>
          <a:noFill/>
          <a:ln/>
        </p:spPr>
        <p:txBody>
          <a:bodyPr lIns="90488" tIns="44450" rIns="90488" bIns="44450" anchor="b">
            <a:noAutofit/>
          </a:bodyPr>
          <a:lstStyle/>
          <a:p>
            <a:r>
              <a:rPr lang="en-US" sz="2400" b="0" dirty="0"/>
              <a:t>GROUP  A  PLASTIC</a:t>
            </a:r>
            <a:br>
              <a:rPr lang="en-US" sz="2400" b="0" dirty="0"/>
            </a:br>
            <a:r>
              <a:rPr lang="en-US" sz="2400" b="0" dirty="0"/>
              <a:t>(Free  Flowing  Design  for  Class  IV  Commodity)</a:t>
            </a:r>
          </a:p>
        </p:txBody>
      </p:sp>
      <p:sp>
        <p:nvSpPr>
          <p:cNvPr id="8" name="Content Placeholder 7"/>
          <p:cNvSpPr>
            <a:spLocks noGrp="1"/>
          </p:cNvSpPr>
          <p:nvPr>
            <p:ph sz="half" idx="1"/>
          </p:nvPr>
        </p:nvSpPr>
        <p:spPr>
          <a:xfrm>
            <a:off x="76200" y="1255244"/>
            <a:ext cx="4371975" cy="4803542"/>
          </a:xfrm>
        </p:spPr>
        <p:txBody>
          <a:bodyPr>
            <a:normAutofit/>
          </a:bodyPr>
          <a:lstStyle/>
          <a:p>
            <a:r>
              <a:rPr lang="en-US" sz="2000" dirty="0"/>
              <a:t>ABS plastic</a:t>
            </a:r>
          </a:p>
          <a:p>
            <a:endParaRPr lang="en-US" sz="2000" dirty="0"/>
          </a:p>
          <a:p>
            <a:r>
              <a:rPr lang="en-US" sz="2000" dirty="0"/>
              <a:t>Butyl rubber</a:t>
            </a:r>
          </a:p>
          <a:p>
            <a:endParaRPr lang="en-US" sz="2000" dirty="0"/>
          </a:p>
          <a:p>
            <a:r>
              <a:rPr lang="en-US" sz="2000" dirty="0"/>
              <a:t>Natural rubber- expanded</a:t>
            </a:r>
          </a:p>
          <a:p>
            <a:endParaRPr lang="en-US" sz="2000" dirty="0"/>
          </a:p>
          <a:p>
            <a:r>
              <a:rPr lang="en-US" sz="2000" dirty="0"/>
              <a:t>Polystyrene</a:t>
            </a:r>
          </a:p>
          <a:p>
            <a:endParaRPr lang="en-US" sz="2000" dirty="0"/>
          </a:p>
          <a:p>
            <a:r>
              <a:rPr lang="en-US" sz="2000" dirty="0"/>
              <a:t>Lighters (butane- blister pack or cartoned)</a:t>
            </a:r>
          </a:p>
          <a:p>
            <a:endParaRPr lang="en-US" sz="2000" dirty="0"/>
          </a:p>
          <a:p>
            <a:r>
              <a:rPr lang="en-US" sz="2000" dirty="0"/>
              <a:t>Margarine (50-80% oil, in any packaging)</a:t>
            </a:r>
          </a:p>
          <a:p>
            <a:endParaRPr lang="en-US" sz="2000" dirty="0"/>
          </a:p>
        </p:txBody>
      </p:sp>
      <p:sp>
        <p:nvSpPr>
          <p:cNvPr id="9" name="Content Placeholder 8"/>
          <p:cNvSpPr>
            <a:spLocks noGrp="1"/>
          </p:cNvSpPr>
          <p:nvPr>
            <p:ph sz="half" idx="2"/>
          </p:nvPr>
        </p:nvSpPr>
        <p:spPr>
          <a:xfrm>
            <a:off x="4343400" y="1255244"/>
            <a:ext cx="4724400" cy="5029200"/>
          </a:xfrm>
        </p:spPr>
        <p:txBody>
          <a:bodyPr>
            <a:normAutofit/>
          </a:bodyPr>
          <a:lstStyle/>
          <a:p>
            <a:r>
              <a:rPr lang="en-US" sz="2000" dirty="0"/>
              <a:t>Polyurethane</a:t>
            </a:r>
          </a:p>
          <a:p>
            <a:endParaRPr lang="en-US" sz="2000" dirty="0"/>
          </a:p>
          <a:p>
            <a:r>
              <a:rPr lang="en-US" sz="2000" dirty="0"/>
              <a:t>PVC (polyvinyl chloride – highly plasticized &gt; 20% plasticizer- rare)</a:t>
            </a:r>
          </a:p>
          <a:p>
            <a:endParaRPr lang="en-US" sz="2000" dirty="0"/>
          </a:p>
          <a:p>
            <a:r>
              <a:rPr lang="en-US" sz="2000" dirty="0"/>
              <a:t>Candles, (packaged, cartoned)</a:t>
            </a:r>
          </a:p>
          <a:p>
            <a:endParaRPr lang="en-US" sz="2000" dirty="0"/>
          </a:p>
          <a:p>
            <a:r>
              <a:rPr lang="en-US" sz="2000" dirty="0"/>
              <a:t>Mattresses (foam)</a:t>
            </a:r>
          </a:p>
          <a:p>
            <a:endParaRPr lang="en-US" sz="2000" dirty="0"/>
          </a:p>
          <a:p>
            <a:r>
              <a:rPr lang="en-US" sz="2000" dirty="0"/>
              <a:t>Milk (containers in plastic crates)</a:t>
            </a:r>
          </a:p>
          <a:p>
            <a:endParaRPr lang="en-US" sz="2000" dirty="0"/>
          </a:p>
          <a:p>
            <a:r>
              <a:rPr lang="en-US" sz="2000" dirty="0"/>
              <a:t>Vinyl floor covering (rolled)</a:t>
            </a:r>
          </a:p>
          <a:p>
            <a:endParaRPr lang="en-US" sz="2400" dirty="0">
              <a:solidFill>
                <a:srgbClr val="FFFF00"/>
              </a:solidFill>
            </a:endParaRPr>
          </a:p>
        </p:txBody>
      </p:sp>
      <p:sp>
        <p:nvSpPr>
          <p:cNvPr id="45063" name="Text Box 7"/>
          <p:cNvSpPr txBox="1">
            <a:spLocks noChangeArrowheads="1"/>
          </p:cNvSpPr>
          <p:nvPr/>
        </p:nvSpPr>
        <p:spPr bwMode="auto">
          <a:xfrm>
            <a:off x="4114800" y="6096000"/>
            <a:ext cx="1447800" cy="579438"/>
          </a:xfrm>
          <a:prstGeom prst="rect">
            <a:avLst/>
          </a:prstGeom>
          <a:noFill/>
          <a:ln w="12700">
            <a:noFill/>
            <a:miter lim="800000"/>
            <a:headEnd/>
            <a:tailEnd/>
          </a:ln>
          <a:effectLst/>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a:ln>
                <a:noFill/>
              </a:ln>
              <a:solidFill>
                <a:srgbClr val="B4DCFA"/>
              </a:solidFill>
              <a:effectLst/>
              <a:uLnTx/>
              <a:uFillTx/>
              <a:latin typeface="Corbel" panose="020B0503020204020204"/>
              <a:ea typeface="+mn-ea"/>
              <a:cs typeface="+mn-cs"/>
            </a:endParaRP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3B4D-C6BF-4EB4-974B-1249C58C95BA}"/>
              </a:ext>
            </a:extLst>
          </p:cNvPr>
          <p:cNvSpPr>
            <a:spLocks noGrp="1"/>
          </p:cNvSpPr>
          <p:nvPr>
            <p:ph type="title"/>
          </p:nvPr>
        </p:nvSpPr>
        <p:spPr>
          <a:xfrm>
            <a:off x="381000" y="76200"/>
            <a:ext cx="6934200" cy="604098"/>
          </a:xfrm>
        </p:spPr>
        <p:txBody>
          <a:bodyPr>
            <a:noAutofit/>
          </a:bodyPr>
          <a:lstStyle/>
          <a:p>
            <a:r>
              <a:rPr lang="en-US" sz="2800" b="0" dirty="0"/>
              <a:t>FM Global’s Benchmark for Group A Plastic Commodity </a:t>
            </a:r>
          </a:p>
        </p:txBody>
      </p:sp>
      <p:sp>
        <p:nvSpPr>
          <p:cNvPr id="5"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D3F54F-A211-46B0-9099-851D4F533D4F}"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Rectangle 2"/>
          <p:cNvSpPr txBox="1">
            <a:spLocks noChangeArrowheads="1"/>
          </p:cNvSpPr>
          <p:nvPr/>
        </p:nvSpPr>
        <p:spPr>
          <a:xfrm>
            <a:off x="76200" y="228600"/>
            <a:ext cx="8915400" cy="12954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6" name="Rectangle 5"/>
          <p:cNvSpPr/>
          <p:nvPr/>
        </p:nvSpPr>
        <p:spPr>
          <a:xfrm>
            <a:off x="990600" y="2210628"/>
            <a:ext cx="8305800"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Polystyrene cups in compartmented cardboard cartons</a:t>
            </a:r>
          </a:p>
        </p:txBody>
      </p:sp>
    </p:spTree>
  </p:cSld>
  <p:clrMapOvr>
    <a:masterClrMapping/>
  </p:clrMapOvr>
  <p:transition>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26"/>
          <p:cNvSpPr>
            <a:spLocks noGrp="1" noChangeArrowheads="1"/>
          </p:cNvSpPr>
          <p:nvPr>
            <p:ph type="title"/>
          </p:nvPr>
        </p:nvSpPr>
        <p:spPr>
          <a:xfrm>
            <a:off x="609600" y="304800"/>
            <a:ext cx="8305800" cy="457200"/>
          </a:xfrm>
        </p:spPr>
        <p:txBody>
          <a:bodyPr>
            <a:noAutofit/>
          </a:bodyPr>
          <a:lstStyle/>
          <a:p>
            <a:r>
              <a:rPr lang="en-US" sz="2400" b="0" dirty="0"/>
              <a:t>Under two conditions, Group A plastics can be treated as Class IV </a:t>
            </a:r>
          </a:p>
        </p:txBody>
      </p:sp>
      <p:sp>
        <p:nvSpPr>
          <p:cNvPr id="152579" name="Rectangle 1027"/>
          <p:cNvSpPr>
            <a:spLocks noGrp="1" noChangeArrowheads="1"/>
          </p:cNvSpPr>
          <p:nvPr>
            <p:ph idx="1"/>
          </p:nvPr>
        </p:nvSpPr>
        <p:spPr>
          <a:xfrm>
            <a:off x="609600" y="1905000"/>
            <a:ext cx="7772400" cy="4038600"/>
          </a:xfrm>
        </p:spPr>
        <p:txBody>
          <a:bodyPr>
            <a:normAutofit/>
          </a:bodyPr>
          <a:lstStyle/>
          <a:p>
            <a:r>
              <a:rPr lang="en-US" sz="2800" b="0" dirty="0"/>
              <a:t>First Condition - Free Flowing</a:t>
            </a:r>
          </a:p>
          <a:p>
            <a:pPr lvl="1">
              <a:buFontTx/>
              <a:buNone/>
            </a:pPr>
            <a:r>
              <a:rPr lang="en-US" sz="2000" b="0" dirty="0"/>
              <a:t>Small objects</a:t>
            </a:r>
          </a:p>
          <a:p>
            <a:pPr lvl="1">
              <a:buFontTx/>
              <a:buNone/>
            </a:pPr>
            <a:endParaRPr lang="en-US" sz="2000" b="0" dirty="0"/>
          </a:p>
          <a:p>
            <a:pPr lvl="1">
              <a:buFontTx/>
              <a:buNone/>
            </a:pPr>
            <a:r>
              <a:rPr lang="en-US" sz="2000" b="0" dirty="0"/>
              <a:t>Fall out of the box</a:t>
            </a:r>
          </a:p>
          <a:p>
            <a:pPr lvl="1">
              <a:buFontTx/>
              <a:buNone/>
            </a:pPr>
            <a:endParaRPr lang="en-US" sz="2000" b="0" dirty="0"/>
          </a:p>
          <a:p>
            <a:pPr lvl="1">
              <a:buFontTx/>
              <a:buNone/>
            </a:pPr>
            <a:r>
              <a:rPr lang="en-US" sz="2000" b="0" dirty="0"/>
              <a:t>Fill the flue space</a:t>
            </a:r>
          </a:p>
          <a:p>
            <a:pPr lvl="1">
              <a:buFontTx/>
              <a:buNone/>
            </a:pPr>
            <a:endParaRPr lang="en-US" sz="2000" b="0" dirty="0"/>
          </a:p>
          <a:p>
            <a:pPr lvl="1">
              <a:buFontTx/>
              <a:buNone/>
            </a:pPr>
            <a:r>
              <a:rPr lang="en-US" sz="2000" b="0" dirty="0"/>
              <a:t>Smother the fire</a:t>
            </a:r>
          </a:p>
          <a:p>
            <a:pPr lvl="1"/>
            <a:r>
              <a:rPr lang="en-US" sz="2000" b="0" dirty="0"/>
              <a:t>Examples of free flowing plastics are powder, pellets, flakes, and random packed objects.</a:t>
            </a:r>
          </a:p>
        </p:txBody>
      </p:sp>
      <p:sp>
        <p:nvSpPr>
          <p:cNvPr id="7"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3B224-CD10-4845-82C8-10307823DA8F}"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420206-43B0-4979-8A75-104259B988B6}"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76130" name="Picture 1026" descr="PICT0001"/>
          <p:cNvPicPr>
            <a:picLocks noChangeAspect="1" noChangeArrowheads="1"/>
          </p:cNvPicPr>
          <p:nvPr/>
        </p:nvPicPr>
        <p:blipFill>
          <a:blip r:embed="rId2" cstate="print"/>
          <a:srcRect/>
          <a:stretch>
            <a:fillRect/>
          </a:stretch>
        </p:blipFill>
        <p:spPr bwMode="auto">
          <a:xfrm>
            <a:off x="0" y="0"/>
            <a:ext cx="9144000" cy="6122988"/>
          </a:xfrm>
          <a:prstGeom prst="rect">
            <a:avLst/>
          </a:prstGeom>
          <a:noFill/>
        </p:spPr>
      </p:pic>
    </p:spTree>
  </p:cSld>
  <p:clrMapOvr>
    <a:masterClrMapping/>
  </p:clrMapOvr>
  <p:transition>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2400"/>
            <a:ext cx="8534400" cy="609600"/>
          </a:xfrm>
        </p:spPr>
        <p:txBody>
          <a:bodyPr>
            <a:noAutofit/>
          </a:bodyPr>
          <a:lstStyle/>
          <a:p>
            <a:r>
              <a:rPr lang="en-US" sz="2400" b="0" dirty="0"/>
              <a:t>Under two conditions, Group A plastics can be treated as Class IV</a:t>
            </a:r>
          </a:p>
        </p:txBody>
      </p:sp>
      <p:sp>
        <p:nvSpPr>
          <p:cNvPr id="153603" name="Rectangle 3"/>
          <p:cNvSpPr>
            <a:spLocks noGrp="1" noChangeArrowheads="1"/>
          </p:cNvSpPr>
          <p:nvPr>
            <p:ph idx="1"/>
          </p:nvPr>
        </p:nvSpPr>
        <p:spPr>
          <a:xfrm>
            <a:off x="228600" y="1752600"/>
            <a:ext cx="8610600" cy="4267200"/>
          </a:xfrm>
        </p:spPr>
        <p:txBody>
          <a:bodyPr>
            <a:normAutofit/>
          </a:bodyPr>
          <a:lstStyle/>
          <a:p>
            <a:pPr>
              <a:lnSpc>
                <a:spcPct val="90000"/>
              </a:lnSpc>
            </a:pPr>
            <a:r>
              <a:rPr lang="en-US" sz="2800" b="0" dirty="0"/>
              <a:t>Second condition - Multiple layers of cardboard or equivalent outer material which would significantly delay the involvement of plastics in the fire, and where the arrangement and the amount of material within the carton would not </a:t>
            </a:r>
            <a:r>
              <a:rPr lang="en-US" sz="2800" b="0" u="sng" dirty="0"/>
              <a:t>significantly</a:t>
            </a:r>
            <a:r>
              <a:rPr lang="en-US" sz="2800" b="0" dirty="0"/>
              <a:t> increase the fire hazard</a:t>
            </a:r>
          </a:p>
          <a:p>
            <a:pPr lvl="1">
              <a:lnSpc>
                <a:spcPct val="90000"/>
              </a:lnSpc>
            </a:pPr>
            <a:r>
              <a:rPr lang="en-US" sz="2400" b="0" dirty="0"/>
              <a:t>This is actually contained in a footnote to the decision tree</a:t>
            </a:r>
          </a:p>
        </p:txBody>
      </p:sp>
      <p:sp>
        <p:nvSpPr>
          <p:cNvPr id="7"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2990BA-2DE0-475C-B6F6-A8AA7AA2EA50}"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381000" y="228600"/>
            <a:ext cx="8229600" cy="409023"/>
          </a:xfrm>
          <a:prstGeom prst="rect">
            <a:avLst/>
          </a:prstGeom>
          <a:noFill/>
        </p:spPr>
        <p:txBody>
          <a:bodyPr wrap="square" rtlCol="0">
            <a:spAutoFit/>
          </a:bodyPr>
          <a:lstStyle/>
          <a:p>
            <a:r>
              <a:rPr lang="en-US" sz="2400" b="0" dirty="0">
                <a:latin typeface="Montserrat" panose="02000505000000020004"/>
                <a:ea typeface="Verdana" pitchFamily="34" charset="0"/>
                <a:cs typeface="Verdana" pitchFamily="34" charset="0"/>
              </a:rPr>
              <a:t>What if I don’t know its classification</a:t>
            </a:r>
          </a:p>
        </p:txBody>
      </p:sp>
      <p:sp>
        <p:nvSpPr>
          <p:cNvPr id="155651" name="Rectangle 3"/>
          <p:cNvSpPr>
            <a:spLocks noGrp="1" noChangeArrowheads="1"/>
          </p:cNvSpPr>
          <p:nvPr>
            <p:ph idx="1"/>
          </p:nvPr>
        </p:nvSpPr>
        <p:spPr>
          <a:xfrm>
            <a:off x="304800" y="1752600"/>
            <a:ext cx="8610600" cy="4114800"/>
          </a:xfrm>
        </p:spPr>
        <p:txBody>
          <a:bodyPr>
            <a:normAutofit/>
          </a:bodyPr>
          <a:lstStyle/>
          <a:p>
            <a:pPr>
              <a:lnSpc>
                <a:spcPct val="90000"/>
              </a:lnSpc>
            </a:pPr>
            <a:r>
              <a:rPr lang="en-US" sz="2400" b="0" dirty="0"/>
              <a:t>Commodity fire test with 24 Pallet Loads </a:t>
            </a:r>
            <a:r>
              <a:rPr lang="en-US" sz="2000" b="0" dirty="0"/>
              <a:t>(1974 Swedish Test Criteria)</a:t>
            </a:r>
            <a:endParaRPr lang="en-US" sz="2400" b="0" dirty="0"/>
          </a:p>
          <a:p>
            <a:pPr>
              <a:lnSpc>
                <a:spcPct val="90000"/>
              </a:lnSpc>
            </a:pPr>
            <a:endParaRPr lang="en-US" sz="2400" b="0" dirty="0"/>
          </a:p>
          <a:p>
            <a:pPr>
              <a:lnSpc>
                <a:spcPct val="90000"/>
              </a:lnSpc>
            </a:pPr>
            <a:r>
              <a:rPr lang="en-US" sz="2400" b="0" dirty="0"/>
              <a:t>3 fire tests, 8 pallets of commodity per test </a:t>
            </a:r>
          </a:p>
          <a:p>
            <a:pPr>
              <a:lnSpc>
                <a:spcPct val="90000"/>
              </a:lnSpc>
            </a:pPr>
            <a:endParaRPr lang="en-US" sz="2400" b="0" dirty="0"/>
          </a:p>
          <a:p>
            <a:pPr>
              <a:lnSpc>
                <a:spcPct val="90000"/>
              </a:lnSpc>
            </a:pPr>
            <a:r>
              <a:rPr lang="en-US" sz="2400" b="0" dirty="0"/>
              <a:t>FM Global, Underwriters, and South West Laboratories can perform this test</a:t>
            </a:r>
          </a:p>
          <a:p>
            <a:pPr>
              <a:lnSpc>
                <a:spcPct val="90000"/>
              </a:lnSpc>
            </a:pPr>
            <a:endParaRPr lang="en-US" sz="2400" b="0" dirty="0"/>
          </a:p>
          <a:p>
            <a:pPr>
              <a:lnSpc>
                <a:spcPct val="90000"/>
              </a:lnSpc>
            </a:pPr>
            <a:r>
              <a:rPr lang="en-US" sz="2400" b="0" dirty="0"/>
              <a:t>Compare the heat release characteristics to the benchmarks</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A4DDA5-F7E6-4731-B066-02EFCF321457}"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3" name="Rectangle 23"/>
          <p:cNvSpPr>
            <a:spLocks noChangeArrowheads="1"/>
          </p:cNvSpPr>
          <p:nvPr/>
        </p:nvSpPr>
        <p:spPr bwMode="auto">
          <a:xfrm>
            <a:off x="1638300" y="2273300"/>
            <a:ext cx="7219950" cy="4565650"/>
          </a:xfrm>
          <a:prstGeom prst="rect">
            <a:avLst/>
          </a:prstGeom>
          <a:noFill/>
          <a:ln w="38100">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4" name="TextBox 33"/>
          <p:cNvSpPr txBox="1"/>
          <p:nvPr/>
        </p:nvSpPr>
        <p:spPr>
          <a:xfrm>
            <a:off x="0" y="152400"/>
            <a:ext cx="8991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WHAT IF I DON’T KNOW ITS CLASSIFICATION?</a:t>
            </a:r>
          </a:p>
        </p:txBody>
      </p:sp>
      <p:pic>
        <p:nvPicPr>
          <p:cNvPr id="1026" name="Picture 2" descr="http://www.securitymagazine.com/SEC/2005/02/Files/Images/121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06318"/>
            <a:ext cx="5943600" cy="531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64773"/>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85157" y="1582057"/>
            <a:ext cx="7065963" cy="861786"/>
          </a:xfrm>
          <a:noFill/>
          <a:ln/>
        </p:spPr>
        <p:txBody>
          <a:bodyPr lIns="90488" tIns="44450" rIns="90488" bIns="44450" anchor="b">
            <a:normAutofit/>
          </a:bodyPr>
          <a:lstStyle/>
          <a:p>
            <a:r>
              <a:rPr lang="en-US" sz="2800" b="0" dirty="0">
                <a:solidFill>
                  <a:schemeClr val="tx1"/>
                </a:solidFill>
              </a:rPr>
              <a:t>Fire Products Collector</a:t>
            </a:r>
          </a:p>
        </p:txBody>
      </p:sp>
      <p:sp>
        <p:nvSpPr>
          <p:cNvPr id="51223" name="Rectangle 23"/>
          <p:cNvSpPr>
            <a:spLocks noChangeArrowheads="1"/>
          </p:cNvSpPr>
          <p:nvPr/>
        </p:nvSpPr>
        <p:spPr bwMode="auto">
          <a:xfrm>
            <a:off x="1638300" y="2273300"/>
            <a:ext cx="7219950" cy="4565650"/>
          </a:xfrm>
          <a:prstGeom prst="rect">
            <a:avLst/>
          </a:prstGeom>
          <a:noFill/>
          <a:ln w="38100">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nvGrpSpPr>
          <p:cNvPr id="2" name="Group 39"/>
          <p:cNvGrpSpPr>
            <a:grpSpLocks/>
          </p:cNvGrpSpPr>
          <p:nvPr/>
        </p:nvGrpSpPr>
        <p:grpSpPr bwMode="auto">
          <a:xfrm>
            <a:off x="2132696" y="2547246"/>
            <a:ext cx="5556251" cy="3929063"/>
            <a:chOff x="1444" y="1248"/>
            <a:chExt cx="3500" cy="2475"/>
          </a:xfrm>
        </p:grpSpPr>
        <p:sp>
          <p:nvSpPr>
            <p:cNvPr id="51203" name="Line 3"/>
            <p:cNvSpPr>
              <a:spLocks noChangeShapeType="1"/>
            </p:cNvSpPr>
            <p:nvPr/>
          </p:nvSpPr>
          <p:spPr bwMode="auto">
            <a:xfrm>
              <a:off x="1444" y="3700"/>
              <a:ext cx="3208"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04" name="Line 4"/>
            <p:cNvSpPr>
              <a:spLocks noChangeShapeType="1"/>
            </p:cNvSpPr>
            <p:nvPr/>
          </p:nvSpPr>
          <p:spPr bwMode="auto">
            <a:xfrm>
              <a:off x="1780" y="2212"/>
              <a:ext cx="136"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05" name="Line 5"/>
            <p:cNvSpPr>
              <a:spLocks noChangeShapeType="1"/>
            </p:cNvSpPr>
            <p:nvPr/>
          </p:nvSpPr>
          <p:spPr bwMode="auto">
            <a:xfrm flipV="1">
              <a:off x="1924" y="1680"/>
              <a:ext cx="520" cy="536"/>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06" name="Line 6"/>
            <p:cNvSpPr>
              <a:spLocks noChangeShapeType="1"/>
            </p:cNvSpPr>
            <p:nvPr/>
          </p:nvSpPr>
          <p:spPr bwMode="auto">
            <a:xfrm flipH="1">
              <a:off x="2300" y="1684"/>
              <a:ext cx="152"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07" name="Line 7"/>
            <p:cNvSpPr>
              <a:spLocks noChangeShapeType="1"/>
            </p:cNvSpPr>
            <p:nvPr/>
          </p:nvSpPr>
          <p:spPr bwMode="auto">
            <a:xfrm flipV="1">
              <a:off x="2304" y="1248"/>
              <a:ext cx="0" cy="44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08" name="Line 8"/>
            <p:cNvSpPr>
              <a:spLocks noChangeShapeType="1"/>
            </p:cNvSpPr>
            <p:nvPr/>
          </p:nvSpPr>
          <p:spPr bwMode="auto">
            <a:xfrm>
              <a:off x="2740" y="1684"/>
              <a:ext cx="136"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09" name="Line 9"/>
            <p:cNvSpPr>
              <a:spLocks noChangeShapeType="1"/>
            </p:cNvSpPr>
            <p:nvPr/>
          </p:nvSpPr>
          <p:spPr bwMode="auto">
            <a:xfrm flipV="1">
              <a:off x="2880" y="1248"/>
              <a:ext cx="0" cy="44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0" name="Line 10"/>
            <p:cNvSpPr>
              <a:spLocks noChangeShapeType="1"/>
            </p:cNvSpPr>
            <p:nvPr/>
          </p:nvSpPr>
          <p:spPr bwMode="auto">
            <a:xfrm>
              <a:off x="2740" y="1688"/>
              <a:ext cx="472" cy="47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1" name="Line 11"/>
            <p:cNvSpPr>
              <a:spLocks noChangeShapeType="1"/>
            </p:cNvSpPr>
            <p:nvPr/>
          </p:nvSpPr>
          <p:spPr bwMode="auto">
            <a:xfrm>
              <a:off x="3220" y="2164"/>
              <a:ext cx="136"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2" name="Line 12"/>
            <p:cNvSpPr>
              <a:spLocks noChangeShapeType="1"/>
            </p:cNvSpPr>
            <p:nvPr/>
          </p:nvSpPr>
          <p:spPr bwMode="auto">
            <a:xfrm>
              <a:off x="1776" y="2264"/>
              <a:ext cx="0" cy="47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3" name="Line 13"/>
            <p:cNvSpPr>
              <a:spLocks noChangeShapeType="1"/>
            </p:cNvSpPr>
            <p:nvPr/>
          </p:nvSpPr>
          <p:spPr bwMode="auto">
            <a:xfrm>
              <a:off x="3360" y="2264"/>
              <a:ext cx="0" cy="424"/>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4" name="Line 14"/>
            <p:cNvSpPr>
              <a:spLocks noChangeShapeType="1"/>
            </p:cNvSpPr>
            <p:nvPr/>
          </p:nvSpPr>
          <p:spPr bwMode="auto">
            <a:xfrm>
              <a:off x="1920" y="2264"/>
              <a:ext cx="0" cy="23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5" name="Line 15"/>
            <p:cNvSpPr>
              <a:spLocks noChangeShapeType="1"/>
            </p:cNvSpPr>
            <p:nvPr/>
          </p:nvSpPr>
          <p:spPr bwMode="auto">
            <a:xfrm>
              <a:off x="3216" y="2216"/>
              <a:ext cx="0" cy="23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6" name="Line 16"/>
            <p:cNvSpPr>
              <a:spLocks noChangeShapeType="1"/>
            </p:cNvSpPr>
            <p:nvPr/>
          </p:nvSpPr>
          <p:spPr bwMode="auto">
            <a:xfrm>
              <a:off x="1924" y="2404"/>
              <a:ext cx="1288" cy="0"/>
            </a:xfrm>
            <a:prstGeom prst="line">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7" name="Line 17"/>
            <p:cNvSpPr>
              <a:spLocks noChangeShapeType="1"/>
            </p:cNvSpPr>
            <p:nvPr/>
          </p:nvSpPr>
          <p:spPr bwMode="auto">
            <a:xfrm>
              <a:off x="3216" y="2408"/>
              <a:ext cx="0" cy="88"/>
            </a:xfrm>
            <a:prstGeom prst="line">
              <a:avLst/>
            </a:prstGeom>
            <a:noFill/>
            <a:ln w="12700">
              <a:solidFill>
                <a:srgbClr val="FFFF00"/>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8" name="Line 18"/>
            <p:cNvSpPr>
              <a:spLocks noChangeShapeType="1"/>
            </p:cNvSpPr>
            <p:nvPr/>
          </p:nvSpPr>
          <p:spPr bwMode="auto">
            <a:xfrm>
              <a:off x="1780" y="2596"/>
              <a:ext cx="1576" cy="0"/>
            </a:xfrm>
            <a:prstGeom prst="line">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19" name="Line 19"/>
            <p:cNvSpPr>
              <a:spLocks noChangeShapeType="1"/>
            </p:cNvSpPr>
            <p:nvPr/>
          </p:nvSpPr>
          <p:spPr bwMode="auto">
            <a:xfrm>
              <a:off x="3556" y="2164"/>
              <a:ext cx="760"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20" name="Line 20"/>
            <p:cNvSpPr>
              <a:spLocks noChangeShapeType="1"/>
            </p:cNvSpPr>
            <p:nvPr/>
          </p:nvSpPr>
          <p:spPr bwMode="auto">
            <a:xfrm>
              <a:off x="4032" y="2195"/>
              <a:ext cx="0" cy="1528"/>
            </a:xfrm>
            <a:prstGeom prst="line">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21" name="Line 21"/>
            <p:cNvSpPr>
              <a:spLocks noChangeShapeType="1"/>
            </p:cNvSpPr>
            <p:nvPr/>
          </p:nvSpPr>
          <p:spPr bwMode="auto">
            <a:xfrm>
              <a:off x="3076" y="1684"/>
              <a:ext cx="1240"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22" name="Line 22"/>
            <p:cNvSpPr>
              <a:spLocks noChangeShapeType="1"/>
            </p:cNvSpPr>
            <p:nvPr/>
          </p:nvSpPr>
          <p:spPr bwMode="auto">
            <a:xfrm>
              <a:off x="3696" y="1688"/>
              <a:ext cx="0" cy="472"/>
            </a:xfrm>
            <a:prstGeom prst="line">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25" name="Line 25"/>
            <p:cNvSpPr>
              <a:spLocks noChangeShapeType="1"/>
            </p:cNvSpPr>
            <p:nvPr/>
          </p:nvSpPr>
          <p:spPr bwMode="auto">
            <a:xfrm>
              <a:off x="2117" y="1611"/>
              <a:ext cx="472"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26" name="Line 26"/>
            <p:cNvSpPr>
              <a:spLocks noChangeShapeType="1"/>
            </p:cNvSpPr>
            <p:nvPr/>
          </p:nvSpPr>
          <p:spPr bwMode="auto">
            <a:xfrm>
              <a:off x="2592" y="1640"/>
              <a:ext cx="0" cy="4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1224" name="Rectangle 24"/>
            <p:cNvSpPr>
              <a:spLocks noChangeArrowheads="1"/>
            </p:cNvSpPr>
            <p:nvPr/>
          </p:nvSpPr>
          <p:spPr bwMode="auto">
            <a:xfrm>
              <a:off x="1571" y="1522"/>
              <a:ext cx="586" cy="231"/>
            </a:xfrm>
            <a:prstGeom prst="rect">
              <a:avLst/>
            </a:prstGeom>
            <a:noFill/>
            <a:ln w="12700">
              <a:noFill/>
              <a:miter lim="800000"/>
              <a:headEnd/>
              <a:tailEnd/>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Orifice</a:t>
              </a:r>
            </a:p>
          </p:txBody>
        </p:sp>
        <p:sp>
          <p:nvSpPr>
            <p:cNvPr id="51227" name="Rectangle 27"/>
            <p:cNvSpPr>
              <a:spLocks noChangeArrowheads="1"/>
            </p:cNvSpPr>
            <p:nvPr/>
          </p:nvSpPr>
          <p:spPr bwMode="auto">
            <a:xfrm>
              <a:off x="3731" y="1810"/>
              <a:ext cx="688" cy="231"/>
            </a:xfrm>
            <a:prstGeom prst="rect">
              <a:avLst/>
            </a:prstGeom>
            <a:noFill/>
            <a:ln w="12700">
              <a:noFill/>
              <a:miter lim="800000"/>
              <a:headEnd/>
              <a:tailEnd/>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8.5 feet</a:t>
              </a:r>
            </a:p>
          </p:txBody>
        </p:sp>
        <p:sp>
          <p:nvSpPr>
            <p:cNvPr id="51228" name="Rectangle 28"/>
            <p:cNvSpPr>
              <a:spLocks noChangeArrowheads="1"/>
            </p:cNvSpPr>
            <p:nvPr/>
          </p:nvSpPr>
          <p:spPr bwMode="auto">
            <a:xfrm>
              <a:off x="2387" y="2146"/>
              <a:ext cx="635" cy="231"/>
            </a:xfrm>
            <a:prstGeom prst="rect">
              <a:avLst/>
            </a:prstGeom>
            <a:noFill/>
            <a:ln w="12700">
              <a:noFill/>
              <a:miter lim="800000"/>
              <a:headEnd/>
              <a:tailEnd/>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20 feet</a:t>
              </a:r>
            </a:p>
          </p:txBody>
        </p:sp>
        <p:sp>
          <p:nvSpPr>
            <p:cNvPr id="51229" name="Rectangle 29"/>
            <p:cNvSpPr>
              <a:spLocks noChangeArrowheads="1"/>
            </p:cNvSpPr>
            <p:nvPr/>
          </p:nvSpPr>
          <p:spPr bwMode="auto">
            <a:xfrm>
              <a:off x="2339" y="2626"/>
              <a:ext cx="635" cy="231"/>
            </a:xfrm>
            <a:prstGeom prst="rect">
              <a:avLst/>
            </a:prstGeom>
            <a:noFill/>
            <a:ln w="12700">
              <a:noFill/>
              <a:miter lim="800000"/>
              <a:headEnd/>
              <a:tailEnd/>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22 feet</a:t>
              </a:r>
            </a:p>
          </p:txBody>
        </p:sp>
        <p:sp>
          <p:nvSpPr>
            <p:cNvPr id="51230" name="Rectangle 30"/>
            <p:cNvSpPr>
              <a:spLocks noChangeArrowheads="1"/>
            </p:cNvSpPr>
            <p:nvPr/>
          </p:nvSpPr>
          <p:spPr bwMode="auto">
            <a:xfrm>
              <a:off x="4163" y="2866"/>
              <a:ext cx="781" cy="231"/>
            </a:xfrm>
            <a:prstGeom prst="rect">
              <a:avLst/>
            </a:prstGeom>
            <a:noFill/>
            <a:ln w="12700">
              <a:noFill/>
              <a:miter lim="800000"/>
              <a:headEnd/>
              <a:tailEnd/>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31.4 feet</a:t>
              </a:r>
            </a:p>
          </p:txBody>
        </p:sp>
        <p:sp>
          <p:nvSpPr>
            <p:cNvPr id="51231" name="Rectangle 31"/>
            <p:cNvSpPr>
              <a:spLocks noChangeArrowheads="1"/>
            </p:cNvSpPr>
            <p:nvPr/>
          </p:nvSpPr>
          <p:spPr bwMode="auto">
            <a:xfrm>
              <a:off x="2963" y="3490"/>
              <a:ext cx="607" cy="231"/>
            </a:xfrm>
            <a:prstGeom prst="rect">
              <a:avLst/>
            </a:prstGeom>
            <a:noFill/>
            <a:ln w="12700">
              <a:noFill/>
              <a:miter lim="800000"/>
              <a:headEnd/>
              <a:tailEnd/>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FLOOR</a:t>
              </a:r>
            </a:p>
          </p:txBody>
        </p:sp>
      </p:grpSp>
      <p:sp>
        <p:nvSpPr>
          <p:cNvPr id="34" name="TextBox 33"/>
          <p:cNvSpPr txBox="1"/>
          <p:nvPr/>
        </p:nvSpPr>
        <p:spPr>
          <a:xfrm>
            <a:off x="76200" y="152400"/>
            <a:ext cx="89916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WHAT IF I DON’T KNOW ITS CLASSIFICATION</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152401"/>
            <a:ext cx="8915400" cy="609600"/>
          </a:xfrm>
          <a:noFill/>
          <a:ln/>
        </p:spPr>
        <p:txBody>
          <a:bodyPr lIns="90488" tIns="44450" rIns="90488" bIns="44450" anchor="b">
            <a:normAutofit fontScale="90000"/>
          </a:bodyPr>
          <a:lstStyle/>
          <a:p>
            <a:r>
              <a:rPr lang="en-US" sz="2800" b="0" dirty="0"/>
              <a:t>Convective Heat Release Rate</a:t>
            </a:r>
            <a:br>
              <a:rPr lang="en-US" sz="2800" b="0" dirty="0"/>
            </a:br>
            <a:r>
              <a:rPr lang="en-US" sz="1400" b="0" dirty="0"/>
              <a:t>(in thousands of BTU’s/ft</a:t>
            </a:r>
            <a:r>
              <a:rPr lang="en-US" sz="1400" b="0" baseline="30000" dirty="0"/>
              <a:t>2</a:t>
            </a:r>
            <a:r>
              <a:rPr lang="en-US" sz="1400" b="0" dirty="0"/>
              <a:t>/min)</a:t>
            </a:r>
          </a:p>
        </p:txBody>
      </p:sp>
      <p:grpSp>
        <p:nvGrpSpPr>
          <p:cNvPr id="2" name="Group 66"/>
          <p:cNvGrpSpPr/>
          <p:nvPr/>
        </p:nvGrpSpPr>
        <p:grpSpPr>
          <a:xfrm>
            <a:off x="1600655" y="2130425"/>
            <a:ext cx="6485860" cy="4041577"/>
            <a:chOff x="1600655" y="2082798"/>
            <a:chExt cx="6485860" cy="4041577"/>
          </a:xfrm>
        </p:grpSpPr>
        <p:sp>
          <p:nvSpPr>
            <p:cNvPr id="55301" name="Line 5"/>
            <p:cNvSpPr>
              <a:spLocks noChangeShapeType="1"/>
            </p:cNvSpPr>
            <p:nvPr/>
          </p:nvSpPr>
          <p:spPr bwMode="auto">
            <a:xfrm flipV="1">
              <a:off x="2180092" y="2162173"/>
              <a:ext cx="29708" cy="3436938"/>
            </a:xfrm>
            <a:prstGeom prst="line">
              <a:avLst/>
            </a:prstGeom>
            <a:noFill/>
            <a:ln w="2857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02" name="Line 6"/>
            <p:cNvSpPr>
              <a:spLocks noChangeShapeType="1"/>
            </p:cNvSpPr>
            <p:nvPr/>
          </p:nvSpPr>
          <p:spPr bwMode="auto">
            <a:xfrm>
              <a:off x="2137230" y="5599111"/>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03" name="Line 7"/>
            <p:cNvSpPr>
              <a:spLocks noChangeShapeType="1"/>
            </p:cNvSpPr>
            <p:nvPr/>
          </p:nvSpPr>
          <p:spPr bwMode="auto">
            <a:xfrm>
              <a:off x="2137230" y="5294311"/>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04" name="Line 8"/>
            <p:cNvSpPr>
              <a:spLocks noChangeShapeType="1"/>
            </p:cNvSpPr>
            <p:nvPr/>
          </p:nvSpPr>
          <p:spPr bwMode="auto">
            <a:xfrm>
              <a:off x="2137230" y="4987923"/>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05" name="Line 9"/>
            <p:cNvSpPr>
              <a:spLocks noChangeShapeType="1"/>
            </p:cNvSpPr>
            <p:nvPr/>
          </p:nvSpPr>
          <p:spPr bwMode="auto">
            <a:xfrm>
              <a:off x="2137230" y="4681536"/>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06" name="Line 10"/>
            <p:cNvSpPr>
              <a:spLocks noChangeShapeType="1"/>
            </p:cNvSpPr>
            <p:nvPr/>
          </p:nvSpPr>
          <p:spPr bwMode="auto">
            <a:xfrm>
              <a:off x="2137230" y="4375148"/>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07" name="Line 11"/>
            <p:cNvSpPr>
              <a:spLocks noChangeShapeType="1"/>
            </p:cNvSpPr>
            <p:nvPr/>
          </p:nvSpPr>
          <p:spPr bwMode="auto">
            <a:xfrm>
              <a:off x="2137230" y="4068761"/>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08" name="Line 12"/>
            <p:cNvSpPr>
              <a:spLocks noChangeShapeType="1"/>
            </p:cNvSpPr>
            <p:nvPr/>
          </p:nvSpPr>
          <p:spPr bwMode="auto">
            <a:xfrm>
              <a:off x="2137230" y="3762373"/>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09" name="Line 13"/>
            <p:cNvSpPr>
              <a:spLocks noChangeShapeType="1"/>
            </p:cNvSpPr>
            <p:nvPr/>
          </p:nvSpPr>
          <p:spPr bwMode="auto">
            <a:xfrm>
              <a:off x="2137230" y="3455986"/>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0" name="Line 14"/>
            <p:cNvSpPr>
              <a:spLocks noChangeShapeType="1"/>
            </p:cNvSpPr>
            <p:nvPr/>
          </p:nvSpPr>
          <p:spPr bwMode="auto">
            <a:xfrm>
              <a:off x="2137230" y="3149598"/>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1" name="Line 15"/>
            <p:cNvSpPr>
              <a:spLocks noChangeShapeType="1"/>
            </p:cNvSpPr>
            <p:nvPr/>
          </p:nvSpPr>
          <p:spPr bwMode="auto">
            <a:xfrm>
              <a:off x="2137230" y="2843211"/>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2" name="Line 16"/>
            <p:cNvSpPr>
              <a:spLocks noChangeShapeType="1"/>
            </p:cNvSpPr>
            <p:nvPr/>
          </p:nvSpPr>
          <p:spPr bwMode="auto">
            <a:xfrm>
              <a:off x="2137230" y="2536823"/>
              <a:ext cx="85725" cy="1588"/>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3" name="Line 17"/>
            <p:cNvSpPr>
              <a:spLocks noChangeShapeType="1"/>
            </p:cNvSpPr>
            <p:nvPr/>
          </p:nvSpPr>
          <p:spPr bwMode="auto">
            <a:xfrm>
              <a:off x="2180092" y="5599111"/>
              <a:ext cx="5605461" cy="1588"/>
            </a:xfrm>
            <a:prstGeom prst="line">
              <a:avLst/>
            </a:prstGeom>
            <a:noFill/>
            <a:ln w="2857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4" name="Line 18"/>
            <p:cNvSpPr>
              <a:spLocks noChangeShapeType="1"/>
            </p:cNvSpPr>
            <p:nvPr/>
          </p:nvSpPr>
          <p:spPr bwMode="auto">
            <a:xfrm flipV="1">
              <a:off x="2180092" y="5556248"/>
              <a:ext cx="1587" cy="87313"/>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5" name="Line 19"/>
            <p:cNvSpPr>
              <a:spLocks noChangeShapeType="1"/>
            </p:cNvSpPr>
            <p:nvPr/>
          </p:nvSpPr>
          <p:spPr bwMode="auto">
            <a:xfrm flipV="1">
              <a:off x="3113542" y="5556248"/>
              <a:ext cx="1587" cy="87313"/>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6" name="Line 20"/>
            <p:cNvSpPr>
              <a:spLocks noChangeShapeType="1"/>
            </p:cNvSpPr>
            <p:nvPr/>
          </p:nvSpPr>
          <p:spPr bwMode="auto">
            <a:xfrm flipV="1">
              <a:off x="4048579" y="5556248"/>
              <a:ext cx="1587" cy="87313"/>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7" name="Line 21"/>
            <p:cNvSpPr>
              <a:spLocks noChangeShapeType="1"/>
            </p:cNvSpPr>
            <p:nvPr/>
          </p:nvSpPr>
          <p:spPr bwMode="auto">
            <a:xfrm flipV="1">
              <a:off x="4982029" y="5556248"/>
              <a:ext cx="1587" cy="87313"/>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8" name="Line 22"/>
            <p:cNvSpPr>
              <a:spLocks noChangeShapeType="1"/>
            </p:cNvSpPr>
            <p:nvPr/>
          </p:nvSpPr>
          <p:spPr bwMode="auto">
            <a:xfrm flipV="1">
              <a:off x="5917067" y="5556248"/>
              <a:ext cx="1587" cy="87313"/>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19" name="Line 23"/>
            <p:cNvSpPr>
              <a:spLocks noChangeShapeType="1"/>
            </p:cNvSpPr>
            <p:nvPr/>
          </p:nvSpPr>
          <p:spPr bwMode="auto">
            <a:xfrm flipV="1">
              <a:off x="6850516" y="5556248"/>
              <a:ext cx="1587" cy="87313"/>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20" name="Line 24"/>
            <p:cNvSpPr>
              <a:spLocks noChangeShapeType="1"/>
            </p:cNvSpPr>
            <p:nvPr/>
          </p:nvSpPr>
          <p:spPr bwMode="auto">
            <a:xfrm flipV="1">
              <a:off x="7785554" y="5556248"/>
              <a:ext cx="1587" cy="87313"/>
            </a:xfrm>
            <a:prstGeom prst="line">
              <a:avLst/>
            </a:prstGeom>
            <a:noFill/>
            <a:ln w="14288">
              <a:solidFill>
                <a:srgbClr val="FFFFFF"/>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22" name="Freeform 26"/>
            <p:cNvSpPr>
              <a:spLocks/>
            </p:cNvSpPr>
            <p:nvPr/>
          </p:nvSpPr>
          <p:spPr bwMode="auto">
            <a:xfrm flipV="1">
              <a:off x="2180092" y="3455986"/>
              <a:ext cx="5605461" cy="2143125"/>
            </a:xfrm>
            <a:custGeom>
              <a:avLst/>
              <a:gdLst/>
              <a:ahLst/>
              <a:cxnLst>
                <a:cxn ang="0">
                  <a:pos x="0" y="0"/>
                </a:cxn>
                <a:cxn ang="0">
                  <a:pos x="1356" y="2195"/>
                </a:cxn>
                <a:cxn ang="0">
                  <a:pos x="2712" y="1756"/>
                </a:cxn>
                <a:cxn ang="0">
                  <a:pos x="4068" y="3073"/>
                </a:cxn>
                <a:cxn ang="0">
                  <a:pos x="5424" y="439"/>
                </a:cxn>
                <a:cxn ang="0">
                  <a:pos x="6780" y="439"/>
                </a:cxn>
                <a:cxn ang="0">
                  <a:pos x="8136" y="0"/>
                </a:cxn>
              </a:cxnLst>
              <a:rect l="0" t="0" r="r" b="b"/>
              <a:pathLst>
                <a:path w="8136" h="3073">
                  <a:moveTo>
                    <a:pt x="0" y="0"/>
                  </a:moveTo>
                  <a:lnTo>
                    <a:pt x="1356" y="2195"/>
                  </a:lnTo>
                  <a:lnTo>
                    <a:pt x="2712" y="1756"/>
                  </a:lnTo>
                  <a:lnTo>
                    <a:pt x="4068" y="3073"/>
                  </a:lnTo>
                  <a:lnTo>
                    <a:pt x="5424" y="439"/>
                  </a:lnTo>
                  <a:lnTo>
                    <a:pt x="6780" y="439"/>
                  </a:lnTo>
                  <a:lnTo>
                    <a:pt x="8136" y="0"/>
                  </a:lnTo>
                </a:path>
              </a:pathLst>
            </a:custGeom>
            <a:noFill/>
            <a:ln w="38100" cap="rnd">
              <a:solidFill>
                <a:srgbClr val="66FF33"/>
              </a:solidFill>
              <a:prstDash val="sysDash"/>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23" name="Freeform 27"/>
            <p:cNvSpPr>
              <a:spLocks/>
            </p:cNvSpPr>
            <p:nvPr/>
          </p:nvSpPr>
          <p:spPr bwMode="auto">
            <a:xfrm flipV="1">
              <a:off x="2180092" y="4375148"/>
              <a:ext cx="4670424" cy="1223963"/>
            </a:xfrm>
            <a:custGeom>
              <a:avLst/>
              <a:gdLst/>
              <a:ahLst/>
              <a:cxnLst>
                <a:cxn ang="0">
                  <a:pos x="0" y="0"/>
                </a:cxn>
                <a:cxn ang="0">
                  <a:pos x="1356" y="1756"/>
                </a:cxn>
                <a:cxn ang="0">
                  <a:pos x="2712" y="1536"/>
                </a:cxn>
                <a:cxn ang="0">
                  <a:pos x="4068" y="1580"/>
                </a:cxn>
                <a:cxn ang="0">
                  <a:pos x="5424" y="878"/>
                </a:cxn>
                <a:cxn ang="0">
                  <a:pos x="6780" y="0"/>
                </a:cxn>
              </a:cxnLst>
              <a:rect l="0" t="0" r="r" b="b"/>
              <a:pathLst>
                <a:path w="6780" h="1756">
                  <a:moveTo>
                    <a:pt x="0" y="0"/>
                  </a:moveTo>
                  <a:lnTo>
                    <a:pt x="1356" y="1756"/>
                  </a:lnTo>
                  <a:lnTo>
                    <a:pt x="2712" y="1536"/>
                  </a:lnTo>
                  <a:lnTo>
                    <a:pt x="4068" y="1580"/>
                  </a:lnTo>
                  <a:lnTo>
                    <a:pt x="5424" y="878"/>
                  </a:lnTo>
                  <a:lnTo>
                    <a:pt x="6780" y="0"/>
                  </a:lnTo>
                </a:path>
              </a:pathLst>
            </a:custGeom>
            <a:noFill/>
            <a:ln w="38100" cap="flat">
              <a:solidFill>
                <a:schemeClr val="hlink"/>
              </a:solidFill>
              <a:prstDash val="dash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24" name="Freeform 28"/>
            <p:cNvSpPr>
              <a:spLocks/>
            </p:cNvSpPr>
            <p:nvPr/>
          </p:nvSpPr>
          <p:spPr bwMode="auto">
            <a:xfrm flipV="1">
              <a:off x="2180092" y="4405311"/>
              <a:ext cx="5605461" cy="1193800"/>
            </a:xfrm>
            <a:custGeom>
              <a:avLst/>
              <a:gdLst/>
              <a:ahLst/>
              <a:cxnLst>
                <a:cxn ang="0">
                  <a:pos x="0" y="0"/>
                </a:cxn>
                <a:cxn ang="0">
                  <a:pos x="1356" y="1712"/>
                </a:cxn>
                <a:cxn ang="0">
                  <a:pos x="2712" y="878"/>
                </a:cxn>
                <a:cxn ang="0">
                  <a:pos x="4068" y="922"/>
                </a:cxn>
                <a:cxn ang="0">
                  <a:pos x="5424" y="658"/>
                </a:cxn>
                <a:cxn ang="0">
                  <a:pos x="6780" y="526"/>
                </a:cxn>
                <a:cxn ang="0">
                  <a:pos x="8136" y="439"/>
                </a:cxn>
              </a:cxnLst>
              <a:rect l="0" t="0" r="r" b="b"/>
              <a:pathLst>
                <a:path w="8136" h="1712">
                  <a:moveTo>
                    <a:pt x="0" y="0"/>
                  </a:moveTo>
                  <a:lnTo>
                    <a:pt x="1356" y="1712"/>
                  </a:lnTo>
                  <a:lnTo>
                    <a:pt x="2712" y="878"/>
                  </a:lnTo>
                  <a:lnTo>
                    <a:pt x="4068" y="922"/>
                  </a:lnTo>
                  <a:lnTo>
                    <a:pt x="5424" y="658"/>
                  </a:lnTo>
                  <a:lnTo>
                    <a:pt x="6780" y="526"/>
                  </a:lnTo>
                  <a:lnTo>
                    <a:pt x="8136" y="439"/>
                  </a:lnTo>
                </a:path>
              </a:pathLst>
            </a:custGeom>
            <a:noFill/>
            <a:ln w="38100" cap="flat">
              <a:solidFill>
                <a:schemeClr val="tx1"/>
              </a:solidFill>
              <a:prstDash val="lgDash"/>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25" name="Freeform 29"/>
            <p:cNvSpPr>
              <a:spLocks/>
            </p:cNvSpPr>
            <p:nvPr/>
          </p:nvSpPr>
          <p:spPr bwMode="auto">
            <a:xfrm flipV="1">
              <a:off x="2180092" y="4681536"/>
              <a:ext cx="4670424" cy="917575"/>
            </a:xfrm>
            <a:custGeom>
              <a:avLst/>
              <a:gdLst/>
              <a:ahLst/>
              <a:cxnLst>
                <a:cxn ang="0">
                  <a:pos x="0" y="0"/>
                </a:cxn>
                <a:cxn ang="0">
                  <a:pos x="1356" y="1317"/>
                </a:cxn>
                <a:cxn ang="0">
                  <a:pos x="2712" y="87"/>
                </a:cxn>
                <a:cxn ang="0">
                  <a:pos x="4068" y="87"/>
                </a:cxn>
                <a:cxn ang="0">
                  <a:pos x="5424" y="96"/>
                </a:cxn>
                <a:cxn ang="0">
                  <a:pos x="6780" y="0"/>
                </a:cxn>
              </a:cxnLst>
              <a:rect l="0" t="0" r="r" b="b"/>
              <a:pathLst>
                <a:path w="6780" h="1317">
                  <a:moveTo>
                    <a:pt x="0" y="0"/>
                  </a:moveTo>
                  <a:lnTo>
                    <a:pt x="1356" y="1317"/>
                  </a:lnTo>
                  <a:lnTo>
                    <a:pt x="2712" y="87"/>
                  </a:lnTo>
                  <a:lnTo>
                    <a:pt x="4068" y="87"/>
                  </a:lnTo>
                  <a:lnTo>
                    <a:pt x="5424" y="96"/>
                  </a:lnTo>
                  <a:lnTo>
                    <a:pt x="6780" y="0"/>
                  </a:lnTo>
                </a:path>
              </a:pathLst>
            </a:custGeom>
            <a:noFill/>
            <a:ln w="38100" cap="flat">
              <a:solidFill>
                <a:srgbClr val="FF6600"/>
              </a:solidFill>
              <a:prstDash val="lgDashDot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26" name="Rectangle 30"/>
            <p:cNvSpPr>
              <a:spLocks noChangeArrowheads="1"/>
            </p:cNvSpPr>
            <p:nvPr/>
          </p:nvSpPr>
          <p:spPr bwMode="auto">
            <a:xfrm>
              <a:off x="1891167" y="5145086"/>
              <a:ext cx="163506"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27" name="Rectangle 31"/>
            <p:cNvSpPr>
              <a:spLocks noChangeArrowheads="1"/>
            </p:cNvSpPr>
            <p:nvPr/>
          </p:nvSpPr>
          <p:spPr bwMode="auto">
            <a:xfrm>
              <a:off x="1753055" y="4838698"/>
              <a:ext cx="327013"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50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28" name="Rectangle 32"/>
            <p:cNvSpPr>
              <a:spLocks noChangeArrowheads="1"/>
            </p:cNvSpPr>
            <p:nvPr/>
          </p:nvSpPr>
          <p:spPr bwMode="auto">
            <a:xfrm>
              <a:off x="1614942" y="4532311"/>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100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29" name="Rectangle 33"/>
            <p:cNvSpPr>
              <a:spLocks noChangeArrowheads="1"/>
            </p:cNvSpPr>
            <p:nvPr/>
          </p:nvSpPr>
          <p:spPr bwMode="auto">
            <a:xfrm>
              <a:off x="1614942" y="4227511"/>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150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0" name="Rectangle 34"/>
            <p:cNvSpPr>
              <a:spLocks noChangeArrowheads="1"/>
            </p:cNvSpPr>
            <p:nvPr/>
          </p:nvSpPr>
          <p:spPr bwMode="auto">
            <a:xfrm>
              <a:off x="1614942" y="3921123"/>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200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1" name="Rectangle 35"/>
            <p:cNvSpPr>
              <a:spLocks noChangeArrowheads="1"/>
            </p:cNvSpPr>
            <p:nvPr/>
          </p:nvSpPr>
          <p:spPr bwMode="auto">
            <a:xfrm>
              <a:off x="1600655" y="3581398"/>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250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2" name="Rectangle 36"/>
            <p:cNvSpPr>
              <a:spLocks noChangeArrowheads="1"/>
            </p:cNvSpPr>
            <p:nvPr/>
          </p:nvSpPr>
          <p:spPr bwMode="auto">
            <a:xfrm>
              <a:off x="1614942" y="3308348"/>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300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3" name="Rectangle 37"/>
            <p:cNvSpPr>
              <a:spLocks noChangeArrowheads="1"/>
            </p:cNvSpPr>
            <p:nvPr/>
          </p:nvSpPr>
          <p:spPr bwMode="auto">
            <a:xfrm>
              <a:off x="1614942" y="3001961"/>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350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4" name="Rectangle 38"/>
            <p:cNvSpPr>
              <a:spLocks noChangeArrowheads="1"/>
            </p:cNvSpPr>
            <p:nvPr/>
          </p:nvSpPr>
          <p:spPr bwMode="auto">
            <a:xfrm>
              <a:off x="1614942" y="2695573"/>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400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5" name="Rectangle 39"/>
            <p:cNvSpPr>
              <a:spLocks noChangeArrowheads="1"/>
            </p:cNvSpPr>
            <p:nvPr/>
          </p:nvSpPr>
          <p:spPr bwMode="auto">
            <a:xfrm>
              <a:off x="1614942" y="2389186"/>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450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6" name="Rectangle 40"/>
            <p:cNvSpPr>
              <a:spLocks noChangeArrowheads="1"/>
            </p:cNvSpPr>
            <p:nvPr/>
          </p:nvSpPr>
          <p:spPr bwMode="auto">
            <a:xfrm>
              <a:off x="1614942" y="2082798"/>
              <a:ext cx="490519"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500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7" name="Rectangle 41"/>
            <p:cNvSpPr>
              <a:spLocks noChangeArrowheads="1"/>
            </p:cNvSpPr>
            <p:nvPr/>
          </p:nvSpPr>
          <p:spPr bwMode="auto">
            <a:xfrm>
              <a:off x="2083255" y="5816598"/>
              <a:ext cx="201978"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O</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8" name="Rectangle 42"/>
            <p:cNvSpPr>
              <a:spLocks noChangeArrowheads="1"/>
            </p:cNvSpPr>
            <p:nvPr/>
          </p:nvSpPr>
          <p:spPr bwMode="auto">
            <a:xfrm>
              <a:off x="2942092" y="5816598"/>
              <a:ext cx="419987"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2.5</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39" name="Rectangle 43"/>
            <p:cNvSpPr>
              <a:spLocks noChangeArrowheads="1"/>
            </p:cNvSpPr>
            <p:nvPr/>
          </p:nvSpPr>
          <p:spPr bwMode="auto">
            <a:xfrm>
              <a:off x="3978729" y="5816598"/>
              <a:ext cx="163506"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5</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40" name="Rectangle 44"/>
            <p:cNvSpPr>
              <a:spLocks noChangeArrowheads="1"/>
            </p:cNvSpPr>
            <p:nvPr/>
          </p:nvSpPr>
          <p:spPr bwMode="auto">
            <a:xfrm>
              <a:off x="4843917" y="5816598"/>
              <a:ext cx="327013"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10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41" name="Rectangle 45"/>
            <p:cNvSpPr>
              <a:spLocks noChangeArrowheads="1"/>
            </p:cNvSpPr>
            <p:nvPr/>
          </p:nvSpPr>
          <p:spPr bwMode="auto">
            <a:xfrm>
              <a:off x="5778954" y="5816598"/>
              <a:ext cx="327013"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15</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42" name="Rectangle 46"/>
            <p:cNvSpPr>
              <a:spLocks noChangeArrowheads="1"/>
            </p:cNvSpPr>
            <p:nvPr/>
          </p:nvSpPr>
          <p:spPr bwMode="auto">
            <a:xfrm>
              <a:off x="6609216" y="5816598"/>
              <a:ext cx="583493"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17.5</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43" name="Rectangle 47"/>
            <p:cNvSpPr>
              <a:spLocks noChangeArrowheads="1"/>
            </p:cNvSpPr>
            <p:nvPr/>
          </p:nvSpPr>
          <p:spPr bwMode="auto">
            <a:xfrm>
              <a:off x="7647441" y="5816598"/>
              <a:ext cx="327013"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20</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44" name="Rectangle 48"/>
            <p:cNvSpPr>
              <a:spLocks noChangeArrowheads="1"/>
            </p:cNvSpPr>
            <p:nvPr/>
          </p:nvSpPr>
          <p:spPr bwMode="auto">
            <a:xfrm>
              <a:off x="6402841" y="2163761"/>
              <a:ext cx="1643062" cy="1830388"/>
            </a:xfrm>
            <a:prstGeom prst="rect">
              <a:avLst/>
            </a:prstGeom>
            <a:noFill/>
            <a:ln w="14288">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45" name="Line 49"/>
            <p:cNvSpPr>
              <a:spLocks noChangeShapeType="1"/>
            </p:cNvSpPr>
            <p:nvPr/>
          </p:nvSpPr>
          <p:spPr bwMode="auto">
            <a:xfrm>
              <a:off x="6504441" y="2538411"/>
              <a:ext cx="401637" cy="158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46" name="Rectangle 50"/>
            <p:cNvSpPr>
              <a:spLocks noChangeArrowheads="1"/>
            </p:cNvSpPr>
            <p:nvPr/>
          </p:nvSpPr>
          <p:spPr bwMode="auto">
            <a:xfrm>
              <a:off x="7006091" y="2362198"/>
              <a:ext cx="1080424"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 Plastic</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47" name="Line 51"/>
            <p:cNvSpPr>
              <a:spLocks noChangeShapeType="1"/>
            </p:cNvSpPr>
            <p:nvPr/>
          </p:nvSpPr>
          <p:spPr bwMode="auto">
            <a:xfrm>
              <a:off x="6504441" y="2919411"/>
              <a:ext cx="401637" cy="1588"/>
            </a:xfrm>
            <a:prstGeom prst="line">
              <a:avLst/>
            </a:prstGeom>
            <a:noFill/>
            <a:ln w="38100">
              <a:solidFill>
                <a:srgbClr val="92D050"/>
              </a:solidFill>
              <a:prstDash val="sysDash"/>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48" name="Rectangle 52"/>
            <p:cNvSpPr>
              <a:spLocks noChangeArrowheads="1"/>
            </p:cNvSpPr>
            <p:nvPr/>
          </p:nvSpPr>
          <p:spPr bwMode="auto">
            <a:xfrm>
              <a:off x="6966404" y="2738436"/>
              <a:ext cx="1041952"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IV</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49" name="Line 53"/>
            <p:cNvSpPr>
              <a:spLocks noChangeShapeType="1"/>
            </p:cNvSpPr>
            <p:nvPr/>
          </p:nvSpPr>
          <p:spPr bwMode="auto">
            <a:xfrm>
              <a:off x="6504441" y="3300411"/>
              <a:ext cx="401637" cy="1588"/>
            </a:xfrm>
            <a:prstGeom prst="line">
              <a:avLst/>
            </a:prstGeom>
            <a:noFill/>
            <a:ln w="38100">
              <a:solidFill>
                <a:schemeClr val="hlink"/>
              </a:solidFill>
              <a:prstDash val="dash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50" name="Rectangle 54"/>
            <p:cNvSpPr>
              <a:spLocks noChangeArrowheads="1"/>
            </p:cNvSpPr>
            <p:nvPr/>
          </p:nvSpPr>
          <p:spPr bwMode="auto">
            <a:xfrm>
              <a:off x="6966404" y="3098798"/>
              <a:ext cx="1082027"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III</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51" name="Line 55"/>
            <p:cNvSpPr>
              <a:spLocks noChangeShapeType="1"/>
            </p:cNvSpPr>
            <p:nvPr/>
          </p:nvSpPr>
          <p:spPr bwMode="auto">
            <a:xfrm>
              <a:off x="6504441" y="3605211"/>
              <a:ext cx="401637" cy="1588"/>
            </a:xfrm>
            <a:prstGeom prst="line">
              <a:avLst/>
            </a:prstGeom>
            <a:noFill/>
            <a:ln w="38100">
              <a:solidFill>
                <a:schemeClr val="tx1"/>
              </a:solidFill>
              <a:prstDash val="lgDash"/>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52" name="Rectangle 56"/>
            <p:cNvSpPr>
              <a:spLocks noChangeArrowheads="1"/>
            </p:cNvSpPr>
            <p:nvPr/>
          </p:nvSpPr>
          <p:spPr bwMode="auto">
            <a:xfrm>
              <a:off x="6966404" y="3459161"/>
              <a:ext cx="974626"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II</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
          <p:nvSpPr>
            <p:cNvPr id="55353" name="Line 57"/>
            <p:cNvSpPr>
              <a:spLocks noChangeShapeType="1"/>
            </p:cNvSpPr>
            <p:nvPr/>
          </p:nvSpPr>
          <p:spPr bwMode="auto">
            <a:xfrm>
              <a:off x="6504441" y="3986211"/>
              <a:ext cx="401637" cy="1588"/>
            </a:xfrm>
            <a:prstGeom prst="line">
              <a:avLst/>
            </a:prstGeom>
            <a:noFill/>
            <a:ln w="38100">
              <a:solidFill>
                <a:srgbClr val="FF6600"/>
              </a:solidFill>
              <a:prstDash val="lgDashDot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Verdana" pitchFamily="34" charset="0"/>
                <a:cs typeface="Verdana" pitchFamily="34" charset="0"/>
              </a:endParaRPr>
            </a:p>
          </p:txBody>
        </p:sp>
        <p:sp>
          <p:nvSpPr>
            <p:cNvPr id="55354" name="Rectangle 58"/>
            <p:cNvSpPr>
              <a:spLocks noChangeArrowheads="1"/>
            </p:cNvSpPr>
            <p:nvPr/>
          </p:nvSpPr>
          <p:spPr bwMode="auto">
            <a:xfrm>
              <a:off x="6966404" y="3817936"/>
              <a:ext cx="867225" cy="307777"/>
            </a:xfrm>
            <a:prstGeom prst="rect">
              <a:avLst/>
            </a:prstGeom>
            <a:noFill/>
            <a:ln w="9525">
              <a:noFill/>
              <a:miter lim="800000"/>
              <a:headEnd/>
              <a:tailEnd/>
            </a:ln>
          </p:spPr>
          <p:txBody>
            <a:bodyPr wrap="none" lIns="0" tIns="0" rIns="0" bIns="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I</a:t>
              </a:r>
              <a:endPar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grpSp>
      <p:cxnSp>
        <p:nvCxnSpPr>
          <p:cNvPr id="69" name="Straight Connector 68"/>
          <p:cNvCxnSpPr>
            <a:stCxn id="55325" idx="5"/>
          </p:cNvCxnSpPr>
          <p:nvPr/>
        </p:nvCxnSpPr>
        <p:spPr>
          <a:xfrm flipV="1">
            <a:off x="2186873" y="3248027"/>
            <a:ext cx="937327" cy="2398711"/>
          </a:xfrm>
          <a:prstGeom prst="line">
            <a:avLst/>
          </a:prstGeom>
        </p:spPr>
        <p:style>
          <a:lnRef idx="2">
            <a:schemeClr val="accent2"/>
          </a:lnRef>
          <a:fillRef idx="0">
            <a:schemeClr val="accent2"/>
          </a:fillRef>
          <a:effectRef idx="1">
            <a:schemeClr val="accent2"/>
          </a:effectRef>
          <a:fontRef idx="minor">
            <a:schemeClr val="tx1"/>
          </a:fontRef>
        </p:style>
      </p:cxnSp>
      <p:cxnSp>
        <p:nvCxnSpPr>
          <p:cNvPr id="71" name="Straight Connector 70"/>
          <p:cNvCxnSpPr/>
          <p:nvPr/>
        </p:nvCxnSpPr>
        <p:spPr>
          <a:xfrm flipV="1">
            <a:off x="3124200" y="2514600"/>
            <a:ext cx="914400" cy="685800"/>
          </a:xfrm>
          <a:prstGeom prst="line">
            <a:avLst/>
          </a:prstGeom>
        </p:spPr>
        <p:style>
          <a:lnRef idx="2">
            <a:schemeClr val="accent2"/>
          </a:lnRef>
          <a:fillRef idx="0">
            <a:schemeClr val="accent2"/>
          </a:fillRef>
          <a:effectRef idx="1">
            <a:schemeClr val="accent2"/>
          </a:effectRef>
          <a:fontRef idx="minor">
            <a:schemeClr val="tx1"/>
          </a:fontRef>
        </p:style>
      </p:cxnSp>
      <p:cxnSp>
        <p:nvCxnSpPr>
          <p:cNvPr id="73" name="Straight Connector 72"/>
          <p:cNvCxnSpPr/>
          <p:nvPr/>
        </p:nvCxnSpPr>
        <p:spPr>
          <a:xfrm>
            <a:off x="4038600" y="2514600"/>
            <a:ext cx="990600" cy="914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77" name="Straight Connector 76"/>
          <p:cNvCxnSpPr/>
          <p:nvPr/>
        </p:nvCxnSpPr>
        <p:spPr>
          <a:xfrm rot="16200000" flipH="1">
            <a:off x="4610100" y="3848100"/>
            <a:ext cx="1752600" cy="914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79" name="Straight Connector 78"/>
          <p:cNvCxnSpPr/>
          <p:nvPr/>
        </p:nvCxnSpPr>
        <p:spPr>
          <a:xfrm>
            <a:off x="5943600" y="5181600"/>
            <a:ext cx="914400" cy="457200"/>
          </a:xfrm>
          <a:prstGeom prst="line">
            <a:avLst/>
          </a:prstGeom>
        </p:spPr>
        <p:style>
          <a:lnRef idx="2">
            <a:schemeClr val="accent2"/>
          </a:lnRef>
          <a:fillRef idx="0">
            <a:schemeClr val="accent2"/>
          </a:fillRef>
          <a:effectRef idx="1">
            <a:schemeClr val="accent2"/>
          </a:effectRef>
          <a:fontRef idx="minor">
            <a:schemeClr val="tx1"/>
          </a:fontRef>
        </p:style>
      </p:cxnSp>
      <p:sp>
        <p:nvSpPr>
          <p:cNvPr id="80" name="TextBox 79"/>
          <p:cNvSpPr txBox="1"/>
          <p:nvPr/>
        </p:nvSpPr>
        <p:spPr>
          <a:xfrm>
            <a:off x="1371600" y="1752600"/>
            <a:ext cx="10668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(BTU)</a:t>
            </a:r>
          </a:p>
        </p:txBody>
      </p:sp>
      <p:sp>
        <p:nvSpPr>
          <p:cNvPr id="81" name="TextBox 80"/>
          <p:cNvSpPr txBox="1"/>
          <p:nvPr/>
        </p:nvSpPr>
        <p:spPr>
          <a:xfrm>
            <a:off x="5181600" y="6248400"/>
            <a:ext cx="1219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(TIME)</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228600"/>
            <a:ext cx="7391400" cy="537027"/>
          </a:xfrm>
          <a:noFill/>
          <a:ln/>
        </p:spPr>
        <p:txBody>
          <a:bodyPr lIns="90488" tIns="44450" rIns="90488" bIns="44450" anchor="b">
            <a:normAutofit/>
          </a:bodyPr>
          <a:lstStyle/>
          <a:p>
            <a:r>
              <a:rPr lang="en-US" sz="2400" b="0" dirty="0"/>
              <a:t>Generic FMRC Benchmark Commodities</a:t>
            </a:r>
          </a:p>
        </p:txBody>
      </p:sp>
      <p:sp>
        <p:nvSpPr>
          <p:cNvPr id="53252" name="Rectangle 4"/>
          <p:cNvSpPr>
            <a:spLocks noChangeArrowheads="1"/>
          </p:cNvSpPr>
          <p:nvPr/>
        </p:nvSpPr>
        <p:spPr bwMode="auto">
          <a:xfrm>
            <a:off x="152400" y="1143000"/>
            <a:ext cx="8839200" cy="4572000"/>
          </a:xfrm>
          <a:prstGeom prst="rect">
            <a:avLst/>
          </a:prstGeom>
          <a:noFill/>
          <a:ln w="12700">
            <a:noFill/>
            <a:miter lim="800000"/>
            <a:headEnd/>
            <a:tailEnd/>
          </a:ln>
          <a:effectLst/>
        </p:spPr>
        <p:txBody>
          <a:bodyPr lIns="90488" tIns="44450" rIns="90488" bIns="44450"/>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Class	Commodity</a:t>
            </a:r>
            <a:endPar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514350" marR="0" lvl="0" indent="-514350" algn="l" defTabSz="457200" rtl="0" eaLnBrk="0" fontAlgn="auto" latinLnBrk="0" hangingPunct="0">
              <a:lnSpc>
                <a:spcPct val="100000"/>
              </a:lnSpc>
              <a:spcBef>
                <a:spcPct val="5000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Glass Jars Compartmented Cartons (GJCC)</a:t>
            </a:r>
          </a:p>
          <a:p>
            <a:pPr marL="514350" marR="0" lvl="0" indent="-514350" algn="l" defTabSz="457200" rtl="0" eaLnBrk="0" fontAlgn="auto" latinLnBrk="0" hangingPunct="0">
              <a:lnSpc>
                <a:spcPct val="100000"/>
              </a:lnSpc>
              <a:spcBef>
                <a:spcPct val="5000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Metal Lined Double </a:t>
            </a:r>
            <a:r>
              <a:rPr kumimoji="0" lang="en-US" sz="2000" b="0" i="0" u="none" strike="noStrike" kern="1200" cap="none" spc="0" normalizeH="0" baseline="0" noProof="0" dirty="0" err="1">
                <a:ln>
                  <a:noFill/>
                </a:ln>
                <a:solidFill>
                  <a:prstClr val="black"/>
                </a:solidFill>
                <a:effectLst/>
                <a:uLnTx/>
                <a:uFillTx/>
                <a:latin typeface="Verdana" pitchFamily="34" charset="0"/>
                <a:ea typeface="Verdana" pitchFamily="34" charset="0"/>
                <a:cs typeface="Verdana" pitchFamily="34" charset="0"/>
              </a:rPr>
              <a:t>Triwall</a:t>
            </a: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(MLDT)</a:t>
            </a:r>
          </a:p>
          <a:p>
            <a:pPr marL="514350" marR="0" lvl="0" indent="-514350" algn="l" defTabSz="457200" rtl="0" eaLnBrk="0" fontAlgn="auto" latinLnBrk="0" hangingPunct="0">
              <a:lnSpc>
                <a:spcPct val="100000"/>
              </a:lnSpc>
              <a:spcBef>
                <a:spcPct val="5000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Paper Cups Compartmented Cartons (PCCC)</a:t>
            </a:r>
          </a:p>
          <a:p>
            <a:pPr marL="514350" marR="0" lvl="0" indent="-514350" algn="l" defTabSz="457200" rtl="0" eaLnBrk="0" fontAlgn="auto" latinLnBrk="0" hangingPunct="0">
              <a:lnSpc>
                <a:spcPct val="100000"/>
              </a:lnSpc>
              <a:spcBef>
                <a:spcPct val="5000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Polystyrene &amp; Paper Cups in Compartmented Cartons (PSPC)</a:t>
            </a:r>
          </a:p>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Plastics:</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		Polystyrene Cups in Compartmented Cartons (PSCC)</a:t>
            </a:r>
          </a:p>
        </p:txBody>
      </p:sp>
      <p:sp>
        <p:nvSpPr>
          <p:cNvPr id="53253" name="Rectangle 5"/>
          <p:cNvSpPr>
            <a:spLocks noChangeArrowheads="1"/>
          </p:cNvSpPr>
          <p:nvPr/>
        </p:nvSpPr>
        <p:spPr bwMode="auto">
          <a:xfrm>
            <a:off x="1524000" y="2133600"/>
            <a:ext cx="7486650" cy="4857750"/>
          </a:xfrm>
          <a:prstGeom prst="rect">
            <a:avLst/>
          </a:prstGeom>
          <a:noFill/>
          <a:ln w="12700">
            <a:no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4DCFA"/>
              </a:solidFill>
              <a:effectLst>
                <a:outerShdw blurRad="38100" dist="38100" dir="2700000" algn="tl">
                  <a:srgbClr val="FFFFFF"/>
                </a:outerShdw>
              </a:effectLst>
              <a:uLnTx/>
              <a:uFillTx/>
              <a:latin typeface="Corbel" panose="020B0503020204020204"/>
              <a:ea typeface="+mn-ea"/>
              <a:cs typeface="+mn-cs"/>
            </a:endParaRPr>
          </a:p>
        </p:txBody>
      </p:sp>
      <p:sp>
        <p:nvSpPr>
          <p:cNvPr id="53254" name="Rectangle 6"/>
          <p:cNvSpPr>
            <a:spLocks noChangeArrowheads="1"/>
          </p:cNvSpPr>
          <p:nvPr/>
        </p:nvSpPr>
        <p:spPr bwMode="auto">
          <a:xfrm>
            <a:off x="1943100" y="2578100"/>
            <a:ext cx="7219950" cy="4565650"/>
          </a:xfrm>
          <a:prstGeom prst="rect">
            <a:avLst/>
          </a:prstGeom>
          <a:noFill/>
          <a:ln w="12700">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191386"/>
            <a:ext cx="7772400" cy="1143000"/>
          </a:xfrm>
        </p:spPr>
        <p:txBody>
          <a:bodyPr>
            <a:normAutofit/>
          </a:bodyPr>
          <a:lstStyle/>
          <a:p>
            <a:r>
              <a:rPr lang="en-US" sz="2800" b="0" dirty="0"/>
              <a:t>Table of Contents</a:t>
            </a:r>
          </a:p>
        </p:txBody>
      </p:sp>
      <p:sp>
        <p:nvSpPr>
          <p:cNvPr id="272387" name="Rectangle 3"/>
          <p:cNvSpPr>
            <a:spLocks noGrp="1" noChangeArrowheads="1"/>
          </p:cNvSpPr>
          <p:nvPr>
            <p:ph idx="1"/>
          </p:nvPr>
        </p:nvSpPr>
        <p:spPr>
          <a:xfrm>
            <a:off x="304800" y="1295400"/>
            <a:ext cx="8991600" cy="4648200"/>
          </a:xfrm>
        </p:spPr>
        <p:txBody>
          <a:bodyPr>
            <a:noAutofit/>
          </a:bodyPr>
          <a:lstStyle/>
          <a:p>
            <a:pPr>
              <a:lnSpc>
                <a:spcPct val="90000"/>
              </a:lnSpc>
            </a:pPr>
            <a:r>
              <a:rPr lang="en-US" sz="2400" b="0" dirty="0">
                <a:latin typeface="Verdana" panose="020B0604030504040204" pitchFamily="34" charset="0"/>
                <a:ea typeface="Verdana" panose="020B0604030504040204" pitchFamily="34" charset="0"/>
              </a:rPr>
              <a:t>Commodity Classifications</a:t>
            </a:r>
          </a:p>
          <a:p>
            <a:pPr>
              <a:lnSpc>
                <a:spcPct val="90000"/>
              </a:lnSpc>
            </a:pPr>
            <a:endParaRPr lang="en-US" sz="2400" b="0" dirty="0">
              <a:latin typeface="Verdana" panose="020B0604030504040204" pitchFamily="34" charset="0"/>
              <a:ea typeface="Verdana" panose="020B0604030504040204" pitchFamily="34" charset="0"/>
            </a:endParaRPr>
          </a:p>
          <a:p>
            <a:pPr>
              <a:lnSpc>
                <a:spcPct val="90000"/>
              </a:lnSpc>
            </a:pPr>
            <a:r>
              <a:rPr lang="en-US" sz="2400" b="0" dirty="0">
                <a:latin typeface="Verdana" panose="020B0604030504040204" pitchFamily="34" charset="0"/>
                <a:ea typeface="Verdana" panose="020B0604030504040204" pitchFamily="34" charset="0"/>
              </a:rPr>
              <a:t>Definitions/Rules for all storage</a:t>
            </a:r>
          </a:p>
          <a:p>
            <a:pPr>
              <a:lnSpc>
                <a:spcPct val="90000"/>
              </a:lnSpc>
            </a:pPr>
            <a:endParaRPr lang="en-US" sz="2400" b="0" dirty="0">
              <a:latin typeface="Verdana" panose="020B0604030504040204" pitchFamily="34" charset="0"/>
              <a:ea typeface="Verdana" panose="020B0604030504040204" pitchFamily="34" charset="0"/>
            </a:endParaRPr>
          </a:p>
          <a:p>
            <a:pPr>
              <a:lnSpc>
                <a:spcPct val="90000"/>
              </a:lnSpc>
            </a:pPr>
            <a:r>
              <a:rPr lang="en-US" sz="2400" b="0" dirty="0">
                <a:latin typeface="Verdana" panose="020B0604030504040204" pitchFamily="34" charset="0"/>
                <a:ea typeface="Verdana" panose="020B0604030504040204" pitchFamily="34" charset="0"/>
              </a:rPr>
              <a:t>Definitions/Rules for Miscellaneous storage</a:t>
            </a:r>
          </a:p>
          <a:p>
            <a:pPr>
              <a:lnSpc>
                <a:spcPct val="90000"/>
              </a:lnSpc>
            </a:pPr>
            <a:endParaRPr lang="en-US" sz="2400" b="0" dirty="0">
              <a:latin typeface="Verdana" panose="020B0604030504040204" pitchFamily="34" charset="0"/>
              <a:ea typeface="Verdana" panose="020B0604030504040204" pitchFamily="34" charset="0"/>
            </a:endParaRPr>
          </a:p>
          <a:p>
            <a:pPr>
              <a:lnSpc>
                <a:spcPct val="90000"/>
              </a:lnSpc>
            </a:pPr>
            <a:r>
              <a:rPr lang="en-US" sz="2400" b="0" dirty="0">
                <a:latin typeface="Verdana" panose="020B0604030504040204" pitchFamily="34" charset="0"/>
                <a:ea typeface="Verdana" panose="020B0604030504040204" pitchFamily="34" charset="0"/>
              </a:rPr>
              <a:t>Definitions/Rules for General storage</a:t>
            </a:r>
          </a:p>
          <a:p>
            <a:pPr lvl="1">
              <a:lnSpc>
                <a:spcPct val="90000"/>
              </a:lnSpc>
              <a:buFont typeface="Roboto" panose="02000000000000000000" pitchFamily="2" charset="0"/>
              <a:buChar char="―"/>
            </a:pPr>
            <a:r>
              <a:rPr lang="en-US" sz="2000" b="0" dirty="0">
                <a:latin typeface="Verdana" panose="020B0604030504040204" pitchFamily="34" charset="0"/>
                <a:ea typeface="Verdana" panose="020B0604030504040204" pitchFamily="34" charset="0"/>
              </a:rPr>
              <a:t>Solid piled, palletized, bin box, shelf, back-to-back shelf</a:t>
            </a:r>
          </a:p>
          <a:p>
            <a:pPr lvl="1">
              <a:lnSpc>
                <a:spcPct val="90000"/>
              </a:lnSpc>
              <a:buFont typeface="Roboto" panose="02000000000000000000" pitchFamily="2" charset="0"/>
              <a:buChar char="―"/>
            </a:pPr>
            <a:r>
              <a:rPr lang="en-US" sz="2000" b="0" dirty="0">
                <a:latin typeface="Verdana" panose="020B0604030504040204" pitchFamily="34" charset="0"/>
                <a:ea typeface="Verdana" panose="020B0604030504040204" pitchFamily="34" charset="0"/>
              </a:rPr>
              <a:t>Class I-IV &amp; Plastics</a:t>
            </a:r>
          </a:p>
          <a:p>
            <a:pPr>
              <a:lnSpc>
                <a:spcPct val="90000"/>
              </a:lnSpc>
            </a:pPr>
            <a:endParaRPr lang="en-US" sz="2400" b="0" dirty="0">
              <a:latin typeface="Verdana" panose="020B0604030504040204" pitchFamily="34" charset="0"/>
              <a:ea typeface="Verdana" panose="020B0604030504040204" pitchFamily="34" charset="0"/>
            </a:endParaRPr>
          </a:p>
          <a:p>
            <a:pPr>
              <a:lnSpc>
                <a:spcPct val="90000"/>
              </a:lnSpc>
            </a:pPr>
            <a:endParaRPr lang="en-US" sz="2400"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09600" y="228600"/>
            <a:ext cx="7772400" cy="608013"/>
          </a:xfrm>
        </p:spPr>
        <p:txBody>
          <a:bodyPr>
            <a:normAutofit/>
          </a:bodyPr>
          <a:lstStyle/>
          <a:p>
            <a:r>
              <a:rPr lang="en-US" b="0" dirty="0"/>
              <a:t>Mixed Commodities</a:t>
            </a:r>
          </a:p>
        </p:txBody>
      </p:sp>
      <p:sp>
        <p:nvSpPr>
          <p:cNvPr id="158723" name="Rectangle 3"/>
          <p:cNvSpPr>
            <a:spLocks noGrp="1" noChangeArrowheads="1"/>
          </p:cNvSpPr>
          <p:nvPr>
            <p:ph idx="1"/>
          </p:nvPr>
        </p:nvSpPr>
        <p:spPr>
          <a:xfrm>
            <a:off x="533400" y="1828800"/>
            <a:ext cx="7772400" cy="4343400"/>
          </a:xfrm>
        </p:spPr>
        <p:txBody>
          <a:bodyPr>
            <a:normAutofit/>
          </a:bodyPr>
          <a:lstStyle/>
          <a:p>
            <a:pPr>
              <a:lnSpc>
                <a:spcPct val="90000"/>
              </a:lnSpc>
            </a:pPr>
            <a:r>
              <a:rPr lang="en-US" sz="2400" b="0" dirty="0"/>
              <a:t>Option 1 - protect the entire building for the highest </a:t>
            </a:r>
            <a:r>
              <a:rPr lang="en-US" sz="2000" b="0" dirty="0"/>
              <a:t>(or most demanding) </a:t>
            </a:r>
            <a:r>
              <a:rPr lang="en-US" sz="2400" b="0" dirty="0"/>
              <a:t>commodity</a:t>
            </a:r>
          </a:p>
          <a:p>
            <a:pPr>
              <a:lnSpc>
                <a:spcPct val="90000"/>
              </a:lnSpc>
            </a:pPr>
            <a:endParaRPr lang="en-US" sz="2400" b="0" dirty="0"/>
          </a:p>
          <a:p>
            <a:pPr>
              <a:lnSpc>
                <a:spcPct val="90000"/>
              </a:lnSpc>
            </a:pPr>
            <a:r>
              <a:rPr lang="en-US" sz="2400" b="0" dirty="0"/>
              <a:t>Option 2 - Confine the higher hazard material to a designated area</a:t>
            </a:r>
          </a:p>
          <a:p>
            <a:pPr>
              <a:lnSpc>
                <a:spcPct val="90000"/>
              </a:lnSpc>
            </a:pPr>
            <a:endParaRPr lang="en-US" sz="2400" b="0" dirty="0"/>
          </a:p>
          <a:p>
            <a:pPr>
              <a:lnSpc>
                <a:spcPct val="90000"/>
              </a:lnSpc>
            </a:pPr>
            <a:r>
              <a:rPr lang="en-US" sz="2400" b="0" dirty="0"/>
              <a:t>Option 3 - Randomly space a few pallet loads of the higher commodity without changing the classification </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8723">
                                            <p:txEl>
                                              <p:pRg st="2" end="2"/>
                                            </p:txEl>
                                          </p:spTgt>
                                        </p:tgtEl>
                                        <p:attrNameLst>
                                          <p:attrName>style.visibility</p:attrName>
                                        </p:attrNameLst>
                                      </p:cBhvr>
                                      <p:to>
                                        <p:strVal val="visible"/>
                                      </p:to>
                                    </p:set>
                                    <p:anim calcmode="lin" valueType="num">
                                      <p:cBhvr additive="base">
                                        <p:cTn id="13" dur="500" fill="hold"/>
                                        <p:tgtEl>
                                          <p:spTgt spid="1587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8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8723">
                                            <p:txEl>
                                              <p:pRg st="4" end="4"/>
                                            </p:txEl>
                                          </p:spTgt>
                                        </p:tgtEl>
                                        <p:attrNameLst>
                                          <p:attrName>style.visibility</p:attrName>
                                        </p:attrNameLst>
                                      </p:cBhvr>
                                      <p:to>
                                        <p:strVal val="visible"/>
                                      </p:to>
                                    </p:set>
                                    <p:anim calcmode="lin" valueType="num">
                                      <p:cBhvr additive="base">
                                        <p:cTn id="19" dur="500" fill="hold"/>
                                        <p:tgtEl>
                                          <p:spTgt spid="1587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87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09600" y="152400"/>
            <a:ext cx="7772400" cy="762000"/>
          </a:xfrm>
        </p:spPr>
        <p:txBody>
          <a:bodyPr>
            <a:normAutofit/>
          </a:bodyPr>
          <a:lstStyle/>
          <a:p>
            <a:r>
              <a:rPr lang="en-US" b="0" dirty="0"/>
              <a:t>Mixed Commodities - Randomly Spaced Option</a:t>
            </a:r>
          </a:p>
        </p:txBody>
      </p:sp>
      <p:sp>
        <p:nvSpPr>
          <p:cNvPr id="159747" name="Rectangle 3"/>
          <p:cNvSpPr>
            <a:spLocks noGrp="1" noChangeArrowheads="1"/>
          </p:cNvSpPr>
          <p:nvPr>
            <p:ph idx="1"/>
          </p:nvPr>
        </p:nvSpPr>
        <p:spPr>
          <a:xfrm>
            <a:off x="533400" y="1524000"/>
            <a:ext cx="7772400" cy="4876800"/>
          </a:xfrm>
        </p:spPr>
        <p:txBody>
          <a:bodyPr>
            <a:normAutofit/>
          </a:bodyPr>
          <a:lstStyle/>
          <a:p>
            <a:pPr>
              <a:lnSpc>
                <a:spcPct val="90000"/>
              </a:lnSpc>
            </a:pPr>
            <a:r>
              <a:rPr lang="en-US" sz="2400" b="0" dirty="0"/>
              <a:t>Up to 10 pallet loads of a higher hazard commodity in any 40,000 ft</a:t>
            </a:r>
            <a:r>
              <a:rPr lang="en-US" sz="2400" b="0" baseline="30000" dirty="0"/>
              <a:t>2</a:t>
            </a:r>
            <a:r>
              <a:rPr lang="en-US" sz="2400" b="0" dirty="0"/>
              <a:t> area are allowed in most circumstances</a:t>
            </a:r>
          </a:p>
          <a:p>
            <a:pPr lvl="1">
              <a:lnSpc>
                <a:spcPct val="90000"/>
              </a:lnSpc>
              <a:buFont typeface="Wingdings" pitchFamily="2" charset="2"/>
              <a:buChar char="ü"/>
            </a:pPr>
            <a:r>
              <a:rPr lang="en-US" sz="2000" b="0" dirty="0"/>
              <a:t>randomly spaced</a:t>
            </a:r>
          </a:p>
          <a:p>
            <a:pPr lvl="1">
              <a:lnSpc>
                <a:spcPct val="90000"/>
              </a:lnSpc>
              <a:buFont typeface="Wingdings" pitchFamily="2" charset="2"/>
              <a:buChar char="ü"/>
            </a:pPr>
            <a:r>
              <a:rPr lang="en-US" sz="2000" b="0" dirty="0"/>
              <a:t>no adjacent pallet loads in any direction, including</a:t>
            </a:r>
            <a:br>
              <a:rPr lang="en-US" sz="2000" b="0" dirty="0"/>
            </a:br>
            <a:r>
              <a:rPr lang="en-US" sz="2000" b="0" dirty="0"/>
              <a:t>diagonally</a:t>
            </a:r>
          </a:p>
          <a:p>
            <a:pPr>
              <a:lnSpc>
                <a:spcPct val="90000"/>
              </a:lnSpc>
            </a:pPr>
            <a:endParaRPr lang="en-US" sz="2400" b="0" dirty="0"/>
          </a:p>
          <a:p>
            <a:pPr>
              <a:lnSpc>
                <a:spcPct val="90000"/>
              </a:lnSpc>
            </a:pPr>
            <a:r>
              <a:rPr lang="en-US" sz="2400" b="0" dirty="0"/>
              <a:t>When the fire protection system is designed for Class I or Class II protection, the number of pallet loads of Class IV or Group A Plastics shall be reduced to 5.</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anim calcmode="lin" valueType="num">
                                      <p:cBhvr additive="base">
                                        <p:cTn id="11" dur="500" fill="hold"/>
                                        <p:tgtEl>
                                          <p:spTgt spid="1597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97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anim calcmode="lin" valueType="num">
                                      <p:cBhvr additive="base">
                                        <p:cTn id="15" dur="500" fill="hold"/>
                                        <p:tgtEl>
                                          <p:spTgt spid="1597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9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9747">
                                            <p:txEl>
                                              <p:pRg st="4" end="4"/>
                                            </p:txEl>
                                          </p:spTgt>
                                        </p:tgtEl>
                                        <p:attrNameLst>
                                          <p:attrName>style.visibility</p:attrName>
                                        </p:attrNameLst>
                                      </p:cBhvr>
                                      <p:to>
                                        <p:strVal val="visible"/>
                                      </p:to>
                                    </p:set>
                                    <p:anim calcmode="lin" valueType="num">
                                      <p:cBhvr additive="base">
                                        <p:cTn id="21" dur="500" fill="hold"/>
                                        <p:tgtEl>
                                          <p:spTgt spid="15974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9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52400"/>
            <a:ext cx="7772400" cy="606425"/>
          </a:xfrm>
        </p:spPr>
        <p:txBody>
          <a:bodyPr>
            <a:normAutofit/>
          </a:bodyPr>
          <a:lstStyle/>
          <a:p>
            <a:r>
              <a:rPr lang="en-US" b="0" dirty="0"/>
              <a:t>Plastic Pallets</a:t>
            </a:r>
          </a:p>
        </p:txBody>
      </p:sp>
      <p:sp>
        <p:nvSpPr>
          <p:cNvPr id="160771" name="Rectangle 3"/>
          <p:cNvSpPr>
            <a:spLocks noGrp="1" noChangeArrowheads="1"/>
          </p:cNvSpPr>
          <p:nvPr>
            <p:ph idx="1"/>
          </p:nvPr>
        </p:nvSpPr>
        <p:spPr>
          <a:xfrm>
            <a:off x="152400" y="1695450"/>
            <a:ext cx="8763000" cy="4629150"/>
          </a:xfrm>
        </p:spPr>
        <p:txBody>
          <a:bodyPr>
            <a:noAutofit/>
          </a:bodyPr>
          <a:lstStyle/>
          <a:p>
            <a:pPr>
              <a:lnSpc>
                <a:spcPct val="90000"/>
              </a:lnSpc>
            </a:pPr>
            <a:r>
              <a:rPr lang="en-US" sz="2400" b="0" dirty="0"/>
              <a:t>Commodity classification rules assume wooden or metal pallets</a:t>
            </a:r>
          </a:p>
          <a:p>
            <a:pPr>
              <a:lnSpc>
                <a:spcPct val="90000"/>
              </a:lnSpc>
            </a:pPr>
            <a:endParaRPr lang="en-US" sz="2400" b="0" dirty="0"/>
          </a:p>
          <a:p>
            <a:pPr>
              <a:lnSpc>
                <a:spcPct val="90000"/>
              </a:lnSpc>
            </a:pPr>
            <a:r>
              <a:rPr lang="en-US" sz="2400" b="0" dirty="0"/>
              <a:t>Plastic pallets are permitted</a:t>
            </a:r>
          </a:p>
          <a:p>
            <a:pPr lvl="1">
              <a:lnSpc>
                <a:spcPct val="90000"/>
              </a:lnSpc>
            </a:pPr>
            <a:r>
              <a:rPr lang="en-US" sz="2000" b="0" dirty="0"/>
              <a:t>Unreinforced</a:t>
            </a:r>
          </a:p>
          <a:p>
            <a:pPr lvl="2">
              <a:lnSpc>
                <a:spcPct val="90000"/>
              </a:lnSpc>
            </a:pPr>
            <a:r>
              <a:rPr lang="en-US" sz="2000" b="0" dirty="0"/>
              <a:t>classification shall be increased by one class (e.g. Class I to Class II)</a:t>
            </a:r>
          </a:p>
          <a:p>
            <a:pPr lvl="2">
              <a:lnSpc>
                <a:spcPct val="90000"/>
              </a:lnSpc>
            </a:pPr>
            <a:r>
              <a:rPr lang="en-US" sz="2000" b="0" dirty="0"/>
              <a:t>Must have a permanent symbol marking them</a:t>
            </a:r>
          </a:p>
          <a:p>
            <a:pPr lvl="2">
              <a:lnSpc>
                <a:spcPct val="90000"/>
              </a:lnSpc>
            </a:pPr>
            <a:endParaRPr lang="en-US" sz="2000" b="0" dirty="0"/>
          </a:p>
          <a:p>
            <a:pPr lvl="1">
              <a:lnSpc>
                <a:spcPct val="90000"/>
              </a:lnSpc>
            </a:pPr>
            <a:r>
              <a:rPr lang="en-US" sz="2000" b="0" dirty="0"/>
              <a:t>Reinforced</a:t>
            </a:r>
          </a:p>
          <a:p>
            <a:pPr lvl="2">
              <a:lnSpc>
                <a:spcPct val="90000"/>
              </a:lnSpc>
            </a:pPr>
            <a:r>
              <a:rPr lang="en-US" sz="2000" b="0" dirty="0"/>
              <a:t>Classification shall be increased by two classes (e.g. Class II to Class IV)</a:t>
            </a:r>
          </a:p>
        </p:txBody>
      </p:sp>
    </p:spTree>
  </p:cSld>
  <p:clrMapOvr>
    <a:masterClrMapping/>
  </p:clrMapOvr>
  <p:transition>
    <p:cover dir="l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ChangeArrowheads="1"/>
          </p:cNvSpPr>
          <p:nvPr>
            <p:ph type="title"/>
          </p:nvPr>
        </p:nvSpPr>
        <p:spPr>
          <a:xfrm>
            <a:off x="615554" y="-21265"/>
            <a:ext cx="7735887" cy="990600"/>
          </a:xfrm>
        </p:spPr>
        <p:txBody>
          <a:bodyPr>
            <a:normAutofit/>
          </a:bodyPr>
          <a:lstStyle/>
          <a:p>
            <a:r>
              <a:rPr lang="en-US" sz="2800" b="0" dirty="0"/>
              <a:t>Plastic Pallets</a:t>
            </a:r>
          </a:p>
        </p:txBody>
      </p:sp>
      <p:pic>
        <p:nvPicPr>
          <p:cNvPr id="1239044" name="Picture 4" descr="Fig A 3 3 18 a"/>
          <p:cNvPicPr>
            <a:picLocks noChangeAspect="1" noChangeArrowheads="1"/>
          </p:cNvPicPr>
          <p:nvPr/>
        </p:nvPicPr>
        <p:blipFill>
          <a:blip r:embed="rId3" cstate="print"/>
          <a:srcRect/>
          <a:stretch>
            <a:fillRect/>
          </a:stretch>
        </p:blipFill>
        <p:spPr bwMode="auto">
          <a:xfrm>
            <a:off x="6705600" y="3352800"/>
            <a:ext cx="1645841" cy="1981200"/>
          </a:xfrm>
          <a:prstGeom prst="rect">
            <a:avLst/>
          </a:prstGeom>
          <a:noFill/>
        </p:spPr>
      </p:pic>
      <p:pic>
        <p:nvPicPr>
          <p:cNvPr id="1239045" name="Picture 5" descr="Fig A 3 3 18 b"/>
          <p:cNvPicPr>
            <a:picLocks noChangeAspect="1" noChangeArrowheads="1"/>
          </p:cNvPicPr>
          <p:nvPr/>
        </p:nvPicPr>
        <p:blipFill>
          <a:blip r:embed="rId4" cstate="print"/>
          <a:srcRect/>
          <a:stretch>
            <a:fillRect/>
          </a:stretch>
        </p:blipFill>
        <p:spPr bwMode="auto">
          <a:xfrm>
            <a:off x="2819401" y="2970952"/>
            <a:ext cx="3657600" cy="3205479"/>
          </a:xfrm>
          <a:prstGeom prst="rect">
            <a:avLst/>
          </a:prstGeom>
          <a:noFill/>
        </p:spPr>
      </p:pic>
      <p:grpSp>
        <p:nvGrpSpPr>
          <p:cNvPr id="2" name="Group 6"/>
          <p:cNvGrpSpPr>
            <a:grpSpLocks/>
          </p:cNvGrpSpPr>
          <p:nvPr/>
        </p:nvGrpSpPr>
        <p:grpSpPr bwMode="auto">
          <a:xfrm>
            <a:off x="533400" y="3505200"/>
            <a:ext cx="2057400" cy="1752600"/>
            <a:chOff x="2448" y="8496"/>
            <a:chExt cx="3024" cy="2880"/>
          </a:xfrm>
        </p:grpSpPr>
        <p:sp>
          <p:nvSpPr>
            <p:cNvPr id="1239047" name="Rectangle 7"/>
            <p:cNvSpPr>
              <a:spLocks noChangeArrowheads="1"/>
            </p:cNvSpPr>
            <p:nvPr/>
          </p:nvSpPr>
          <p:spPr bwMode="auto">
            <a:xfrm>
              <a:off x="2448" y="8496"/>
              <a:ext cx="3024" cy="2880"/>
            </a:xfrm>
            <a:prstGeom prst="rect">
              <a:avLst/>
            </a:prstGeom>
            <a:solidFill>
              <a:srgbClr val="FFFFFF"/>
            </a:solidFill>
            <a:ln w="952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239048" name="Rectangle 8"/>
            <p:cNvSpPr>
              <a:spLocks noChangeArrowheads="1"/>
            </p:cNvSpPr>
            <p:nvPr/>
          </p:nvSpPr>
          <p:spPr bwMode="auto">
            <a:xfrm>
              <a:off x="2736" y="8784"/>
              <a:ext cx="2448" cy="2304"/>
            </a:xfrm>
            <a:prstGeom prst="rect">
              <a:avLst/>
            </a:prstGeom>
            <a:solidFill>
              <a:srgbClr val="FFFFFF"/>
            </a:solidFill>
            <a:ln w="9525">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239049" name="Text Box 9"/>
            <p:cNvSpPr txBox="1">
              <a:spLocks noChangeArrowheads="1"/>
            </p:cNvSpPr>
            <p:nvPr/>
          </p:nvSpPr>
          <p:spPr bwMode="auto">
            <a:xfrm>
              <a:off x="2880" y="8928"/>
              <a:ext cx="2160" cy="2016"/>
            </a:xfrm>
            <a:prstGeom prst="rect">
              <a:avLst/>
            </a:prstGeom>
            <a:solidFill>
              <a:srgbClr val="FFFFFF"/>
            </a:solidFill>
            <a:ln w="9525">
              <a:noFill/>
              <a:miter lim="800000"/>
              <a:headEnd/>
              <a:tailEnd/>
            </a:ln>
          </p:spPr>
          <p: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7800" b="0" i="0" u="none" strike="noStrike" kern="1200" cap="none" spc="0" normalizeH="0" baseline="0" noProof="0">
                  <a:ln>
                    <a:noFill/>
                  </a:ln>
                  <a:solidFill>
                    <a:prstClr val="black"/>
                  </a:solidFill>
                  <a:effectLst/>
                  <a:uLnTx/>
                  <a:uFillTx/>
                  <a:latin typeface="Arial" charset="0"/>
                  <a:ea typeface="+mn-ea"/>
                  <a:cs typeface="+mn-cs"/>
                </a:rPr>
                <a:t>R</a:t>
              </a:r>
            </a:p>
          </p:txBody>
        </p:sp>
      </p:grpSp>
      <p:sp>
        <p:nvSpPr>
          <p:cNvPr id="12" name="TextBox 11"/>
          <p:cNvSpPr txBox="1"/>
          <p:nvPr/>
        </p:nvSpPr>
        <p:spPr>
          <a:xfrm>
            <a:off x="1371600" y="1828800"/>
            <a:ext cx="7315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Example of reinforced pallets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52400"/>
            <a:ext cx="7772400" cy="606425"/>
          </a:xfrm>
        </p:spPr>
        <p:txBody>
          <a:bodyPr>
            <a:normAutofit/>
          </a:bodyPr>
          <a:lstStyle/>
          <a:p>
            <a:r>
              <a:rPr lang="en-US" sz="2800" b="0" dirty="0"/>
              <a:t>Plastic Pallets</a:t>
            </a:r>
          </a:p>
        </p:txBody>
      </p:sp>
      <p:sp>
        <p:nvSpPr>
          <p:cNvPr id="160771" name="Rectangle 3"/>
          <p:cNvSpPr>
            <a:spLocks noGrp="1" noChangeArrowheads="1"/>
          </p:cNvSpPr>
          <p:nvPr>
            <p:ph idx="1"/>
          </p:nvPr>
        </p:nvSpPr>
        <p:spPr>
          <a:xfrm>
            <a:off x="152400" y="1543050"/>
            <a:ext cx="8763000" cy="4781550"/>
          </a:xfrm>
        </p:spPr>
        <p:txBody>
          <a:bodyPr>
            <a:noAutofit/>
          </a:bodyPr>
          <a:lstStyle/>
          <a:p>
            <a:pPr>
              <a:lnSpc>
                <a:spcPct val="90000"/>
              </a:lnSpc>
            </a:pPr>
            <a:r>
              <a:rPr lang="en-US" sz="2400" b="0" dirty="0"/>
              <a:t>No increase is required for Group A plastics stored on plastic pallets</a:t>
            </a:r>
            <a:endParaRPr lang="en-US" sz="2000" b="0" dirty="0"/>
          </a:p>
          <a:p>
            <a:pPr>
              <a:lnSpc>
                <a:spcPct val="90000"/>
              </a:lnSpc>
            </a:pPr>
            <a:endParaRPr lang="en-US" sz="2000" b="0" dirty="0"/>
          </a:p>
          <a:p>
            <a:pPr>
              <a:lnSpc>
                <a:spcPct val="90000"/>
              </a:lnSpc>
            </a:pPr>
            <a:r>
              <a:rPr lang="en-US" sz="2400" b="0" dirty="0"/>
              <a:t>Pallets are assumed to be reinforced unless permanently marked or certified by manufacturer</a:t>
            </a:r>
          </a:p>
          <a:p>
            <a:pPr>
              <a:lnSpc>
                <a:spcPct val="90000"/>
              </a:lnSpc>
            </a:pPr>
            <a:endParaRPr lang="en-US" sz="2400" b="0" dirty="0"/>
          </a:p>
          <a:p>
            <a:pPr>
              <a:lnSpc>
                <a:spcPct val="90000"/>
              </a:lnSpc>
            </a:pPr>
            <a:r>
              <a:rPr lang="en-US" sz="2400" b="0" dirty="0"/>
              <a:t>No increase is required where the sprinkler system uses ceiling only protection and uses sprinklers with a minimum k-factor of k-16.8</a:t>
            </a:r>
          </a:p>
          <a:p>
            <a:pPr>
              <a:lnSpc>
                <a:spcPct val="90000"/>
              </a:lnSpc>
            </a:pPr>
            <a:endParaRPr lang="en-US" sz="2400" b="0" dirty="0"/>
          </a:p>
          <a:p>
            <a:pPr>
              <a:lnSpc>
                <a:spcPct val="90000"/>
              </a:lnSpc>
            </a:pPr>
            <a:r>
              <a:rPr lang="en-US" sz="2400" b="0" dirty="0"/>
              <a:t>No increase is required where non wood pallets have demonstrated a hazard </a:t>
            </a:r>
            <a:r>
              <a:rPr lang="en-US" sz="2400" b="0" u="sng" dirty="0"/>
              <a:t>&lt;</a:t>
            </a:r>
            <a:r>
              <a:rPr lang="en-US" sz="2400" b="0" dirty="0"/>
              <a:t> wood &amp; are listed as such </a:t>
            </a:r>
            <a:endParaRPr lang="en-US" sz="2800" b="0" dirty="0"/>
          </a:p>
        </p:txBody>
      </p:sp>
    </p:spTree>
  </p:cSld>
  <p:clrMapOvr>
    <a:masterClrMapping/>
  </p:clrMapOvr>
  <p:transition>
    <p:cover dir="l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533400" y="0"/>
            <a:ext cx="8077200" cy="838200"/>
          </a:xfrm>
        </p:spPr>
        <p:txBody>
          <a:bodyPr>
            <a:normAutofit/>
          </a:bodyPr>
          <a:lstStyle/>
          <a:p>
            <a:r>
              <a:rPr lang="en-US" sz="3200" b="0" dirty="0"/>
              <a:t>Exercise Commodity Classification</a:t>
            </a:r>
          </a:p>
        </p:txBody>
      </p:sp>
      <p:sp>
        <p:nvSpPr>
          <p:cNvPr id="161795" name="Rectangle 3"/>
          <p:cNvSpPr>
            <a:spLocks noGrp="1" noChangeArrowheads="1"/>
          </p:cNvSpPr>
          <p:nvPr>
            <p:ph idx="1"/>
          </p:nvPr>
        </p:nvSpPr>
        <p:spPr>
          <a:xfrm>
            <a:off x="609600" y="1295400"/>
            <a:ext cx="7772400" cy="4267200"/>
          </a:xfrm>
        </p:spPr>
        <p:txBody>
          <a:bodyPr>
            <a:normAutofit fontScale="92500" lnSpcReduction="20000"/>
          </a:bodyPr>
          <a:lstStyle/>
          <a:p>
            <a:pPr marL="457200" indent="-457200">
              <a:lnSpc>
                <a:spcPct val="90000"/>
              </a:lnSpc>
              <a:buFont typeface="Wingdings 2" pitchFamily="18" charset="2"/>
              <a:buAutoNum type="arabicPeriod"/>
              <a:tabLst>
                <a:tab pos="5256213" algn="l"/>
              </a:tabLst>
            </a:pPr>
            <a:r>
              <a:rPr lang="en-US" sz="2400" b="0" dirty="0"/>
              <a:t>Aerosol Level 1  	______</a:t>
            </a:r>
          </a:p>
          <a:p>
            <a:pPr marL="457200" indent="-457200">
              <a:lnSpc>
                <a:spcPct val="90000"/>
              </a:lnSpc>
              <a:buFont typeface="Wingdings 2" pitchFamily="18" charset="2"/>
              <a:buAutoNum type="arabicPeriod"/>
              <a:tabLst>
                <a:tab pos="5256213" algn="l"/>
              </a:tabLst>
            </a:pPr>
            <a:r>
              <a:rPr lang="en-US" sz="2400" b="0" dirty="0"/>
              <a:t>Metal File Cabinets on unreinforced</a:t>
            </a:r>
            <a:br>
              <a:rPr lang="en-US" sz="2400" b="0" dirty="0"/>
            </a:br>
            <a:r>
              <a:rPr lang="en-US" sz="2400" b="0" dirty="0"/>
              <a:t>Plastic Pallets                  	______</a:t>
            </a:r>
          </a:p>
          <a:p>
            <a:pPr marL="457200" indent="-457200">
              <a:lnSpc>
                <a:spcPct val="90000"/>
              </a:lnSpc>
              <a:buFont typeface="Wingdings 2" pitchFamily="18" charset="2"/>
              <a:buAutoNum type="arabicPeriod"/>
              <a:tabLst>
                <a:tab pos="5256213" algn="l"/>
              </a:tabLst>
            </a:pPr>
            <a:r>
              <a:rPr lang="en-US" sz="2400" b="0" dirty="0"/>
              <a:t>Rigid PVC Pipe					______</a:t>
            </a:r>
          </a:p>
          <a:p>
            <a:pPr marL="457200" indent="-457200">
              <a:lnSpc>
                <a:spcPct val="90000"/>
              </a:lnSpc>
              <a:buFont typeface="Wingdings 2" pitchFamily="18" charset="2"/>
              <a:buAutoNum type="arabicPeriod"/>
              <a:tabLst>
                <a:tab pos="5256213" algn="l"/>
              </a:tabLst>
            </a:pPr>
            <a:r>
              <a:rPr lang="en-US" sz="2400" b="0" dirty="0"/>
              <a:t>Major Appliance in a Cardboard Box	______</a:t>
            </a:r>
          </a:p>
          <a:p>
            <a:pPr marL="457200" indent="-457200">
              <a:lnSpc>
                <a:spcPct val="90000"/>
              </a:lnSpc>
              <a:buFont typeface="Wingdings 2" pitchFamily="18" charset="2"/>
              <a:buAutoNum type="arabicPeriod"/>
              <a:tabLst>
                <a:tab pos="5256213" algn="l"/>
              </a:tabLst>
            </a:pPr>
            <a:r>
              <a:rPr lang="en-US" sz="2400" b="0" dirty="0"/>
              <a:t>Wax Coated Paper Plates in cartons	______</a:t>
            </a:r>
          </a:p>
          <a:p>
            <a:pPr marL="457200" indent="-457200">
              <a:lnSpc>
                <a:spcPct val="90000"/>
              </a:lnSpc>
              <a:buFont typeface="Wingdings 2" pitchFamily="18" charset="2"/>
              <a:buAutoNum type="arabicPeriod"/>
              <a:tabLst>
                <a:tab pos="5256213" algn="l"/>
              </a:tabLst>
            </a:pPr>
            <a:r>
              <a:rPr lang="en-US" sz="2400" b="0" dirty="0"/>
              <a:t>Milk in Plastic Container	______</a:t>
            </a:r>
          </a:p>
          <a:p>
            <a:pPr marL="457200" indent="-457200">
              <a:lnSpc>
                <a:spcPct val="90000"/>
              </a:lnSpc>
              <a:buFont typeface="Wingdings 2" pitchFamily="18" charset="2"/>
              <a:buAutoNum type="arabicPeriod"/>
              <a:tabLst>
                <a:tab pos="5256213" algn="l"/>
              </a:tabLst>
            </a:pPr>
            <a:r>
              <a:rPr lang="en-US" sz="2400" b="0" dirty="0"/>
              <a:t>Cartoned Diapers (Disposable)          	______</a:t>
            </a:r>
          </a:p>
          <a:p>
            <a:pPr marL="457200" indent="-457200">
              <a:lnSpc>
                <a:spcPct val="90000"/>
              </a:lnSpc>
              <a:buFont typeface="Wingdings 2" pitchFamily="18" charset="2"/>
              <a:buAutoNum type="arabicPeriod"/>
              <a:tabLst>
                <a:tab pos="5256213" algn="l"/>
              </a:tabLst>
            </a:pPr>
            <a:r>
              <a:rPr lang="en-US" sz="2400" b="0" dirty="0"/>
              <a:t>Syrup in Wood Barrels	______</a:t>
            </a:r>
          </a:p>
          <a:p>
            <a:pPr marL="457200" indent="-457200">
              <a:lnSpc>
                <a:spcPct val="90000"/>
              </a:lnSpc>
              <a:buFont typeface="Wingdings 2" pitchFamily="18" charset="2"/>
              <a:buAutoNum type="arabicPeriod"/>
              <a:tabLst>
                <a:tab pos="5256213" algn="l"/>
              </a:tabLst>
            </a:pPr>
            <a:r>
              <a:rPr lang="en-US" sz="2400" b="0" dirty="0"/>
              <a:t>Boxed Frozen Fish	______</a:t>
            </a:r>
          </a:p>
          <a:p>
            <a:pPr marL="457200" indent="-457200">
              <a:lnSpc>
                <a:spcPct val="90000"/>
              </a:lnSpc>
              <a:buFont typeface="Wingdings 2" pitchFamily="18" charset="2"/>
              <a:buAutoNum type="arabicPeriod"/>
              <a:tabLst>
                <a:tab pos="5256213" algn="l"/>
              </a:tabLst>
            </a:pPr>
            <a:r>
              <a:rPr lang="en-US" sz="2400" b="0" dirty="0"/>
              <a:t>Canned Coffee on High-Density </a:t>
            </a:r>
            <a:br>
              <a:rPr lang="en-US" sz="2400" b="0" dirty="0"/>
            </a:br>
            <a:r>
              <a:rPr lang="en-US" sz="2400" b="0" dirty="0"/>
              <a:t>Reinforced Plastic Pallets	______</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7D211-F61A-4583-B4FA-CE9039C7BD16}"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cover dir="l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Module 2</a:t>
            </a:r>
          </a:p>
        </p:txBody>
      </p:sp>
      <p:sp>
        <p:nvSpPr>
          <p:cNvPr id="3" name="Content Placeholder 2"/>
          <p:cNvSpPr>
            <a:spLocks noGrp="1"/>
          </p:cNvSpPr>
          <p:nvPr>
            <p:ph idx="1"/>
          </p:nvPr>
        </p:nvSpPr>
        <p:spPr>
          <a:xfrm>
            <a:off x="623130" y="2129542"/>
            <a:ext cx="7338060" cy="4589419"/>
          </a:xfrm>
        </p:spPr>
        <p:txBody>
          <a:bodyPr>
            <a:normAutofit/>
          </a:bodyPr>
          <a:lstStyle/>
          <a:p>
            <a:pPr algn="ctr">
              <a:buNone/>
            </a:pPr>
            <a:r>
              <a:rPr lang="en-US" sz="4800" b="0" dirty="0"/>
              <a:t>Definitions &amp; Rules Specific to All Storage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47</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914400" y="152400"/>
            <a:ext cx="6255657" cy="523220"/>
          </a:xfrm>
          <a:prstGeom prst="rect">
            <a:avLst/>
          </a:prstGeom>
          <a:noFill/>
        </p:spPr>
        <p:txBody>
          <a:bodyPr wrap="square" rtlCol="0">
            <a:spAutoFit/>
          </a:bodyPr>
          <a:lstStyle/>
          <a:p>
            <a:r>
              <a:rPr lang="en-US" sz="2800" dirty="0">
                <a:solidFill>
                  <a:schemeClr val="bg1"/>
                </a:solidFill>
                <a:latin typeface="Montserrat" panose="00000500000000000000" pitchFamily="2" charset="0"/>
                <a:ea typeface="Verdana" pitchFamily="34" charset="0"/>
                <a:cs typeface="Verdana" pitchFamily="34" charset="0"/>
              </a:rPr>
              <a:t>DEFINITIONS</a:t>
            </a:r>
          </a:p>
        </p:txBody>
      </p:sp>
      <p:sp>
        <p:nvSpPr>
          <p:cNvPr id="7" name="TextBox 6"/>
          <p:cNvSpPr txBox="1"/>
          <p:nvPr/>
        </p:nvSpPr>
        <p:spPr>
          <a:xfrm>
            <a:off x="1509486" y="2612571"/>
            <a:ext cx="6255657" cy="1077218"/>
          </a:xfrm>
          <a:prstGeom prst="rect">
            <a:avLst/>
          </a:prstGeom>
          <a:noFill/>
        </p:spPr>
        <p:txBody>
          <a:bodyPr wrap="square" rtlCol="0">
            <a:spAutoFit/>
          </a:bodyPr>
          <a:lstStyle/>
          <a:p>
            <a:pPr algn="ctr"/>
            <a:r>
              <a:rPr lang="en-US" sz="3200" dirty="0">
                <a:latin typeface="Verdana" pitchFamily="34" charset="0"/>
                <a:ea typeface="Verdana" pitchFamily="34" charset="0"/>
                <a:cs typeface="Verdana" pitchFamily="34" charset="0"/>
              </a:rPr>
              <a:t>General Definitions for Storage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48</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273731" y="152400"/>
            <a:ext cx="8548913" cy="523220"/>
          </a:xfrm>
          <a:prstGeom prst="rect">
            <a:avLst/>
          </a:prstGeom>
          <a:noFill/>
        </p:spPr>
        <p:txBody>
          <a:bodyPr wrap="square" rtlCol="0">
            <a:spAutoFit/>
          </a:bodyPr>
          <a:lstStyle/>
          <a:p>
            <a:pPr algn="ctr"/>
            <a:r>
              <a:rPr lang="en-US" sz="2800" dirty="0">
                <a:solidFill>
                  <a:schemeClr val="bg1"/>
                </a:solidFill>
                <a:latin typeface="Montserrat" panose="00000500000000000000" pitchFamily="2" charset="0"/>
                <a:ea typeface="Verdana" pitchFamily="34" charset="0"/>
                <a:cs typeface="Verdana" pitchFamily="34" charset="0"/>
              </a:rPr>
              <a:t>GENERAL DEFINITIONS FOR STORAGE</a:t>
            </a:r>
          </a:p>
        </p:txBody>
      </p:sp>
      <p:sp>
        <p:nvSpPr>
          <p:cNvPr id="7" name="TextBox 6"/>
          <p:cNvSpPr txBox="1"/>
          <p:nvPr/>
        </p:nvSpPr>
        <p:spPr>
          <a:xfrm>
            <a:off x="72570" y="1524000"/>
            <a:ext cx="8969828"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Available height for storage- max. height commodities can be stored above the floor &amp; maintain clearance to sprinklers</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Cartoned record storage- Class III commodity predominantly paper records in cardboard cartons</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Catwalk- a storage aid of open metal grate or solid horizontal barriers supported from racks that is used as a walkway for access on elevated levels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Accessed via stairs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Not separate floors of a building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sz="2800" b="0" dirty="0"/>
              <a:t>Carton Record Storage</a:t>
            </a:r>
          </a:p>
        </p:txBody>
      </p:sp>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49</a:t>
            </a:fld>
            <a:endParaRPr lang="en-US"/>
          </a:p>
        </p:txBody>
      </p:sp>
      <p:sp>
        <p:nvSpPr>
          <p:cNvPr id="6" name="Footer Placeholder 5"/>
          <p:cNvSpPr>
            <a:spLocks noGrp="1"/>
          </p:cNvSpPr>
          <p:nvPr>
            <p:ph type="ftr" sz="quarter" idx="4294967295"/>
          </p:nvPr>
        </p:nvSpPr>
        <p:spPr>
          <a:xfrm>
            <a:off x="3371088" y="6504432"/>
            <a:ext cx="2386940" cy="322028"/>
          </a:xfrm>
          <a:prstGeom prst="rect">
            <a:avLst/>
          </a:prstGeom>
        </p:spPr>
        <p:txBody>
          <a:bodyPr/>
          <a:lstStyle/>
          <a:p>
            <a:r>
              <a:rPr lang="en-US"/>
              <a:t>(c) Copyright NFSA-2012</a:t>
            </a:r>
          </a:p>
        </p:txBody>
      </p:sp>
      <p:pic>
        <p:nvPicPr>
          <p:cNvPr id="296962" name="Picture 2" descr="Picture"/>
          <p:cNvPicPr>
            <a:picLocks noChangeAspect="1" noChangeArrowheads="1"/>
          </p:cNvPicPr>
          <p:nvPr/>
        </p:nvPicPr>
        <p:blipFill>
          <a:blip r:embed="rId3" cstate="print">
            <a:lum contrast="20000"/>
          </a:blip>
          <a:srcRect/>
          <a:stretch>
            <a:fillRect/>
          </a:stretch>
        </p:blipFill>
        <p:spPr bwMode="auto">
          <a:xfrm>
            <a:off x="536275" y="948197"/>
            <a:ext cx="8153400" cy="5147804"/>
          </a:xfrm>
          <a:prstGeom prst="rect">
            <a:avLst/>
          </a:prstGeom>
          <a:noFill/>
        </p:spPr>
      </p:pic>
      <p:sp>
        <p:nvSpPr>
          <p:cNvPr id="8" name="TextBox 7"/>
          <p:cNvSpPr txBox="1"/>
          <p:nvPr/>
        </p:nvSpPr>
        <p:spPr>
          <a:xfrm>
            <a:off x="6934199" y="6038013"/>
            <a:ext cx="1703287" cy="276999"/>
          </a:xfrm>
          <a:prstGeom prst="rect">
            <a:avLst/>
          </a:prstGeom>
          <a:noFill/>
        </p:spPr>
        <p:txBody>
          <a:bodyPr wrap="none" rtlCol="0">
            <a:spAutoFit/>
          </a:bodyPr>
          <a:lstStyle/>
          <a:p>
            <a:r>
              <a:rPr lang="en-US" sz="1200" dirty="0">
                <a:solidFill>
                  <a:schemeClr val="bg1"/>
                </a:solidFill>
              </a:rPr>
              <a:t>Rock Solid Record Mgmt</a:t>
            </a:r>
          </a:p>
        </p:txBody>
      </p:sp>
    </p:spTree>
    <p:extLst>
      <p:ext uri="{BB962C8B-B14F-4D97-AF65-F5344CB8AC3E}">
        <p14:creationId xmlns:p14="http://schemas.microsoft.com/office/powerpoint/2010/main" val="15796662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533400" y="0"/>
            <a:ext cx="7772400" cy="762000"/>
          </a:xfrm>
        </p:spPr>
        <p:txBody>
          <a:bodyPr>
            <a:normAutofit/>
          </a:bodyPr>
          <a:lstStyle/>
          <a:p>
            <a:r>
              <a:rPr lang="en-US" sz="2800" b="0" dirty="0"/>
              <a:t>Table of Contents </a:t>
            </a:r>
          </a:p>
        </p:txBody>
      </p:sp>
      <p:sp>
        <p:nvSpPr>
          <p:cNvPr id="272387" name="Rectangle 3"/>
          <p:cNvSpPr>
            <a:spLocks noGrp="1" noChangeArrowheads="1"/>
          </p:cNvSpPr>
          <p:nvPr>
            <p:ph idx="1"/>
          </p:nvPr>
        </p:nvSpPr>
        <p:spPr>
          <a:xfrm>
            <a:off x="152400" y="1104900"/>
            <a:ext cx="8991600" cy="4648200"/>
          </a:xfrm>
        </p:spPr>
        <p:txBody>
          <a:bodyPr>
            <a:noAutofit/>
          </a:bodyPr>
          <a:lstStyle/>
          <a:p>
            <a:pPr>
              <a:lnSpc>
                <a:spcPct val="90000"/>
              </a:lnSpc>
              <a:buFont typeface="Arial" panose="020B0604020202020204" pitchFamily="34" charset="0"/>
              <a:buChar char="•"/>
            </a:pPr>
            <a:r>
              <a:rPr lang="en-US" sz="2400" b="0" dirty="0">
                <a:latin typeface="Verdana" panose="020B0604030504040204" pitchFamily="34" charset="0"/>
                <a:ea typeface="Verdana" panose="020B0604030504040204" pitchFamily="34" charset="0"/>
                <a:cs typeface="Calibri" panose="020F0502020204030204" pitchFamily="34" charset="0"/>
              </a:rPr>
              <a:t>Definitions/Rules for Rack storage</a:t>
            </a:r>
          </a:p>
          <a:p>
            <a:pPr lvl="1">
              <a:lnSpc>
                <a:spcPct val="90000"/>
              </a:lnSpc>
              <a:buFont typeface="Arial" panose="020B0604020202020204" pitchFamily="34" charset="0"/>
              <a:buChar char="•"/>
            </a:pPr>
            <a:r>
              <a:rPr lang="en-US" b="0" dirty="0">
                <a:latin typeface="Verdana" panose="020B0604030504040204" pitchFamily="34" charset="0"/>
                <a:ea typeface="Verdana" panose="020B0604030504040204" pitchFamily="34" charset="0"/>
                <a:cs typeface="Calibri" panose="020F0502020204030204" pitchFamily="34" charset="0"/>
              </a:rPr>
              <a:t>Class I-IV &amp; Plastics</a:t>
            </a:r>
          </a:p>
          <a:p>
            <a:pPr lvl="1">
              <a:lnSpc>
                <a:spcPct val="90000"/>
              </a:lnSpc>
              <a:buFont typeface="Arial" panose="020B0604020202020204" pitchFamily="34" charset="0"/>
              <a:buChar char="•"/>
            </a:pPr>
            <a:r>
              <a:rPr lang="en-US" b="0" dirty="0">
                <a:latin typeface="Verdana" panose="020B0604030504040204" pitchFamily="34" charset="0"/>
                <a:ea typeface="Verdana" panose="020B0604030504040204" pitchFamily="34" charset="0"/>
                <a:cs typeface="Calibri" panose="020F0502020204030204" pitchFamily="34" charset="0"/>
              </a:rPr>
              <a:t>Single, Double &amp; Multi Row racks</a:t>
            </a:r>
          </a:p>
          <a:p>
            <a:pPr lvl="1">
              <a:lnSpc>
                <a:spcPct val="90000"/>
              </a:lnSpc>
              <a:buFont typeface="Arial" panose="020B0604020202020204" pitchFamily="34" charset="0"/>
              <a:buChar char="•"/>
            </a:pPr>
            <a:r>
              <a:rPr lang="en-US" b="0" dirty="0">
                <a:latin typeface="Verdana" panose="020B0604030504040204" pitchFamily="34" charset="0"/>
                <a:ea typeface="Verdana" panose="020B0604030504040204" pitchFamily="34" charset="0"/>
                <a:cs typeface="Calibri" panose="020F0502020204030204" pitchFamily="34" charset="0"/>
              </a:rPr>
              <a:t>Up to and including 25’</a:t>
            </a:r>
          </a:p>
          <a:p>
            <a:pPr lvl="1">
              <a:lnSpc>
                <a:spcPct val="90000"/>
              </a:lnSpc>
              <a:buFont typeface="Arial" panose="020B0604020202020204" pitchFamily="34" charset="0"/>
              <a:buChar char="•"/>
            </a:pPr>
            <a:r>
              <a:rPr lang="en-US" b="0" dirty="0">
                <a:latin typeface="Verdana" panose="020B0604030504040204" pitchFamily="34" charset="0"/>
                <a:ea typeface="Verdana" panose="020B0604030504040204" pitchFamily="34" charset="0"/>
                <a:cs typeface="Calibri" panose="020F0502020204030204" pitchFamily="34" charset="0"/>
              </a:rPr>
              <a:t>Over 25’</a:t>
            </a:r>
          </a:p>
          <a:p>
            <a:pPr>
              <a:lnSpc>
                <a:spcPct val="90000"/>
              </a:lnSpc>
              <a:buFont typeface="Arial" panose="020B0604020202020204" pitchFamily="34" charset="0"/>
              <a:buChar char="•"/>
            </a:pPr>
            <a:endParaRPr lang="en-US" sz="2000" b="0" dirty="0">
              <a:latin typeface="Verdana" panose="020B0604030504040204" pitchFamily="34" charset="0"/>
              <a:ea typeface="Verdana" panose="020B0604030504040204" pitchFamily="34" charset="0"/>
              <a:cs typeface="Calibri" panose="020F0502020204030204" pitchFamily="34" charset="0"/>
            </a:endParaRPr>
          </a:p>
          <a:p>
            <a:pPr>
              <a:lnSpc>
                <a:spcPct val="90000"/>
              </a:lnSpc>
              <a:buFont typeface="Arial" panose="020B0604020202020204" pitchFamily="34" charset="0"/>
              <a:buChar char="•"/>
            </a:pPr>
            <a:r>
              <a:rPr lang="en-US" sz="2400" b="0" dirty="0">
                <a:latin typeface="Verdana" panose="020B0604030504040204" pitchFamily="34" charset="0"/>
                <a:ea typeface="Verdana" panose="020B0604030504040204" pitchFamily="34" charset="0"/>
                <a:cs typeface="Calibri" panose="020F0502020204030204" pitchFamily="34" charset="0"/>
              </a:rPr>
              <a:t>Definitions/Rules for Rubber Tire Storage</a:t>
            </a:r>
          </a:p>
          <a:p>
            <a:pPr>
              <a:lnSpc>
                <a:spcPct val="90000"/>
              </a:lnSpc>
              <a:buFont typeface="Arial" panose="020B0604020202020204" pitchFamily="34" charset="0"/>
              <a:buChar char="•"/>
            </a:pPr>
            <a:endParaRPr lang="en-US" sz="2400" b="0" dirty="0">
              <a:latin typeface="Verdana" panose="020B0604030504040204" pitchFamily="34" charset="0"/>
              <a:ea typeface="Verdana" panose="020B0604030504040204" pitchFamily="34" charset="0"/>
              <a:cs typeface="Calibri" panose="020F0502020204030204" pitchFamily="34" charset="0"/>
            </a:endParaRPr>
          </a:p>
          <a:p>
            <a:pPr>
              <a:lnSpc>
                <a:spcPct val="90000"/>
              </a:lnSpc>
              <a:buFont typeface="Arial" panose="020B0604020202020204" pitchFamily="34" charset="0"/>
              <a:buChar char="•"/>
            </a:pPr>
            <a:r>
              <a:rPr lang="en-US" sz="2400" b="0" dirty="0">
                <a:latin typeface="Verdana" panose="020B0604030504040204" pitchFamily="34" charset="0"/>
                <a:ea typeface="Verdana" panose="020B0604030504040204" pitchFamily="34" charset="0"/>
                <a:cs typeface="Calibri" panose="020F0502020204030204" pitchFamily="34" charset="0"/>
              </a:rPr>
              <a:t>Definitions/Rules for Roll Paper Storage</a:t>
            </a:r>
          </a:p>
          <a:p>
            <a:pPr>
              <a:lnSpc>
                <a:spcPct val="90000"/>
              </a:lnSpc>
              <a:buFont typeface="Arial" panose="020B0604020202020204" pitchFamily="34" charset="0"/>
              <a:buChar char="•"/>
            </a:pPr>
            <a:endParaRPr lang="en-US" sz="2400" b="0" dirty="0">
              <a:latin typeface="Verdana" panose="020B0604030504040204" pitchFamily="34" charset="0"/>
              <a:ea typeface="Verdana" panose="020B0604030504040204" pitchFamily="34" charset="0"/>
              <a:cs typeface="Calibri" panose="020F0502020204030204" pitchFamily="34" charset="0"/>
            </a:endParaRPr>
          </a:p>
          <a:p>
            <a:pPr>
              <a:lnSpc>
                <a:spcPct val="90000"/>
              </a:lnSpc>
              <a:buFont typeface="Arial" panose="020B0604020202020204" pitchFamily="34" charset="0"/>
              <a:buChar char="•"/>
            </a:pPr>
            <a:r>
              <a:rPr lang="en-US" sz="2400" b="0" dirty="0">
                <a:latin typeface="Verdana" panose="020B0604030504040204" pitchFamily="34" charset="0"/>
                <a:ea typeface="Verdana" panose="020B0604030504040204" pitchFamily="34" charset="0"/>
                <a:cs typeface="Calibri" panose="020F0502020204030204" pitchFamily="34" charset="0"/>
              </a:rPr>
              <a:t>Definitions/Rules for Baled Cotton Storage</a:t>
            </a:r>
          </a:p>
          <a:p>
            <a:pPr>
              <a:lnSpc>
                <a:spcPct val="90000"/>
              </a:lnSpc>
              <a:buFont typeface="Arial" panose="020B0604020202020204" pitchFamily="34" charset="0"/>
              <a:buChar char="•"/>
            </a:pPr>
            <a:endParaRPr lang="en-US" sz="2400" b="0" dirty="0">
              <a:latin typeface="Verdana" panose="020B0604030504040204" pitchFamily="34" charset="0"/>
              <a:ea typeface="Verdana" panose="020B0604030504040204" pitchFamily="34" charset="0"/>
              <a:cs typeface="Calibri" panose="020F0502020204030204" pitchFamily="34" charset="0"/>
            </a:endParaRPr>
          </a:p>
          <a:p>
            <a:pPr>
              <a:lnSpc>
                <a:spcPct val="90000"/>
              </a:lnSpc>
              <a:buFont typeface="Arial" panose="020B0604020202020204" pitchFamily="34" charset="0"/>
              <a:buChar char="•"/>
            </a:pPr>
            <a:r>
              <a:rPr lang="en-US" sz="2400" b="0" dirty="0">
                <a:latin typeface="Verdana" panose="020B0604030504040204" pitchFamily="34" charset="0"/>
                <a:ea typeface="Verdana" panose="020B0604030504040204" pitchFamily="34" charset="0"/>
                <a:cs typeface="Calibri" panose="020F0502020204030204" pitchFamily="34" charset="0"/>
              </a:rPr>
              <a:t>Definitions/Rules for Special Designs</a:t>
            </a:r>
          </a:p>
          <a:p>
            <a:pPr>
              <a:lnSpc>
                <a:spcPct val="90000"/>
              </a:lnSpc>
            </a:pPr>
            <a:endParaRPr lang="en-US" sz="2000" b="0" dirty="0">
              <a:latin typeface="Calibri" panose="020F0502020204030204" pitchFamily="34" charset="0"/>
              <a:cs typeface="Calibri" panose="020F0502020204030204" pitchFamily="34" charset="0"/>
            </a:endParaRPr>
          </a:p>
          <a:p>
            <a:pPr>
              <a:lnSpc>
                <a:spcPct val="90000"/>
              </a:lnSpc>
            </a:pPr>
            <a:endParaRPr lang="en-US" sz="2400" b="0" dirty="0"/>
          </a:p>
          <a:p>
            <a:pPr>
              <a:lnSpc>
                <a:spcPct val="90000"/>
              </a:lnSpc>
            </a:pPr>
            <a:endParaRPr lang="en-US" sz="2000" b="0" dirty="0"/>
          </a:p>
          <a:p>
            <a:pPr>
              <a:lnSpc>
                <a:spcPct val="90000"/>
              </a:lnSpc>
            </a:pPr>
            <a:endParaRPr lang="en-US" sz="2400" b="0" dirty="0"/>
          </a:p>
          <a:p>
            <a:pPr>
              <a:lnSpc>
                <a:spcPct val="90000"/>
              </a:lnSpc>
            </a:pPr>
            <a:endParaRPr lang="en-US" sz="2400" b="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2800" b="0" dirty="0"/>
              <a:t>Catwalk</a:t>
            </a:r>
          </a:p>
        </p:txBody>
      </p:sp>
      <p:sp>
        <p:nvSpPr>
          <p:cNvPr id="18436" name="Slide Number Placeholder 3"/>
          <p:cNvSpPr txBox="1">
            <a:spLocks/>
          </p:cNvSpPr>
          <p:nvPr/>
        </p:nvSpPr>
        <p:spPr bwMode="auto">
          <a:xfrm>
            <a:off x="3352800" y="6457950"/>
            <a:ext cx="5334000" cy="476250"/>
          </a:xfrm>
          <a:prstGeom prst="rect">
            <a:avLst/>
          </a:prstGeom>
          <a:noFill/>
          <a:ln w="9525">
            <a:noFill/>
            <a:miter lim="800000"/>
            <a:headEnd/>
            <a:tailEnd/>
          </a:ln>
        </p:spPr>
        <p:txBody>
          <a:bodyPr/>
          <a:lstStyle/>
          <a:p>
            <a:pPr algn="r">
              <a:spcBef>
                <a:spcPct val="50000"/>
              </a:spcBef>
            </a:pPr>
            <a:fld id="{EF14D9E8-1BCC-4A5B-8C25-DBFE9C8E110C}" type="slidenum">
              <a:rPr lang="en-US" sz="1200">
                <a:solidFill>
                  <a:srgbClr val="4C4C4C"/>
                </a:solidFill>
                <a:latin typeface="Verdana" pitchFamily="34" charset="0"/>
              </a:rPr>
              <a:pPr algn="r">
                <a:spcBef>
                  <a:spcPct val="50000"/>
                </a:spcBef>
              </a:pPr>
              <a:t>50</a:t>
            </a:fld>
            <a:endParaRPr lang="en-US" sz="1200">
              <a:solidFill>
                <a:srgbClr val="4C4C4C"/>
              </a:solidFill>
              <a:latin typeface="Verdana" pitchFamily="34" charset="0"/>
            </a:endParaRPr>
          </a:p>
        </p:txBody>
      </p:sp>
      <p:pic>
        <p:nvPicPr>
          <p:cNvPr id="18437" name="Picture 28" descr="Access stairs and catwalk bar grating"/>
          <p:cNvPicPr>
            <a:picLocks noChangeAspect="1" noChangeArrowheads="1"/>
          </p:cNvPicPr>
          <p:nvPr/>
        </p:nvPicPr>
        <p:blipFill>
          <a:blip r:embed="rId3" cstate="print"/>
          <a:srcRect/>
          <a:stretch>
            <a:fillRect/>
          </a:stretch>
        </p:blipFill>
        <p:spPr bwMode="auto">
          <a:xfrm>
            <a:off x="0" y="1243013"/>
            <a:ext cx="4562475" cy="3422650"/>
          </a:xfrm>
          <a:prstGeom prst="rect">
            <a:avLst/>
          </a:prstGeom>
          <a:noFill/>
          <a:ln w="9525">
            <a:noFill/>
            <a:miter lim="800000"/>
            <a:headEnd/>
            <a:tailEnd/>
          </a:ln>
        </p:spPr>
      </p:pic>
      <p:pic>
        <p:nvPicPr>
          <p:cNvPr id="18438" name="Picture 30" descr="multi level catwalk records storage system"/>
          <p:cNvPicPr>
            <a:picLocks noChangeAspect="1" noChangeArrowheads="1"/>
          </p:cNvPicPr>
          <p:nvPr/>
        </p:nvPicPr>
        <p:blipFill>
          <a:blip r:embed="rId4" cstate="print"/>
          <a:srcRect/>
          <a:stretch>
            <a:fillRect/>
          </a:stretch>
        </p:blipFill>
        <p:spPr bwMode="auto">
          <a:xfrm>
            <a:off x="4589463" y="2917825"/>
            <a:ext cx="4554537" cy="3416300"/>
          </a:xfrm>
          <a:prstGeom prst="rect">
            <a:avLst/>
          </a:prstGeom>
          <a:noFill/>
          <a:ln w="9525">
            <a:noFill/>
            <a:miter lim="800000"/>
            <a:headEnd/>
            <a:tailEnd/>
          </a:ln>
        </p:spPr>
      </p:pic>
      <p:sp>
        <p:nvSpPr>
          <p:cNvPr id="7" name="Slide Number Placeholder 6"/>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50</a:t>
            </a:fld>
            <a:endParaRPr lang="en-US"/>
          </a:p>
        </p:txBody>
      </p:sp>
      <p:sp>
        <p:nvSpPr>
          <p:cNvPr id="8" name="Footer Placeholder 7"/>
          <p:cNvSpPr>
            <a:spLocks noGrp="1"/>
          </p:cNvSpPr>
          <p:nvPr>
            <p:ph type="ftr" sz="quarter" idx="4294967295"/>
          </p:nvPr>
        </p:nvSpPr>
        <p:spPr>
          <a:xfrm>
            <a:off x="3371088" y="6504432"/>
            <a:ext cx="2386940" cy="322028"/>
          </a:xfrm>
          <a:prstGeom prst="rect">
            <a:avLst/>
          </a:prstGeom>
        </p:spPr>
        <p:txBody>
          <a:bodyPr/>
          <a:lstStyle/>
          <a:p>
            <a:r>
              <a:rPr lang="en-US"/>
              <a:t>(c) Copyright NFSA-2012</a:t>
            </a:r>
          </a:p>
        </p:txBody>
      </p:sp>
    </p:spTree>
    <p:extLst>
      <p:ext uri="{BB962C8B-B14F-4D97-AF65-F5344CB8AC3E}">
        <p14:creationId xmlns:p14="http://schemas.microsoft.com/office/powerpoint/2010/main" val="335588683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51</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0" y="152400"/>
            <a:ext cx="8548913" cy="523220"/>
          </a:xfrm>
          <a:prstGeom prst="rect">
            <a:avLst/>
          </a:prstGeom>
          <a:noFill/>
        </p:spPr>
        <p:txBody>
          <a:bodyPr wrap="square" rtlCol="0">
            <a:spAutoFit/>
          </a:bodyPr>
          <a:lstStyle/>
          <a:p>
            <a:pPr algn="ctr"/>
            <a:r>
              <a:rPr lang="en-US" sz="2800" dirty="0">
                <a:solidFill>
                  <a:schemeClr val="bg1"/>
                </a:solidFill>
                <a:latin typeface="Montserrat" panose="00000500000000000000" pitchFamily="2" charset="0"/>
                <a:ea typeface="Verdana" pitchFamily="34" charset="0"/>
                <a:cs typeface="Verdana" pitchFamily="34" charset="0"/>
              </a:rPr>
              <a:t>GENERAL DEFINITIONS FOR STORAGE </a:t>
            </a:r>
            <a:endParaRPr lang="en-US" sz="3200" dirty="0">
              <a:solidFill>
                <a:schemeClr val="bg1"/>
              </a:solidFill>
              <a:latin typeface="Montserrat" panose="00000500000000000000" pitchFamily="2" charset="0"/>
              <a:ea typeface="Verdana" pitchFamily="34" charset="0"/>
              <a:cs typeface="Verdana" pitchFamily="34" charset="0"/>
            </a:endParaRPr>
          </a:p>
        </p:txBody>
      </p:sp>
      <p:sp>
        <p:nvSpPr>
          <p:cNvPr id="7" name="TextBox 6"/>
          <p:cNvSpPr txBox="1"/>
          <p:nvPr/>
        </p:nvSpPr>
        <p:spPr>
          <a:xfrm>
            <a:off x="152907" y="797510"/>
            <a:ext cx="8969828"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Clearance- distance from top of storage to sprinkler deflectors</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Compact storage- storage on solid shelves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36” in depth, arranged as part of a compact storage module, with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30” between shelves vertically &amp; no internal vertical flue spaces other than those between individual shelving sections</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Compact Storage module- units move to allow storage to be pushed together creating a storage unit with no flues or minimal spaces between units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Aisles are created by moving shelving units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Manual or electric in operation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normAutofit/>
          </a:bodyPr>
          <a:lstStyle/>
          <a:p>
            <a:r>
              <a:rPr lang="en-US" sz="2800" b="0" dirty="0"/>
              <a:t>Compact Storage</a:t>
            </a:r>
          </a:p>
        </p:txBody>
      </p:sp>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52</a:t>
            </a:fld>
            <a:endParaRPr lang="en-US"/>
          </a:p>
        </p:txBody>
      </p:sp>
      <p:sp>
        <p:nvSpPr>
          <p:cNvPr id="6" name="Footer Placeholder 5"/>
          <p:cNvSpPr>
            <a:spLocks noGrp="1"/>
          </p:cNvSpPr>
          <p:nvPr>
            <p:ph type="ftr" sz="quarter" idx="4294967295"/>
          </p:nvPr>
        </p:nvSpPr>
        <p:spPr>
          <a:xfrm>
            <a:off x="3371088" y="6504432"/>
            <a:ext cx="2386940" cy="322028"/>
          </a:xfrm>
          <a:prstGeom prst="rect">
            <a:avLst/>
          </a:prstGeom>
        </p:spPr>
        <p:txBody>
          <a:bodyPr/>
          <a:lstStyle/>
          <a:p>
            <a:r>
              <a:rPr lang="en-US"/>
              <a:t>(c) Copyright NFSA-2012</a:t>
            </a:r>
          </a:p>
        </p:txBody>
      </p:sp>
      <p:pic>
        <p:nvPicPr>
          <p:cNvPr id="65538" name="Picture 2" descr="http://www.storwellsystems.co.uk/uploads/Mobile%20Storage%20System.jpg"/>
          <p:cNvPicPr>
            <a:picLocks noChangeAspect="1" noChangeArrowheads="1"/>
          </p:cNvPicPr>
          <p:nvPr/>
        </p:nvPicPr>
        <p:blipFill>
          <a:blip r:embed="rId3" cstate="print"/>
          <a:srcRect/>
          <a:stretch>
            <a:fillRect/>
          </a:stretch>
        </p:blipFill>
        <p:spPr bwMode="auto">
          <a:xfrm>
            <a:off x="664353" y="879441"/>
            <a:ext cx="7696200" cy="5156454"/>
          </a:xfrm>
          <a:prstGeom prst="rect">
            <a:avLst/>
          </a:prstGeom>
          <a:noFill/>
        </p:spPr>
      </p:pic>
      <p:sp>
        <p:nvSpPr>
          <p:cNvPr id="8" name="TextBox 7"/>
          <p:cNvSpPr txBox="1"/>
          <p:nvPr/>
        </p:nvSpPr>
        <p:spPr>
          <a:xfrm>
            <a:off x="6705600" y="6172200"/>
            <a:ext cx="1747466" cy="276999"/>
          </a:xfrm>
          <a:prstGeom prst="rect">
            <a:avLst/>
          </a:prstGeom>
          <a:noFill/>
        </p:spPr>
        <p:txBody>
          <a:bodyPr wrap="none" rtlCol="0">
            <a:spAutoFit/>
          </a:bodyPr>
          <a:lstStyle/>
          <a:p>
            <a:r>
              <a:rPr lang="en-US" sz="1200" dirty="0" err="1"/>
              <a:t>Storwell</a:t>
            </a:r>
            <a:r>
              <a:rPr lang="en-US" sz="1200" dirty="0"/>
              <a:t> Storage Systems</a:t>
            </a:r>
          </a:p>
        </p:txBody>
      </p:sp>
    </p:spTree>
    <p:extLst>
      <p:ext uri="{BB962C8B-B14F-4D97-AF65-F5344CB8AC3E}">
        <p14:creationId xmlns:p14="http://schemas.microsoft.com/office/powerpoint/2010/main" val="468402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
            <a:ext cx="8229600" cy="609600"/>
          </a:xfrm>
        </p:spPr>
        <p:txBody>
          <a:bodyPr lIns="0" rIns="0" bIns="0" anchor="b">
            <a:normAutofit/>
          </a:bodyPr>
          <a:lstStyle/>
          <a:p>
            <a:r>
              <a:rPr lang="en-US" sz="2800" b="0" dirty="0"/>
              <a:t>Compact Storage</a:t>
            </a:r>
            <a:r>
              <a:rPr lang="en-US" sz="3600" b="0" dirty="0"/>
              <a:t> </a:t>
            </a:r>
            <a:r>
              <a:rPr lang="en-US" sz="2200" b="0" dirty="0"/>
              <a:t>(Mobile Shelves)</a:t>
            </a:r>
            <a:endParaRPr lang="en-US" sz="3600" b="0" dirty="0"/>
          </a:p>
        </p:txBody>
      </p:sp>
      <p:pic>
        <p:nvPicPr>
          <p:cNvPr id="38915" name="Content Placeholder 3" descr="mobile-shelves.jpg"/>
          <p:cNvPicPr>
            <a:picLocks noGrp="1" noChangeAspect="1"/>
          </p:cNvPicPr>
          <p:nvPr>
            <p:ph idx="4294967295"/>
          </p:nvPr>
        </p:nvPicPr>
        <p:blipFill>
          <a:blip r:embed="rId3" cstate="print"/>
          <a:srcRect/>
          <a:stretch>
            <a:fillRect/>
          </a:stretch>
        </p:blipFill>
        <p:spPr>
          <a:xfrm>
            <a:off x="0" y="2127250"/>
            <a:ext cx="4367213" cy="3544888"/>
          </a:xfrm>
        </p:spPr>
      </p:pic>
      <p:sp>
        <p:nvSpPr>
          <p:cNvPr id="38916" name="TextBox 4"/>
          <p:cNvSpPr txBox="1">
            <a:spLocks noChangeArrowheads="1"/>
          </p:cNvSpPr>
          <p:nvPr/>
        </p:nvSpPr>
        <p:spPr bwMode="auto">
          <a:xfrm>
            <a:off x="2484438" y="6196013"/>
            <a:ext cx="5119991" cy="461665"/>
          </a:xfrm>
          <a:prstGeom prst="rect">
            <a:avLst/>
          </a:prstGeom>
          <a:noFill/>
          <a:ln w="9525">
            <a:noFill/>
            <a:miter lim="800000"/>
            <a:headEnd/>
            <a:tailEnd/>
          </a:ln>
        </p:spPr>
        <p:txBody>
          <a:bodyPr wrap="none">
            <a:spAutoFit/>
          </a:bodyPr>
          <a:lstStyle/>
          <a:p>
            <a:r>
              <a:rPr lang="en-US" sz="2400" dirty="0">
                <a:latin typeface="Verdana" pitchFamily="34" charset="0"/>
                <a:ea typeface="Verdana" pitchFamily="34" charset="0"/>
                <a:cs typeface="Verdana" pitchFamily="34" charset="0"/>
              </a:rPr>
              <a:t>Pictures courtesy of Spacesaver</a:t>
            </a:r>
          </a:p>
        </p:txBody>
      </p:sp>
      <p:pic>
        <p:nvPicPr>
          <p:cNvPr id="38917" name="Picture 5" descr="mobile-shelves2.jpg"/>
          <p:cNvPicPr>
            <a:picLocks noChangeAspect="1"/>
          </p:cNvPicPr>
          <p:nvPr/>
        </p:nvPicPr>
        <p:blipFill>
          <a:blip r:embed="rId4" cstate="print"/>
          <a:srcRect/>
          <a:stretch>
            <a:fillRect/>
          </a:stretch>
        </p:blipFill>
        <p:spPr bwMode="auto">
          <a:xfrm>
            <a:off x="4789488" y="2116138"/>
            <a:ext cx="4354512" cy="35337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54</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137887" y="101114"/>
            <a:ext cx="8548913" cy="523220"/>
          </a:xfrm>
          <a:prstGeom prst="rect">
            <a:avLst/>
          </a:prstGeom>
          <a:noFill/>
        </p:spPr>
        <p:txBody>
          <a:bodyPr wrap="square" rtlCol="0">
            <a:spAutoFit/>
          </a:bodyPr>
          <a:lstStyle/>
          <a:p>
            <a:pPr algn="ctr"/>
            <a:r>
              <a:rPr lang="en-US" sz="2800" dirty="0">
                <a:solidFill>
                  <a:schemeClr val="bg1"/>
                </a:solidFill>
                <a:latin typeface="Montserrat" panose="00000500000000000000" pitchFamily="2" charset="0"/>
                <a:ea typeface="Verdana" pitchFamily="34" charset="0"/>
                <a:cs typeface="Verdana" pitchFamily="34" charset="0"/>
              </a:rPr>
              <a:t>GENERAL DEFINITIONS FOR STORAGE</a:t>
            </a:r>
            <a:endParaRPr lang="en-US" sz="2800" dirty="0">
              <a:latin typeface="Verdana" pitchFamily="34" charset="0"/>
              <a:ea typeface="Verdana" pitchFamily="34" charset="0"/>
              <a:cs typeface="Verdana" pitchFamily="34" charset="0"/>
            </a:endParaRPr>
          </a:p>
        </p:txBody>
      </p:sp>
      <p:sp>
        <p:nvSpPr>
          <p:cNvPr id="7" name="TextBox 6"/>
          <p:cNvSpPr txBox="1"/>
          <p:nvPr/>
        </p:nvSpPr>
        <p:spPr>
          <a:xfrm>
            <a:off x="0" y="1371600"/>
            <a:ext cx="9144000" cy="44627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Encapsulation- method of packaging consisting of a plastic sheet completely enclosing sides &amp; top of a pallet load containing a combustible commodity or a group of combustible packages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Also applies to individually plastic wrapped commodities stored exposed on a pallet</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Does NOT apply to totally noncombustible commodities on wood pallets wrapped in plastic</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Does NOT apply to plastic- enclosed products inside a large, non plastic container</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Banding- stretch wrapping around sides only</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not considered encapsulation where the top &gt; 50% open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0578"/>
            <a:ext cx="8229600" cy="660823"/>
          </a:xfrm>
        </p:spPr>
        <p:txBody>
          <a:bodyPr>
            <a:normAutofit/>
          </a:bodyPr>
          <a:lstStyle/>
          <a:p>
            <a:r>
              <a:rPr lang="en-US" sz="2800" b="0" dirty="0"/>
              <a:t>Encapsulation</a:t>
            </a:r>
          </a:p>
        </p:txBody>
      </p:sp>
      <p:sp>
        <p:nvSpPr>
          <p:cNvPr id="4" name="Footer Placeholder 3"/>
          <p:cNvSpPr>
            <a:spLocks noGrp="1"/>
          </p:cNvSpPr>
          <p:nvPr>
            <p:ph type="ftr" sz="quarter" idx="4294967295"/>
          </p:nvPr>
        </p:nvSpPr>
        <p:spPr>
          <a:xfrm>
            <a:off x="3371088" y="6504432"/>
            <a:ext cx="2386940" cy="322028"/>
          </a:xfrm>
          <a:prstGeom prst="rect">
            <a:avLst/>
          </a:prstGeom>
        </p:spPr>
        <p:txBody>
          <a:bodyPr/>
          <a:lstStyle/>
          <a:p>
            <a:r>
              <a:rPr lang="en-US"/>
              <a:t>© National Fire Sprinkler Association - 2011</a:t>
            </a:r>
            <a:endParaRPr lang="en-US" dirty="0"/>
          </a:p>
        </p:txBody>
      </p:sp>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55</a:t>
            </a:fld>
            <a:endParaRPr lang="en-US" dirty="0"/>
          </a:p>
        </p:txBody>
      </p:sp>
      <p:pic>
        <p:nvPicPr>
          <p:cNvPr id="218114" name="Picture 2" descr="http://shiva-logistics.nl/multisites/shiva/images/stories/voorpagina/warehous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081" y="857745"/>
            <a:ext cx="7285719" cy="5260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61073" y="6275351"/>
            <a:ext cx="1334020" cy="246221"/>
          </a:xfrm>
          <a:prstGeom prst="rect">
            <a:avLst/>
          </a:prstGeom>
          <a:noFill/>
        </p:spPr>
        <p:txBody>
          <a:bodyPr wrap="none" rtlCol="0">
            <a:spAutoFit/>
          </a:bodyPr>
          <a:lstStyle/>
          <a:p>
            <a:r>
              <a:rPr lang="en-US" sz="1000" dirty="0"/>
              <a:t>www.shiva-logistics.nl</a:t>
            </a:r>
          </a:p>
        </p:txBody>
      </p:sp>
      <p:sp>
        <p:nvSpPr>
          <p:cNvPr id="7" name="Text Box 1027"/>
          <p:cNvSpPr txBox="1">
            <a:spLocks noChangeArrowheads="1"/>
          </p:cNvSpPr>
          <p:nvPr/>
        </p:nvSpPr>
        <p:spPr bwMode="auto">
          <a:xfrm>
            <a:off x="1837660" y="6228392"/>
            <a:ext cx="6477000" cy="707886"/>
          </a:xfrm>
          <a:prstGeom prst="rect">
            <a:avLst/>
          </a:prstGeom>
          <a:solidFill>
            <a:schemeClr val="bg1"/>
          </a:solidFill>
          <a:ln w="9525">
            <a:noFill/>
            <a:miter lim="800000"/>
            <a:headEnd/>
            <a:tailEnd/>
          </a:ln>
          <a:effectLst/>
        </p:spPr>
        <p:txBody>
          <a:bodyPr wrap="square">
            <a:spAutoFit/>
          </a:bodyPr>
          <a:lstStyle/>
          <a:p>
            <a:r>
              <a:rPr lang="en-US" sz="2000" dirty="0">
                <a:latin typeface="Verdana" pitchFamily="34" charset="0"/>
                <a:ea typeface="Verdana" pitchFamily="34" charset="0"/>
                <a:cs typeface="Verdana" pitchFamily="34" charset="0"/>
              </a:rPr>
              <a:t>Encapsulated completely enclosed on sides &amp; top</a:t>
            </a:r>
          </a:p>
          <a:p>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5436857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56</a:t>
            </a:fld>
            <a:endParaRPr lang="en-US" dirty="0"/>
          </a:p>
        </p:txBody>
      </p:sp>
      <p:pic>
        <p:nvPicPr>
          <p:cNvPr id="204803" name="Picture 1027" descr="Plastic Rapped"/>
          <p:cNvPicPr>
            <a:picLocks noChangeAspect="1" noChangeArrowheads="1"/>
          </p:cNvPicPr>
          <p:nvPr/>
        </p:nvPicPr>
        <p:blipFill>
          <a:blip r:embed="rId2" cstate="print"/>
          <a:srcRect/>
          <a:stretch>
            <a:fillRect/>
          </a:stretch>
        </p:blipFill>
        <p:spPr bwMode="auto">
          <a:xfrm>
            <a:off x="247904" y="0"/>
            <a:ext cx="8648192" cy="5791200"/>
          </a:xfrm>
          <a:prstGeom prst="rect">
            <a:avLst/>
          </a:prstGeom>
          <a:noFill/>
        </p:spPr>
      </p:pic>
      <p:sp>
        <p:nvSpPr>
          <p:cNvPr id="5" name="Text Box 1027"/>
          <p:cNvSpPr txBox="1">
            <a:spLocks noChangeArrowheads="1"/>
          </p:cNvSpPr>
          <p:nvPr/>
        </p:nvSpPr>
        <p:spPr bwMode="auto">
          <a:xfrm>
            <a:off x="1295400" y="5867400"/>
            <a:ext cx="6172200" cy="1138773"/>
          </a:xfrm>
          <a:prstGeom prst="rect">
            <a:avLst/>
          </a:prstGeom>
          <a:solidFill>
            <a:schemeClr val="bg1"/>
          </a:solidFill>
          <a:ln w="9525">
            <a:noFill/>
            <a:miter lim="800000"/>
            <a:headEnd/>
            <a:tailEnd/>
          </a:ln>
          <a:effectLst/>
        </p:spPr>
        <p:txBody>
          <a:bodyPr wrap="square">
            <a:spAutoFit/>
          </a:bodyPr>
          <a:lstStyle/>
          <a:p>
            <a:r>
              <a:rPr lang="en-US" sz="2400" dirty="0">
                <a:latin typeface="Verdana" pitchFamily="34" charset="0"/>
                <a:ea typeface="Verdana" pitchFamily="34" charset="0"/>
                <a:cs typeface="Verdana" pitchFamily="34" charset="0"/>
              </a:rPr>
              <a:t>Banded </a:t>
            </a:r>
            <a:r>
              <a:rPr lang="en-US" sz="2000" dirty="0">
                <a:latin typeface="Verdana" pitchFamily="34" charset="0"/>
                <a:ea typeface="Verdana" pitchFamily="34" charset="0"/>
                <a:cs typeface="Verdana" pitchFamily="34" charset="0"/>
              </a:rPr>
              <a:t>(stretch wrapped)</a:t>
            </a:r>
            <a:endParaRPr lang="en-US" sz="2400" dirty="0">
              <a:latin typeface="Verdana" pitchFamily="34" charset="0"/>
              <a:ea typeface="Verdana" pitchFamily="34" charset="0"/>
              <a:cs typeface="Verdana" pitchFamily="34" charset="0"/>
            </a:endParaRPr>
          </a:p>
          <a:p>
            <a:r>
              <a:rPr lang="en-US" sz="2000" dirty="0">
                <a:latin typeface="Verdana" pitchFamily="34" charset="0"/>
                <a:ea typeface="Verdana" pitchFamily="34" charset="0"/>
                <a:cs typeface="Verdana" pitchFamily="34" charset="0"/>
              </a:rPr>
              <a:t>Enclosed on sides with top at least 50% open</a:t>
            </a:r>
          </a:p>
          <a:p>
            <a:endParaRPr lang="en-US" sz="2400" dirty="0">
              <a:latin typeface="Verdana" pitchFamily="34" charset="0"/>
              <a:ea typeface="Verdana" pitchFamily="34" charset="0"/>
              <a:cs typeface="Verdana" pitchFamily="34" charset="0"/>
            </a:endParaRPr>
          </a:p>
        </p:txBody>
      </p:sp>
    </p:spTree>
  </p:cSld>
  <p:clrMapOvr>
    <a:masterClrMapping/>
  </p:clrMapOvr>
  <p:transition>
    <p:cover dir="l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57</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246743" y="261257"/>
            <a:ext cx="8548913" cy="523220"/>
          </a:xfrm>
          <a:prstGeom prst="rect">
            <a:avLst/>
          </a:prstGeom>
          <a:noFill/>
        </p:spPr>
        <p:txBody>
          <a:bodyPr wrap="square" rtlCol="0">
            <a:spAutoFit/>
          </a:bodyPr>
          <a:lstStyle/>
          <a:p>
            <a:pPr algn="ctr"/>
            <a:r>
              <a:rPr lang="en-US" sz="2800" dirty="0">
                <a:solidFill>
                  <a:schemeClr val="bg1"/>
                </a:solidFill>
                <a:latin typeface="Montserrat" panose="00000500000000000000" pitchFamily="2" charset="0"/>
                <a:ea typeface="Verdana" pitchFamily="34" charset="0"/>
                <a:cs typeface="Verdana" pitchFamily="34" charset="0"/>
              </a:rPr>
              <a:t>GENERAL DEFINITIONS FOR STORAGE</a:t>
            </a:r>
            <a:endParaRPr lang="en-US" sz="2800" dirty="0">
              <a:latin typeface="Verdana" pitchFamily="34" charset="0"/>
              <a:ea typeface="Verdana" pitchFamily="34" charset="0"/>
              <a:cs typeface="Verdana" pitchFamily="34" charset="0"/>
            </a:endParaRPr>
          </a:p>
        </p:txBody>
      </p:sp>
      <p:sp>
        <p:nvSpPr>
          <p:cNvPr id="7" name="TextBox 6"/>
          <p:cNvSpPr txBox="1"/>
          <p:nvPr/>
        </p:nvSpPr>
        <p:spPr>
          <a:xfrm>
            <a:off x="0" y="1150847"/>
            <a:ext cx="8969828" cy="499291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Miscellaneous storage- storage that meets the following criteria </a:t>
            </a:r>
            <a:r>
              <a:rPr lang="en-US" sz="2000" dirty="0">
                <a:latin typeface="Verdana" pitchFamily="34" charset="0"/>
                <a:ea typeface="Verdana" pitchFamily="34" charset="0"/>
                <a:cs typeface="Verdana" pitchFamily="34" charset="0"/>
              </a:rPr>
              <a:t>(note differences for rubber tires)</a:t>
            </a: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Does not exceed 12’ in height</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Is incidental to another occupancy use group</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Does not constitute more than 4,000 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or 10% of the building area, whichever is GREATER</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Individual piles must be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1000 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Each pile or area must be separated from other piles/areas by at least 25’</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DCCD-6A1B-4AD1-8843-DB05B0B8B3FA}"/>
              </a:ext>
            </a:extLst>
          </p:cNvPr>
          <p:cNvSpPr>
            <a:spLocks noGrp="1"/>
          </p:cNvSpPr>
          <p:nvPr>
            <p:ph type="title"/>
          </p:nvPr>
        </p:nvSpPr>
        <p:spPr>
          <a:xfrm>
            <a:off x="902189" y="253489"/>
            <a:ext cx="7338060" cy="604098"/>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31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t>MISCELLANEOUS STORAGE</a:t>
            </a:r>
            <a:br>
              <a:rPr kumimoji="0" lang="en-US" sz="3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br>
            <a:endParaRPr lang="en-US" dirty="0"/>
          </a:p>
        </p:txBody>
      </p:sp>
      <p:sp>
        <p:nvSpPr>
          <p:cNvPr id="28" name="Slide Number Placeholder 3"/>
          <p:cNvSpPr>
            <a:spLocks noGrp="1"/>
          </p:cNvSpPr>
          <p:nvPr>
            <p:ph type="sldNum" sz="quarter" idx="4"/>
          </p:nvPr>
        </p:nvSpPr>
        <p:spPr>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58</a:t>
            </a:fld>
            <a:endParaRPr lang="en-US"/>
          </a:p>
        </p:txBody>
      </p:sp>
      <p:sp>
        <p:nvSpPr>
          <p:cNvPr id="209922" name="Rectangle 1026"/>
          <p:cNvSpPr>
            <a:spLocks noChangeArrowheads="1"/>
          </p:cNvSpPr>
          <p:nvPr/>
        </p:nvSpPr>
        <p:spPr bwMode="auto">
          <a:xfrm>
            <a:off x="1192619" y="1784866"/>
            <a:ext cx="6934200" cy="4267200"/>
          </a:xfrm>
          <a:prstGeom prst="rect">
            <a:avLst/>
          </a:prstGeom>
          <a:solidFill>
            <a:schemeClr val="bg2">
              <a:lumMod val="90000"/>
            </a:schemeClr>
          </a:solidFill>
          <a:ln w="12700">
            <a:solidFill>
              <a:schemeClr val="tx1"/>
            </a:solidFill>
            <a:miter lim="800000"/>
            <a:headEnd type="none" w="sm" len="sm"/>
            <a:tailEnd type="none" w="sm" len="sm"/>
          </a:ln>
          <a:effectLst/>
        </p:spPr>
        <p:txBody>
          <a:bodyPr wrap="none" anchor="ctr"/>
          <a:lstStyle/>
          <a:p>
            <a:pPr algn="ctr"/>
            <a:endParaRPr lang="en-US" dirty="0">
              <a:latin typeface="Verdana" pitchFamily="34" charset="0"/>
              <a:ea typeface="Verdana" pitchFamily="34" charset="0"/>
              <a:cs typeface="Verdana" pitchFamily="34" charset="0"/>
            </a:endParaRPr>
          </a:p>
        </p:txBody>
      </p:sp>
      <p:sp>
        <p:nvSpPr>
          <p:cNvPr id="209923" name="Rectangle 1027"/>
          <p:cNvSpPr>
            <a:spLocks noChangeArrowheads="1"/>
          </p:cNvSpPr>
          <p:nvPr/>
        </p:nvSpPr>
        <p:spPr bwMode="auto">
          <a:xfrm>
            <a:off x="6248400" y="5257800"/>
            <a:ext cx="685800" cy="685800"/>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a:latin typeface="Verdana" pitchFamily="34" charset="0"/>
              <a:ea typeface="Verdana" pitchFamily="34" charset="0"/>
              <a:cs typeface="Verdana" pitchFamily="34" charset="0"/>
            </a:endParaRPr>
          </a:p>
        </p:txBody>
      </p:sp>
      <p:sp>
        <p:nvSpPr>
          <p:cNvPr id="209924" name="Rectangle 1028"/>
          <p:cNvSpPr>
            <a:spLocks noChangeArrowheads="1"/>
          </p:cNvSpPr>
          <p:nvPr/>
        </p:nvSpPr>
        <p:spPr bwMode="auto">
          <a:xfrm>
            <a:off x="1219200" y="2209800"/>
            <a:ext cx="685800" cy="685800"/>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a:latin typeface="Verdana" pitchFamily="34" charset="0"/>
              <a:ea typeface="Verdana" pitchFamily="34" charset="0"/>
              <a:cs typeface="Verdana" pitchFamily="34" charset="0"/>
            </a:endParaRPr>
          </a:p>
        </p:txBody>
      </p:sp>
      <p:sp>
        <p:nvSpPr>
          <p:cNvPr id="209925" name="Rectangle 1029"/>
          <p:cNvSpPr>
            <a:spLocks noChangeArrowheads="1"/>
          </p:cNvSpPr>
          <p:nvPr/>
        </p:nvSpPr>
        <p:spPr bwMode="auto">
          <a:xfrm>
            <a:off x="3048000" y="5257800"/>
            <a:ext cx="685800" cy="685800"/>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a:latin typeface="Verdana" pitchFamily="34" charset="0"/>
              <a:ea typeface="Verdana" pitchFamily="34" charset="0"/>
              <a:cs typeface="Verdana" pitchFamily="34" charset="0"/>
            </a:endParaRPr>
          </a:p>
        </p:txBody>
      </p:sp>
      <p:sp>
        <p:nvSpPr>
          <p:cNvPr id="209926" name="Rectangle 1030"/>
          <p:cNvSpPr>
            <a:spLocks noChangeArrowheads="1"/>
          </p:cNvSpPr>
          <p:nvPr/>
        </p:nvSpPr>
        <p:spPr bwMode="auto">
          <a:xfrm>
            <a:off x="6705600" y="2590800"/>
            <a:ext cx="685800" cy="685800"/>
          </a:xfrm>
          <a:prstGeom prst="rect">
            <a:avLst/>
          </a:prstGeom>
          <a:solidFill>
            <a:schemeClr val="accent2"/>
          </a:solidFill>
          <a:ln w="12700">
            <a:solidFill>
              <a:schemeClr val="tx1"/>
            </a:solidFill>
            <a:miter lim="800000"/>
            <a:headEnd type="none" w="sm" len="sm"/>
            <a:tailEnd type="none" w="sm" len="sm"/>
          </a:ln>
          <a:effectLst/>
        </p:spPr>
        <p:txBody>
          <a:bodyPr wrap="none" anchor="ctr"/>
          <a:lstStyle/>
          <a:p>
            <a:endParaRPr lang="en-US">
              <a:latin typeface="Verdana" pitchFamily="34" charset="0"/>
              <a:ea typeface="Verdana" pitchFamily="34" charset="0"/>
              <a:cs typeface="Verdana" pitchFamily="34" charset="0"/>
            </a:endParaRPr>
          </a:p>
        </p:txBody>
      </p:sp>
      <p:sp>
        <p:nvSpPr>
          <p:cNvPr id="209928" name="Text Box 1032"/>
          <p:cNvSpPr txBox="1">
            <a:spLocks noChangeArrowheads="1"/>
          </p:cNvSpPr>
          <p:nvPr/>
        </p:nvSpPr>
        <p:spPr bwMode="auto">
          <a:xfrm>
            <a:off x="1905000" y="2209800"/>
            <a:ext cx="1234633" cy="307777"/>
          </a:xfrm>
          <a:prstGeom prst="rect">
            <a:avLst/>
          </a:prstGeom>
          <a:noFill/>
          <a:ln w="12700">
            <a:noFill/>
            <a:miter lim="800000"/>
            <a:headEnd type="none" w="sm" len="sm"/>
            <a:tailEnd type="none" w="sm" len="sm"/>
          </a:ln>
          <a:effectLst/>
        </p:spPr>
        <p:txBody>
          <a:bodyPr wrap="none">
            <a:spAutoFit/>
          </a:bodyPr>
          <a:lstStyle/>
          <a:p>
            <a:r>
              <a:rPr lang="en-US" sz="1400" dirty="0">
                <a:latin typeface="Verdana" pitchFamily="34" charset="0"/>
                <a:ea typeface="Verdana" pitchFamily="34" charset="0"/>
                <a:cs typeface="Verdana" pitchFamily="34" charset="0"/>
              </a:rPr>
              <a:t>1,000 sq. ft</a:t>
            </a:r>
          </a:p>
        </p:txBody>
      </p:sp>
      <p:sp>
        <p:nvSpPr>
          <p:cNvPr id="209929" name="Text Box 1033"/>
          <p:cNvSpPr txBox="1">
            <a:spLocks noChangeArrowheads="1"/>
          </p:cNvSpPr>
          <p:nvPr/>
        </p:nvSpPr>
        <p:spPr bwMode="auto">
          <a:xfrm>
            <a:off x="6858000" y="5410200"/>
            <a:ext cx="1234633" cy="307777"/>
          </a:xfrm>
          <a:prstGeom prst="rect">
            <a:avLst/>
          </a:prstGeom>
          <a:noFill/>
          <a:ln w="12700">
            <a:noFill/>
            <a:miter lim="800000"/>
            <a:headEnd type="none" w="sm" len="sm"/>
            <a:tailEnd type="none" w="sm" len="sm"/>
          </a:ln>
          <a:effectLst/>
        </p:spPr>
        <p:txBody>
          <a:bodyPr wrap="none">
            <a:spAutoFit/>
          </a:bodyPr>
          <a:lstStyle/>
          <a:p>
            <a:r>
              <a:rPr lang="en-US" sz="1400" dirty="0">
                <a:latin typeface="Verdana" pitchFamily="34" charset="0"/>
                <a:ea typeface="Verdana" pitchFamily="34" charset="0"/>
                <a:cs typeface="Verdana" pitchFamily="34" charset="0"/>
              </a:rPr>
              <a:t>1,000 sq. ft</a:t>
            </a:r>
          </a:p>
        </p:txBody>
      </p:sp>
      <p:sp>
        <p:nvSpPr>
          <p:cNvPr id="209930" name="Text Box 1034"/>
          <p:cNvSpPr txBox="1">
            <a:spLocks noChangeArrowheads="1"/>
          </p:cNvSpPr>
          <p:nvPr/>
        </p:nvSpPr>
        <p:spPr bwMode="auto">
          <a:xfrm>
            <a:off x="1676400" y="5410200"/>
            <a:ext cx="1234633" cy="307777"/>
          </a:xfrm>
          <a:prstGeom prst="rect">
            <a:avLst/>
          </a:prstGeom>
          <a:noFill/>
          <a:ln w="12700">
            <a:noFill/>
            <a:miter lim="800000"/>
            <a:headEnd type="none" w="sm" len="sm"/>
            <a:tailEnd type="none" w="sm" len="sm"/>
          </a:ln>
          <a:effectLst/>
        </p:spPr>
        <p:txBody>
          <a:bodyPr wrap="none">
            <a:spAutoFit/>
          </a:bodyPr>
          <a:lstStyle/>
          <a:p>
            <a:r>
              <a:rPr lang="en-US" sz="1400" dirty="0">
                <a:latin typeface="Verdana" pitchFamily="34" charset="0"/>
                <a:ea typeface="Verdana" pitchFamily="34" charset="0"/>
                <a:cs typeface="Verdana" pitchFamily="34" charset="0"/>
              </a:rPr>
              <a:t>1,000 sq. ft</a:t>
            </a:r>
          </a:p>
        </p:txBody>
      </p:sp>
      <p:sp>
        <p:nvSpPr>
          <p:cNvPr id="209931" name="Text Box 1035"/>
          <p:cNvSpPr txBox="1">
            <a:spLocks noChangeArrowheads="1"/>
          </p:cNvSpPr>
          <p:nvPr/>
        </p:nvSpPr>
        <p:spPr bwMode="auto">
          <a:xfrm>
            <a:off x="6629400" y="2209800"/>
            <a:ext cx="1234633" cy="307777"/>
          </a:xfrm>
          <a:prstGeom prst="rect">
            <a:avLst/>
          </a:prstGeom>
          <a:noFill/>
          <a:ln w="12700">
            <a:noFill/>
            <a:miter lim="800000"/>
            <a:headEnd type="none" w="sm" len="sm"/>
            <a:tailEnd type="none" w="sm" len="sm"/>
          </a:ln>
          <a:effectLst/>
        </p:spPr>
        <p:txBody>
          <a:bodyPr wrap="none">
            <a:spAutoFit/>
          </a:bodyPr>
          <a:lstStyle/>
          <a:p>
            <a:r>
              <a:rPr lang="en-US" sz="1400" dirty="0">
                <a:latin typeface="Verdana" pitchFamily="34" charset="0"/>
                <a:ea typeface="Verdana" pitchFamily="34" charset="0"/>
                <a:cs typeface="Verdana" pitchFamily="34" charset="0"/>
              </a:rPr>
              <a:t>1,000 sq. ft</a:t>
            </a:r>
          </a:p>
        </p:txBody>
      </p:sp>
      <p:sp>
        <p:nvSpPr>
          <p:cNvPr id="209932" name="Line 1036"/>
          <p:cNvSpPr>
            <a:spLocks noChangeShapeType="1"/>
          </p:cNvSpPr>
          <p:nvPr/>
        </p:nvSpPr>
        <p:spPr bwMode="auto">
          <a:xfrm>
            <a:off x="3811772" y="5476504"/>
            <a:ext cx="2514600" cy="0"/>
          </a:xfrm>
          <a:prstGeom prst="line">
            <a:avLst/>
          </a:prstGeom>
          <a:noFill/>
          <a:ln w="38100">
            <a:solidFill>
              <a:schemeClr val="tx1"/>
            </a:solidFill>
            <a:round/>
            <a:headEnd type="triangle" w="med" len="med"/>
            <a:tailEnd type="triangle" w="med" len="med"/>
          </a:ln>
          <a:effectLst/>
        </p:spPr>
        <p:txBody>
          <a:bodyPr wrap="none"/>
          <a:lstStyle/>
          <a:p>
            <a:endParaRPr lang="en-US">
              <a:latin typeface="Verdana" pitchFamily="34" charset="0"/>
              <a:ea typeface="Verdana" pitchFamily="34" charset="0"/>
              <a:cs typeface="Verdana" pitchFamily="34" charset="0"/>
            </a:endParaRPr>
          </a:p>
        </p:txBody>
      </p:sp>
      <p:sp>
        <p:nvSpPr>
          <p:cNvPr id="209933" name="Line 1037"/>
          <p:cNvSpPr>
            <a:spLocks noChangeShapeType="1"/>
          </p:cNvSpPr>
          <p:nvPr/>
        </p:nvSpPr>
        <p:spPr bwMode="auto">
          <a:xfrm>
            <a:off x="1905000" y="2895600"/>
            <a:ext cx="1219200" cy="2362200"/>
          </a:xfrm>
          <a:prstGeom prst="line">
            <a:avLst/>
          </a:prstGeom>
          <a:noFill/>
          <a:ln w="38100">
            <a:solidFill>
              <a:schemeClr val="tx1"/>
            </a:solidFill>
            <a:round/>
            <a:headEnd type="triangle" w="med" len="med"/>
            <a:tailEnd type="triangle" w="med" len="med"/>
          </a:ln>
          <a:effectLst/>
        </p:spPr>
        <p:txBody>
          <a:bodyPr wrap="none"/>
          <a:lstStyle/>
          <a:p>
            <a:endParaRPr lang="en-US">
              <a:latin typeface="Verdana" pitchFamily="34" charset="0"/>
              <a:ea typeface="Verdana" pitchFamily="34" charset="0"/>
              <a:cs typeface="Verdana" pitchFamily="34" charset="0"/>
            </a:endParaRPr>
          </a:p>
        </p:txBody>
      </p:sp>
      <p:sp>
        <p:nvSpPr>
          <p:cNvPr id="209934" name="Line 1038"/>
          <p:cNvSpPr>
            <a:spLocks noChangeShapeType="1"/>
          </p:cNvSpPr>
          <p:nvPr/>
        </p:nvSpPr>
        <p:spPr bwMode="auto">
          <a:xfrm flipV="1">
            <a:off x="1905000" y="2895600"/>
            <a:ext cx="0" cy="76200"/>
          </a:xfrm>
          <a:prstGeom prst="line">
            <a:avLst/>
          </a:prstGeom>
          <a:noFill/>
          <a:ln w="12700">
            <a:solidFill>
              <a:schemeClr val="tx1"/>
            </a:solidFill>
            <a:round/>
            <a:headEnd type="none" w="sm" len="sm"/>
            <a:tailEnd type="triangle" w="sm" len="sm"/>
          </a:ln>
          <a:effectLst/>
        </p:spPr>
        <p:txBody>
          <a:bodyPr wrap="none"/>
          <a:lstStyle/>
          <a:p>
            <a:endParaRPr lang="en-US">
              <a:latin typeface="Verdana" pitchFamily="34" charset="0"/>
              <a:ea typeface="Verdana" pitchFamily="34" charset="0"/>
              <a:cs typeface="Verdana" pitchFamily="34" charset="0"/>
            </a:endParaRPr>
          </a:p>
        </p:txBody>
      </p:sp>
      <p:sp>
        <p:nvSpPr>
          <p:cNvPr id="209935" name="Line 1039"/>
          <p:cNvSpPr>
            <a:spLocks noChangeShapeType="1"/>
          </p:cNvSpPr>
          <p:nvPr/>
        </p:nvSpPr>
        <p:spPr bwMode="auto">
          <a:xfrm>
            <a:off x="1905000" y="2667000"/>
            <a:ext cx="4800600" cy="0"/>
          </a:xfrm>
          <a:prstGeom prst="line">
            <a:avLst/>
          </a:prstGeom>
          <a:noFill/>
          <a:ln w="38100">
            <a:solidFill>
              <a:schemeClr val="tx1"/>
            </a:solidFill>
            <a:round/>
            <a:headEnd type="triangle" w="med" len="med"/>
            <a:tailEnd type="triangle" w="med" len="med"/>
          </a:ln>
          <a:effectLst/>
        </p:spPr>
        <p:txBody>
          <a:bodyPr wrap="none"/>
          <a:lstStyle/>
          <a:p>
            <a:endParaRPr lang="en-US">
              <a:latin typeface="Verdana" pitchFamily="34" charset="0"/>
              <a:ea typeface="Verdana" pitchFamily="34" charset="0"/>
              <a:cs typeface="Verdana" pitchFamily="34" charset="0"/>
            </a:endParaRPr>
          </a:p>
        </p:txBody>
      </p:sp>
      <p:sp>
        <p:nvSpPr>
          <p:cNvPr id="209936" name="Line 1040"/>
          <p:cNvSpPr>
            <a:spLocks noChangeShapeType="1"/>
          </p:cNvSpPr>
          <p:nvPr/>
        </p:nvSpPr>
        <p:spPr bwMode="auto">
          <a:xfrm>
            <a:off x="6705600" y="3276600"/>
            <a:ext cx="0" cy="1981200"/>
          </a:xfrm>
          <a:prstGeom prst="line">
            <a:avLst/>
          </a:prstGeom>
          <a:noFill/>
          <a:ln w="38100">
            <a:solidFill>
              <a:schemeClr val="tx1"/>
            </a:solidFill>
            <a:round/>
            <a:headEnd type="triangle" w="med" len="med"/>
            <a:tailEnd type="triangle" w="med" len="med"/>
          </a:ln>
          <a:effectLst/>
        </p:spPr>
        <p:txBody>
          <a:bodyPr wrap="none"/>
          <a:lstStyle/>
          <a:p>
            <a:endParaRPr lang="en-US">
              <a:latin typeface="Verdana" pitchFamily="34" charset="0"/>
              <a:ea typeface="Verdana" pitchFamily="34" charset="0"/>
              <a:cs typeface="Verdana" pitchFamily="34" charset="0"/>
            </a:endParaRPr>
          </a:p>
        </p:txBody>
      </p:sp>
      <p:sp>
        <p:nvSpPr>
          <p:cNvPr id="209937" name="Text Box 1041"/>
          <p:cNvSpPr txBox="1">
            <a:spLocks noChangeArrowheads="1"/>
          </p:cNvSpPr>
          <p:nvPr/>
        </p:nvSpPr>
        <p:spPr bwMode="auto">
          <a:xfrm>
            <a:off x="4114800" y="2286000"/>
            <a:ext cx="990600" cy="369888"/>
          </a:xfrm>
          <a:prstGeom prst="rect">
            <a:avLst/>
          </a:prstGeom>
          <a:noFill/>
          <a:ln w="12700">
            <a:noFill/>
            <a:miter lim="800000"/>
            <a:headEnd type="none" w="sm" len="sm"/>
            <a:tailEnd type="none" w="sm" len="sm"/>
          </a:ln>
          <a:effectLst/>
        </p:spPr>
        <p:txBody>
          <a:bodyPr wrap="square">
            <a:spAutoFit/>
          </a:bodyPr>
          <a:lstStyle/>
          <a:p>
            <a:r>
              <a:rPr lang="en-US" sz="1800" dirty="0">
                <a:latin typeface="Verdana" pitchFamily="34" charset="0"/>
                <a:ea typeface="Verdana" pitchFamily="34" charset="0"/>
                <a:cs typeface="Verdana" pitchFamily="34" charset="0"/>
              </a:rPr>
              <a:t>&gt; 25</a:t>
            </a:r>
          </a:p>
        </p:txBody>
      </p:sp>
      <p:sp>
        <p:nvSpPr>
          <p:cNvPr id="209938" name="Line 1042"/>
          <p:cNvSpPr>
            <a:spLocks noChangeShapeType="1"/>
          </p:cNvSpPr>
          <p:nvPr/>
        </p:nvSpPr>
        <p:spPr bwMode="auto">
          <a:xfrm>
            <a:off x="4191000" y="2590800"/>
            <a:ext cx="152400" cy="0"/>
          </a:xfrm>
          <a:prstGeom prst="line">
            <a:avLst/>
          </a:prstGeom>
          <a:noFill/>
          <a:ln w="12700">
            <a:solidFill>
              <a:schemeClr val="tx1"/>
            </a:solidFill>
            <a:round/>
            <a:headEnd type="none" w="sm" len="sm"/>
            <a:tailEnd type="none" w="sm" len="sm"/>
          </a:ln>
          <a:effectLst/>
        </p:spPr>
        <p:txBody>
          <a:bodyPr wrap="none"/>
          <a:lstStyle/>
          <a:p>
            <a:endParaRPr lang="en-US">
              <a:latin typeface="Verdana" pitchFamily="34" charset="0"/>
              <a:ea typeface="Verdana" pitchFamily="34" charset="0"/>
              <a:cs typeface="Verdana" pitchFamily="34" charset="0"/>
            </a:endParaRPr>
          </a:p>
        </p:txBody>
      </p:sp>
      <p:sp>
        <p:nvSpPr>
          <p:cNvPr id="209939" name="Text Box 1043"/>
          <p:cNvSpPr txBox="1">
            <a:spLocks noChangeArrowheads="1"/>
          </p:cNvSpPr>
          <p:nvPr/>
        </p:nvSpPr>
        <p:spPr bwMode="auto">
          <a:xfrm>
            <a:off x="2590800" y="3733800"/>
            <a:ext cx="750526" cy="369332"/>
          </a:xfrm>
          <a:prstGeom prst="rect">
            <a:avLst/>
          </a:prstGeom>
          <a:noFill/>
          <a:ln w="12700">
            <a:noFill/>
            <a:miter lim="800000"/>
            <a:headEnd type="none" w="sm" len="sm"/>
            <a:tailEnd type="none" w="sm" len="sm"/>
          </a:ln>
          <a:effectLst/>
        </p:spPr>
        <p:txBody>
          <a:bodyPr wrap="none">
            <a:spAutoFit/>
          </a:bodyPr>
          <a:lstStyle/>
          <a:p>
            <a:r>
              <a:rPr lang="en-US" sz="1800" dirty="0">
                <a:latin typeface="Verdana" pitchFamily="34" charset="0"/>
                <a:ea typeface="Verdana" pitchFamily="34" charset="0"/>
                <a:cs typeface="Verdana" pitchFamily="34" charset="0"/>
              </a:rPr>
              <a:t>&gt; 25</a:t>
            </a:r>
          </a:p>
        </p:txBody>
      </p:sp>
      <p:sp>
        <p:nvSpPr>
          <p:cNvPr id="209940" name="Text Box 1044"/>
          <p:cNvSpPr txBox="1">
            <a:spLocks noChangeArrowheads="1"/>
          </p:cNvSpPr>
          <p:nvPr/>
        </p:nvSpPr>
        <p:spPr bwMode="auto">
          <a:xfrm>
            <a:off x="4648200" y="5105400"/>
            <a:ext cx="750526" cy="369332"/>
          </a:xfrm>
          <a:prstGeom prst="rect">
            <a:avLst/>
          </a:prstGeom>
          <a:noFill/>
          <a:ln w="12700">
            <a:noFill/>
            <a:miter lim="800000"/>
            <a:headEnd type="none" w="sm" len="sm"/>
            <a:tailEnd type="none" w="sm" len="sm"/>
          </a:ln>
          <a:effectLst/>
        </p:spPr>
        <p:txBody>
          <a:bodyPr wrap="none">
            <a:spAutoFit/>
          </a:bodyPr>
          <a:lstStyle/>
          <a:p>
            <a:r>
              <a:rPr lang="en-US" sz="1800" dirty="0">
                <a:latin typeface="Verdana" pitchFamily="34" charset="0"/>
                <a:ea typeface="Verdana" pitchFamily="34" charset="0"/>
                <a:cs typeface="Verdana" pitchFamily="34" charset="0"/>
              </a:rPr>
              <a:t>&gt; 25</a:t>
            </a:r>
          </a:p>
        </p:txBody>
      </p:sp>
      <p:sp>
        <p:nvSpPr>
          <p:cNvPr id="209941" name="Text Box 1045"/>
          <p:cNvSpPr txBox="1">
            <a:spLocks noChangeArrowheads="1"/>
          </p:cNvSpPr>
          <p:nvPr/>
        </p:nvSpPr>
        <p:spPr bwMode="auto">
          <a:xfrm>
            <a:off x="6019800" y="3886200"/>
            <a:ext cx="750526" cy="369332"/>
          </a:xfrm>
          <a:prstGeom prst="rect">
            <a:avLst/>
          </a:prstGeom>
          <a:noFill/>
          <a:ln w="12700">
            <a:noFill/>
            <a:miter lim="800000"/>
            <a:headEnd type="none" w="sm" len="sm"/>
            <a:tailEnd type="none" w="sm" len="sm"/>
          </a:ln>
          <a:effectLst/>
        </p:spPr>
        <p:txBody>
          <a:bodyPr wrap="none">
            <a:spAutoFit/>
          </a:bodyPr>
          <a:lstStyle/>
          <a:p>
            <a:r>
              <a:rPr lang="en-US" sz="1800" dirty="0">
                <a:latin typeface="Verdana" pitchFamily="34" charset="0"/>
                <a:ea typeface="Verdana" pitchFamily="34" charset="0"/>
                <a:cs typeface="Verdana" pitchFamily="34" charset="0"/>
              </a:rPr>
              <a:t>&gt; 25</a:t>
            </a:r>
          </a:p>
        </p:txBody>
      </p:sp>
      <p:sp>
        <p:nvSpPr>
          <p:cNvPr id="209942" name="Line 1046"/>
          <p:cNvSpPr>
            <a:spLocks noChangeShapeType="1"/>
          </p:cNvSpPr>
          <p:nvPr/>
        </p:nvSpPr>
        <p:spPr bwMode="auto">
          <a:xfrm>
            <a:off x="6096000" y="4191000"/>
            <a:ext cx="152400" cy="0"/>
          </a:xfrm>
          <a:prstGeom prst="line">
            <a:avLst/>
          </a:prstGeom>
          <a:noFill/>
          <a:ln w="12700">
            <a:solidFill>
              <a:schemeClr val="tx1"/>
            </a:solidFill>
            <a:round/>
            <a:headEnd type="none" w="sm" len="sm"/>
            <a:tailEnd type="none" w="sm" len="sm"/>
          </a:ln>
          <a:effectLst/>
        </p:spPr>
        <p:txBody>
          <a:bodyPr wrap="none"/>
          <a:lstStyle/>
          <a:p>
            <a:endParaRPr lang="en-US">
              <a:latin typeface="Verdana" pitchFamily="34" charset="0"/>
              <a:ea typeface="Verdana" pitchFamily="34" charset="0"/>
              <a:cs typeface="Verdana" pitchFamily="34" charset="0"/>
            </a:endParaRPr>
          </a:p>
        </p:txBody>
      </p:sp>
      <p:sp>
        <p:nvSpPr>
          <p:cNvPr id="209943" name="Line 1047"/>
          <p:cNvSpPr>
            <a:spLocks noChangeShapeType="1"/>
          </p:cNvSpPr>
          <p:nvPr/>
        </p:nvSpPr>
        <p:spPr bwMode="auto">
          <a:xfrm>
            <a:off x="2667000" y="4038600"/>
            <a:ext cx="152400" cy="0"/>
          </a:xfrm>
          <a:prstGeom prst="line">
            <a:avLst/>
          </a:prstGeom>
          <a:noFill/>
          <a:ln w="12700">
            <a:solidFill>
              <a:schemeClr val="tx1"/>
            </a:solidFill>
            <a:round/>
            <a:headEnd type="none" w="sm" len="sm"/>
            <a:tailEnd type="none" w="sm" len="sm"/>
          </a:ln>
          <a:effectLst/>
        </p:spPr>
        <p:txBody>
          <a:bodyPr wrap="none"/>
          <a:lstStyle/>
          <a:p>
            <a:endParaRPr lang="en-US">
              <a:latin typeface="Verdana" pitchFamily="34" charset="0"/>
              <a:ea typeface="Verdana" pitchFamily="34" charset="0"/>
              <a:cs typeface="Verdana" pitchFamily="34" charset="0"/>
            </a:endParaRPr>
          </a:p>
        </p:txBody>
      </p:sp>
      <p:sp>
        <p:nvSpPr>
          <p:cNvPr id="209944" name="Line 1048"/>
          <p:cNvSpPr>
            <a:spLocks noChangeShapeType="1"/>
          </p:cNvSpPr>
          <p:nvPr/>
        </p:nvSpPr>
        <p:spPr bwMode="auto">
          <a:xfrm>
            <a:off x="4724400" y="5410200"/>
            <a:ext cx="152400" cy="0"/>
          </a:xfrm>
          <a:prstGeom prst="line">
            <a:avLst/>
          </a:prstGeom>
          <a:noFill/>
          <a:ln w="12700">
            <a:solidFill>
              <a:schemeClr val="tx1"/>
            </a:solidFill>
            <a:round/>
            <a:headEnd type="none" w="sm" len="sm"/>
            <a:tailEnd type="none" w="sm" len="sm"/>
          </a:ln>
          <a:effectLst/>
        </p:spPr>
        <p:txBody>
          <a:bodyPr wrap="none"/>
          <a:lstStyle/>
          <a:p>
            <a:endParaRPr lang="en-US">
              <a:latin typeface="Verdana" pitchFamily="34" charset="0"/>
              <a:ea typeface="Verdana" pitchFamily="34" charset="0"/>
              <a:cs typeface="Verdana"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59</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246743" y="261257"/>
            <a:ext cx="8548913" cy="523220"/>
          </a:xfrm>
          <a:prstGeom prst="rect">
            <a:avLst/>
          </a:prstGeom>
          <a:noFill/>
        </p:spPr>
        <p:txBody>
          <a:bodyPr wrap="square" rtlCol="0">
            <a:spAutoFit/>
          </a:bodyPr>
          <a:lstStyle/>
          <a:p>
            <a:pPr algn="ctr"/>
            <a:r>
              <a:rPr lang="en-US" sz="2800" dirty="0">
                <a:solidFill>
                  <a:schemeClr val="bg1"/>
                </a:solidFill>
                <a:latin typeface="Montserrat" panose="00000500000000000000" pitchFamily="2" charset="0"/>
                <a:ea typeface="Verdana" pitchFamily="34" charset="0"/>
                <a:cs typeface="Verdana" pitchFamily="34" charset="0"/>
              </a:rPr>
              <a:t>GENERAL DEFINITIONS FOR STORAGE</a:t>
            </a:r>
            <a:endParaRPr lang="en-US" sz="2800" dirty="0">
              <a:latin typeface="Verdana" pitchFamily="34" charset="0"/>
              <a:ea typeface="Verdana" pitchFamily="34" charset="0"/>
              <a:cs typeface="Verdana" pitchFamily="34" charset="0"/>
            </a:endParaRPr>
          </a:p>
        </p:txBody>
      </p:sp>
      <p:sp>
        <p:nvSpPr>
          <p:cNvPr id="7" name="TextBox 6"/>
          <p:cNvSpPr txBox="1"/>
          <p:nvPr/>
        </p:nvSpPr>
        <p:spPr>
          <a:xfrm>
            <a:off x="58056" y="1843316"/>
            <a:ext cx="8969828"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High piled storage- storage &gt; 12’ high</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Open top container- any shape container that is entirely or partially open on the top &amp; arranged so as to allow for the collection of sprinkler water cascading through the storage array</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Roof height- distance from floor to underside of roof deck within the storage area</a:t>
            </a:r>
          </a:p>
          <a:p>
            <a:pPr>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t>Module 1</a:t>
            </a:r>
          </a:p>
        </p:txBody>
      </p:sp>
      <p:sp>
        <p:nvSpPr>
          <p:cNvPr id="3" name="Content Placeholder 2"/>
          <p:cNvSpPr>
            <a:spLocks noGrp="1"/>
          </p:cNvSpPr>
          <p:nvPr>
            <p:ph idx="1"/>
          </p:nvPr>
        </p:nvSpPr>
        <p:spPr>
          <a:xfrm>
            <a:off x="533400" y="2667000"/>
            <a:ext cx="8229600" cy="1981200"/>
          </a:xfrm>
        </p:spPr>
        <p:txBody>
          <a:bodyPr>
            <a:noAutofit/>
          </a:bodyPr>
          <a:lstStyle/>
          <a:p>
            <a:pPr algn="ctr">
              <a:buNone/>
            </a:pPr>
            <a:r>
              <a:rPr lang="en-US" sz="4800" b="0" dirty="0"/>
              <a:t>Commodity Classification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60</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72570" y="76200"/>
            <a:ext cx="8548913" cy="523220"/>
          </a:xfrm>
          <a:prstGeom prst="rect">
            <a:avLst/>
          </a:prstGeom>
          <a:noFill/>
        </p:spPr>
        <p:txBody>
          <a:bodyPr wrap="square" rtlCol="0">
            <a:spAutoFit/>
          </a:bodyPr>
          <a:lstStyle/>
          <a:p>
            <a:pPr algn="ctr"/>
            <a:r>
              <a:rPr lang="en-US" sz="2800" dirty="0">
                <a:solidFill>
                  <a:schemeClr val="bg1"/>
                </a:solidFill>
                <a:latin typeface="Montserrat" panose="00000500000000000000" pitchFamily="2" charset="0"/>
                <a:ea typeface="Verdana" pitchFamily="34" charset="0"/>
                <a:cs typeface="Verdana" pitchFamily="34" charset="0"/>
              </a:rPr>
              <a:t>GENERAL DEFINITIONS FOR STORAGE</a:t>
            </a:r>
            <a:endParaRPr lang="en-US" sz="2800" dirty="0">
              <a:latin typeface="Verdana" pitchFamily="34" charset="0"/>
              <a:ea typeface="Verdana" pitchFamily="34" charset="0"/>
              <a:cs typeface="Verdana" pitchFamily="34" charset="0"/>
            </a:endParaRPr>
          </a:p>
        </p:txBody>
      </p:sp>
      <p:sp>
        <p:nvSpPr>
          <p:cNvPr id="7" name="TextBox 6"/>
          <p:cNvSpPr txBox="1"/>
          <p:nvPr/>
        </p:nvSpPr>
        <p:spPr>
          <a:xfrm>
            <a:off x="87086" y="1536174"/>
            <a:ext cx="8969828"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Pallets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Wood- constructed entirely of wood with metal fasteners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 Plastic pallet- pallet with any portion of its construction consisting of plastic</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Reinforced plastic pallet- incorporates a secondary reinforcing material like steel or fiberglass</a:t>
            </a:r>
          </a:p>
          <a:p>
            <a:pPr lvl="1">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057400"/>
            <a:ext cx="8229600" cy="1446550"/>
          </a:xfrm>
          <a:prstGeom prst="rect">
            <a:avLst/>
          </a:prstGeom>
          <a:noFill/>
        </p:spPr>
        <p:txBody>
          <a:bodyPr wrap="square" rtlCol="0">
            <a:spAutoFit/>
          </a:bodyPr>
          <a:lstStyle/>
          <a:p>
            <a:pPr algn="ctr"/>
            <a:r>
              <a:rPr lang="en-US" sz="4400" dirty="0">
                <a:latin typeface="Verdana" pitchFamily="34" charset="0"/>
                <a:ea typeface="Verdana" pitchFamily="34" charset="0"/>
                <a:cs typeface="Verdana" pitchFamily="34" charset="0"/>
              </a:rPr>
              <a:t>General Rules for All Storage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62</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33825" y="246743"/>
            <a:ext cx="8490857" cy="523220"/>
          </a:xfrm>
          <a:prstGeom prst="rect">
            <a:avLst/>
          </a:prstGeom>
          <a:noFill/>
        </p:spPr>
        <p:txBody>
          <a:bodyPr wrap="square" rtlCol="0">
            <a:spAutoFit/>
          </a:bodyPr>
          <a:lstStyle/>
          <a:p>
            <a:pPr algn="ctr"/>
            <a:r>
              <a:rPr lang="en-US" sz="2800" dirty="0">
                <a:solidFill>
                  <a:schemeClr val="bg1"/>
                </a:solidFill>
                <a:latin typeface="Montserrat" panose="00000500000000000000" pitchFamily="2" charset="0"/>
                <a:ea typeface="Verdana" pitchFamily="34" charset="0"/>
                <a:cs typeface="Verdana" pitchFamily="34" charset="0"/>
              </a:rPr>
              <a:t>GENERAL RULES FOR ALL STORAGE</a:t>
            </a:r>
          </a:p>
        </p:txBody>
      </p:sp>
      <p:sp>
        <p:nvSpPr>
          <p:cNvPr id="8" name="TextBox 7"/>
          <p:cNvSpPr txBox="1"/>
          <p:nvPr/>
        </p:nvSpPr>
        <p:spPr>
          <a:xfrm>
            <a:off x="217714" y="1509491"/>
            <a:ext cx="8752115" cy="42165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(Except misc. &amp; as modified by specific chapters)</a:t>
            </a:r>
          </a:p>
          <a:p>
            <a:pPr marL="457200" indent="-457200">
              <a:buFont typeface="Arial" panose="020B0604020202020204" pitchFamily="34" charset="0"/>
              <a:buChar char="•"/>
            </a:pPr>
            <a:r>
              <a:rPr lang="en-US" sz="2800" dirty="0">
                <a:latin typeface="Verdana" pitchFamily="34" charset="0"/>
                <a:ea typeface="Verdana" pitchFamily="34" charset="0"/>
                <a:cs typeface="Verdana" pitchFamily="34" charset="0"/>
              </a:rPr>
              <a:t>Roof vents/draft curtains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Only allowed if manual or automatic with higher temp. links than the sprinklers</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No vents with ESFR unless hi-temp, standard response operating mechanism</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No draft curtains with ESFR except where used to separate hazards or control mode sprinklers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63</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TextBox 7"/>
          <p:cNvSpPr txBox="1"/>
          <p:nvPr/>
        </p:nvSpPr>
        <p:spPr>
          <a:xfrm>
            <a:off x="217714" y="1509491"/>
            <a:ext cx="8752115" cy="2923877"/>
          </a:xfrm>
          <a:prstGeom prst="rect">
            <a:avLst/>
          </a:prstGeom>
          <a:noFill/>
        </p:spPr>
        <p:txBody>
          <a:bodyPr wrap="square" rtlCol="0">
            <a:spAutoFit/>
          </a:bodyPr>
          <a:lstStyle/>
          <a:p>
            <a:pPr>
              <a:buBlip>
                <a:blip r:embed="rId3"/>
              </a:buBlip>
            </a:pPr>
            <a:endParaRPr lang="en-US" sz="2400" dirty="0">
              <a:latin typeface="Verdana" pitchFamily="34" charset="0"/>
              <a:ea typeface="Verdana" pitchFamily="34" charset="0"/>
              <a:cs typeface="Verdana" pitchFamily="34" charset="0"/>
            </a:endParaRPr>
          </a:p>
          <a:p>
            <a:pPr marL="457200" indent="-457200">
              <a:buFont typeface="Arial" panose="020B0604020202020204" pitchFamily="34" charset="0"/>
              <a:buChar char="•"/>
            </a:pPr>
            <a:r>
              <a:rPr lang="en-US" sz="2800" dirty="0">
                <a:latin typeface="Verdana" pitchFamily="34" charset="0"/>
                <a:ea typeface="Verdana" pitchFamily="34" charset="0"/>
                <a:cs typeface="Verdana" pitchFamily="34" charset="0"/>
              </a:rPr>
              <a:t>Ceiling slope of 2:12 or less</a:t>
            </a:r>
          </a:p>
          <a:p>
            <a:pPr marL="457200" indent="-457200">
              <a:buFont typeface="Arial" panose="020B0604020202020204" pitchFamily="34" charset="0"/>
              <a:buChar char="•"/>
            </a:pPr>
            <a:endParaRPr lang="en-US" sz="2800" dirty="0">
              <a:latin typeface="Verdana" pitchFamily="34" charset="0"/>
              <a:ea typeface="Verdana" pitchFamily="34" charset="0"/>
              <a:cs typeface="Verdana" pitchFamily="34" charset="0"/>
            </a:endParaRPr>
          </a:p>
          <a:p>
            <a:pPr marL="457200" indent="-457200">
              <a:buFont typeface="Arial" panose="020B0604020202020204" pitchFamily="34" charset="0"/>
              <a:buChar char="•"/>
            </a:pPr>
            <a:r>
              <a:rPr lang="en-US" sz="2800" dirty="0">
                <a:latin typeface="Verdana" pitchFamily="34" charset="0"/>
                <a:ea typeface="Verdana" pitchFamily="34" charset="0"/>
                <a:cs typeface="Verdana" pitchFamily="34" charset="0"/>
              </a:rPr>
              <a:t>Design based on the height that routinely or periodically exists in the building </a:t>
            </a:r>
            <a:r>
              <a:rPr lang="en-US" sz="2400" dirty="0">
                <a:latin typeface="Verdana" pitchFamily="34" charset="0"/>
                <a:ea typeface="Verdana" pitchFamily="34" charset="0"/>
                <a:cs typeface="Verdana" pitchFamily="34" charset="0"/>
              </a:rPr>
              <a:t>(storage above doors measured from the base of storage above the door)</a:t>
            </a:r>
            <a:endParaRPr lang="en-US" sz="2800" dirty="0">
              <a:latin typeface="Verdana" pitchFamily="34" charset="0"/>
              <a:ea typeface="Verdana" pitchFamily="34" charset="0"/>
              <a:cs typeface="Verdana" pitchFamily="34" charset="0"/>
            </a:endParaRPr>
          </a:p>
        </p:txBody>
      </p:sp>
      <p:sp>
        <p:nvSpPr>
          <p:cNvPr id="7" name="TextBox 6"/>
          <p:cNvSpPr txBox="1"/>
          <p:nvPr/>
        </p:nvSpPr>
        <p:spPr>
          <a:xfrm>
            <a:off x="333825" y="246743"/>
            <a:ext cx="8490857"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GENERAL RULES FOR ALL STORAGE</a:t>
            </a:r>
          </a:p>
          <a:p>
            <a:pPr algn="ctr"/>
            <a:r>
              <a:rPr lang="en-US" sz="3600" dirty="0">
                <a:solidFill>
                  <a:schemeClr val="bg1"/>
                </a:solidFill>
                <a:latin typeface="Montserrat" panose="00000500000000000000" pitchFamily="2" charset="0"/>
                <a:ea typeface="Verdana" pitchFamily="34" charset="0"/>
                <a:cs typeface="Verdana" pitchFamily="34" charset="0"/>
              </a:rPr>
              <a:t>NERAL RULES FOR ALL STORAGE</a:t>
            </a:r>
          </a:p>
          <a:p>
            <a:pPr algn="ctr"/>
            <a:endParaRPr lang="en-US" sz="2000" dirty="0">
              <a:latin typeface="Verdana" pitchFamily="34" charset="0"/>
              <a:ea typeface="Verdana" pitchFamily="34" charset="0"/>
              <a:cs typeface="Verdana" pitchFamily="34"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0" dirty="0"/>
              <a:t>Storage Occupancies and Clearance to Ceilings with Insulation</a:t>
            </a:r>
          </a:p>
        </p:txBody>
      </p:sp>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64</a:t>
            </a:fld>
            <a:endParaRPr lang="en-US"/>
          </a:p>
        </p:txBody>
      </p:sp>
      <p:cxnSp>
        <p:nvCxnSpPr>
          <p:cNvPr id="29" name="Straight Arrow Connector 28"/>
          <p:cNvCxnSpPr/>
          <p:nvPr/>
        </p:nvCxnSpPr>
        <p:spPr>
          <a:xfrm>
            <a:off x="2033531" y="1924334"/>
            <a:ext cx="0" cy="289333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03258" y="2142710"/>
            <a:ext cx="1863011" cy="461665"/>
          </a:xfrm>
          <a:prstGeom prst="rect">
            <a:avLst/>
          </a:prstGeom>
          <a:noFill/>
        </p:spPr>
        <p:txBody>
          <a:bodyPr wrap="none" rtlCol="0">
            <a:spAutoFit/>
          </a:bodyPr>
          <a:lstStyle/>
          <a:p>
            <a:r>
              <a:rPr lang="en-US" sz="2400" dirty="0"/>
              <a:t>Sag </a:t>
            </a:r>
            <a:r>
              <a:rPr lang="en-US" sz="2400" u="sng" dirty="0"/>
              <a:t>&lt;</a:t>
            </a:r>
            <a:r>
              <a:rPr lang="en-US" sz="2400" dirty="0"/>
              <a:t>6 inches</a:t>
            </a:r>
          </a:p>
        </p:txBody>
      </p:sp>
      <p:sp>
        <p:nvSpPr>
          <p:cNvPr id="33" name="TextBox 32"/>
          <p:cNvSpPr txBox="1"/>
          <p:nvPr/>
        </p:nvSpPr>
        <p:spPr>
          <a:xfrm>
            <a:off x="6908038" y="2336052"/>
            <a:ext cx="1931939" cy="461665"/>
          </a:xfrm>
          <a:prstGeom prst="rect">
            <a:avLst/>
          </a:prstGeom>
          <a:noFill/>
        </p:spPr>
        <p:txBody>
          <a:bodyPr wrap="none" rtlCol="0">
            <a:spAutoFit/>
          </a:bodyPr>
          <a:lstStyle/>
          <a:p>
            <a:r>
              <a:rPr lang="en-US" sz="2400" dirty="0"/>
              <a:t>Sag &gt; 6 inches</a:t>
            </a:r>
          </a:p>
        </p:txBody>
      </p:sp>
      <p:sp>
        <p:nvSpPr>
          <p:cNvPr id="34" name="Rectangle 33"/>
          <p:cNvSpPr/>
          <p:nvPr/>
        </p:nvSpPr>
        <p:spPr>
          <a:xfrm>
            <a:off x="1558138" y="6007288"/>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60413" y="5436357"/>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60410" y="4863128"/>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20453" y="6009562"/>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722728" y="5438631"/>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722725" y="4865402"/>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59465" y="6009562"/>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61740" y="5438631"/>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861737" y="4865402"/>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033174" y="6009562"/>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035449" y="5438631"/>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35446" y="4865402"/>
            <a:ext cx="545910" cy="54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2966120" y="1910687"/>
            <a:ext cx="0" cy="293882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080079" y="1828800"/>
            <a:ext cx="0" cy="300934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3340" y="2704540"/>
            <a:ext cx="1830629" cy="1938992"/>
          </a:xfrm>
          <a:prstGeom prst="rect">
            <a:avLst/>
          </a:prstGeom>
          <a:noFill/>
        </p:spPr>
        <p:txBody>
          <a:bodyPr wrap="none" rtlCol="0">
            <a:spAutoFit/>
          </a:bodyPr>
          <a:lstStyle/>
          <a:p>
            <a:pPr algn="ctr"/>
            <a:r>
              <a:rPr lang="en-US" sz="2400" dirty="0"/>
              <a:t>Clearance</a:t>
            </a:r>
          </a:p>
          <a:p>
            <a:pPr algn="ctr"/>
            <a:r>
              <a:rPr lang="en-US" sz="2400" dirty="0"/>
              <a:t>to Ceiling</a:t>
            </a:r>
          </a:p>
          <a:p>
            <a:pPr algn="ctr"/>
            <a:r>
              <a:rPr lang="en-US" sz="2400" dirty="0"/>
              <a:t>Measured </a:t>
            </a:r>
          </a:p>
          <a:p>
            <a:pPr algn="ctr"/>
            <a:r>
              <a:rPr lang="en-US" sz="2400" dirty="0"/>
              <a:t>To Underside</a:t>
            </a:r>
          </a:p>
          <a:p>
            <a:pPr algn="ctr"/>
            <a:r>
              <a:rPr lang="en-US" sz="2400" dirty="0"/>
              <a:t>Of Insulation</a:t>
            </a:r>
          </a:p>
        </p:txBody>
      </p:sp>
      <p:sp>
        <p:nvSpPr>
          <p:cNvPr id="53" name="TextBox 52"/>
          <p:cNvSpPr txBox="1"/>
          <p:nvPr/>
        </p:nvSpPr>
        <p:spPr>
          <a:xfrm>
            <a:off x="6036881" y="2938815"/>
            <a:ext cx="2296399" cy="1569660"/>
          </a:xfrm>
          <a:prstGeom prst="rect">
            <a:avLst/>
          </a:prstGeom>
          <a:noFill/>
        </p:spPr>
        <p:txBody>
          <a:bodyPr wrap="none" rtlCol="0">
            <a:spAutoFit/>
          </a:bodyPr>
          <a:lstStyle/>
          <a:p>
            <a:pPr algn="ctr"/>
            <a:r>
              <a:rPr lang="en-US" sz="2400" dirty="0"/>
              <a:t>Clearance</a:t>
            </a:r>
          </a:p>
          <a:p>
            <a:pPr algn="ctr"/>
            <a:r>
              <a:rPr lang="en-US" sz="2400" dirty="0"/>
              <a:t>to Ceiling</a:t>
            </a:r>
          </a:p>
          <a:p>
            <a:pPr algn="ctr"/>
            <a:r>
              <a:rPr lang="en-US" sz="2400" dirty="0"/>
              <a:t>Measured to </a:t>
            </a:r>
          </a:p>
          <a:p>
            <a:pPr algn="ctr"/>
            <a:r>
              <a:rPr lang="en-US" sz="2400" dirty="0"/>
              <a:t>High Point of Sag</a:t>
            </a:r>
          </a:p>
        </p:txBody>
      </p:sp>
      <p:cxnSp>
        <p:nvCxnSpPr>
          <p:cNvPr id="51" name="Straight Connector 50"/>
          <p:cNvCxnSpPr/>
          <p:nvPr/>
        </p:nvCxnSpPr>
        <p:spPr>
          <a:xfrm>
            <a:off x="791570" y="1637731"/>
            <a:ext cx="777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82388" y="1665026"/>
            <a:ext cx="1801505" cy="232013"/>
          </a:xfrm>
          <a:prstGeom prst="rect">
            <a:avLst/>
          </a:prstGeom>
          <a:solidFill>
            <a:srgbClr val="F9B9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Block Arc 54"/>
          <p:cNvSpPr/>
          <p:nvPr/>
        </p:nvSpPr>
        <p:spPr>
          <a:xfrm flipV="1">
            <a:off x="2538484" y="1364772"/>
            <a:ext cx="3166280" cy="614149"/>
          </a:xfrm>
          <a:prstGeom prst="blockArc">
            <a:avLst/>
          </a:prstGeom>
          <a:solidFill>
            <a:srgbClr val="F9B9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Block Arc 55"/>
          <p:cNvSpPr/>
          <p:nvPr/>
        </p:nvSpPr>
        <p:spPr>
          <a:xfrm flipV="1">
            <a:off x="6116472" y="1148679"/>
            <a:ext cx="2347415" cy="1075901"/>
          </a:xfrm>
          <a:prstGeom prst="blockArc">
            <a:avLst/>
          </a:prstGeom>
          <a:solidFill>
            <a:srgbClr val="F9B9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3047545" y="2775054"/>
            <a:ext cx="1749645" cy="1938992"/>
          </a:xfrm>
          <a:prstGeom prst="rect">
            <a:avLst/>
          </a:prstGeom>
          <a:noFill/>
        </p:spPr>
        <p:txBody>
          <a:bodyPr wrap="none" rtlCol="0">
            <a:spAutoFit/>
          </a:bodyPr>
          <a:lstStyle/>
          <a:p>
            <a:pPr algn="ctr"/>
            <a:r>
              <a:rPr lang="en-US" sz="2400" dirty="0"/>
              <a:t>Clearance</a:t>
            </a:r>
          </a:p>
          <a:p>
            <a:pPr algn="ctr"/>
            <a:r>
              <a:rPr lang="en-US" sz="2400" dirty="0"/>
              <a:t>to Ceiling</a:t>
            </a:r>
          </a:p>
          <a:p>
            <a:pPr algn="ctr"/>
            <a:r>
              <a:rPr lang="en-US" sz="2400" dirty="0"/>
              <a:t>Measured </a:t>
            </a:r>
          </a:p>
          <a:p>
            <a:pPr algn="ctr"/>
            <a:r>
              <a:rPr lang="en-US" sz="2400" dirty="0"/>
              <a:t>To Mid Point</a:t>
            </a:r>
          </a:p>
          <a:p>
            <a:pPr algn="ctr"/>
            <a:r>
              <a:rPr lang="en-US" sz="2400" dirty="0"/>
              <a:t>Of Sag</a:t>
            </a:r>
          </a:p>
        </p:txBody>
      </p:sp>
    </p:spTree>
    <p:extLst>
      <p:ext uri="{BB962C8B-B14F-4D97-AF65-F5344CB8AC3E}">
        <p14:creationId xmlns:p14="http://schemas.microsoft.com/office/powerpoint/2010/main" val="31682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65</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33825" y="246743"/>
            <a:ext cx="84908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GENERAL RULES FOR ALL STORAGE</a:t>
            </a:r>
          </a:p>
        </p:txBody>
      </p:sp>
      <p:sp>
        <p:nvSpPr>
          <p:cNvPr id="7" name="TextBox 6"/>
          <p:cNvSpPr txBox="1"/>
          <p:nvPr/>
        </p:nvSpPr>
        <p:spPr>
          <a:xfrm>
            <a:off x="43542" y="1451435"/>
            <a:ext cx="8969829" cy="538609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High ceiling rules apply to spray sprinklers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For general storage of I-IV &amp; Plastics, design must be based on max. ceiling clearance of 20</a:t>
            </a:r>
            <a:r>
              <a:rPr lang="en-US" sz="2400" dirty="0">
                <a:latin typeface="Verdana" pitchFamily="34" charset="0"/>
                <a:ea typeface="Verdana" pitchFamily="34" charset="0"/>
                <a:cs typeface="Verdana" pitchFamily="34" charset="0"/>
              </a:rPr>
              <a:t>’</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For rack storage of I-IV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25’</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Design based on max. ceiling clearance of 20’, or</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Provide 1 level in-racks directly under top tier of storage at every flu space intersection</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For I-IV &gt; 25’ on racks &amp; Plastics on racks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25’</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Design based on max. ceiling clearance of 10’, or</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Provide 1 level in-racks directly under top tier of storage at every flu space intersection</a:t>
            </a:r>
          </a:p>
          <a:p>
            <a:pPr lvl="2">
              <a:buBlip>
                <a:blip r:embed="rId3"/>
              </a:buBlip>
            </a:pPr>
            <a:endParaRPr lang="en-US" sz="2400" dirty="0">
              <a:latin typeface="Verdana" pitchFamily="34" charset="0"/>
              <a:ea typeface="Verdana" pitchFamily="34" charset="0"/>
              <a:cs typeface="Verdana" pitchFamily="34" charset="0"/>
            </a:endParaRPr>
          </a:p>
          <a:p>
            <a:pPr lvl="2">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66</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33825" y="246743"/>
            <a:ext cx="84908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GENERAL RULES FOR ALL STORAGE</a:t>
            </a:r>
          </a:p>
        </p:txBody>
      </p:sp>
      <p:sp>
        <p:nvSpPr>
          <p:cNvPr id="7" name="TextBox 6"/>
          <p:cNvSpPr txBox="1"/>
          <p:nvPr/>
        </p:nvSpPr>
        <p:spPr>
          <a:xfrm>
            <a:off x="43542" y="1451435"/>
            <a:ext cx="8969829" cy="273921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High ceiling rules apply to spray sprinklers (cont)</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For Plastics on racks &gt; 25’</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Design based on max. ceiling clearance of 10’, or</a:t>
            </a:r>
          </a:p>
          <a:p>
            <a:pPr marL="1257300" lvl="2" indent="-342900">
              <a:buFont typeface="Arial" panose="020B0604020202020204" pitchFamily="34" charset="0"/>
              <a:buChar char="•"/>
            </a:pPr>
            <a:r>
              <a:rPr lang="en-US" sz="2000" dirty="0">
                <a:latin typeface="Verdana" pitchFamily="34" charset="0"/>
                <a:ea typeface="Verdana" pitchFamily="34" charset="0"/>
                <a:cs typeface="Verdana" pitchFamily="34" charset="0"/>
              </a:rPr>
              <a:t>Provide 1 level in-racks directly under top tier of storage at every flu space intersection</a:t>
            </a:r>
          </a:p>
          <a:p>
            <a:pPr lvl="2">
              <a:buBlip>
                <a:blip r:embed="rId3"/>
              </a:buBlip>
            </a:pPr>
            <a:endParaRPr lang="en-US" sz="2400" dirty="0">
              <a:latin typeface="Verdana" pitchFamily="34" charset="0"/>
              <a:ea typeface="Verdana" pitchFamily="34" charset="0"/>
              <a:cs typeface="Verdana" pitchFamily="34" charset="0"/>
            </a:endParaRPr>
          </a:p>
          <a:p>
            <a:pPr lvl="2">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315" y="76200"/>
            <a:ext cx="7338060" cy="756498"/>
          </a:xfrm>
        </p:spPr>
        <p:txBody>
          <a:bodyPr>
            <a:noAutofit/>
          </a:bodyPr>
          <a:lstStyle/>
          <a:p>
            <a:r>
              <a:rPr lang="en-US" sz="2800" b="0" dirty="0"/>
              <a:t>High Volume Low Speed(HVLS) Fans</a:t>
            </a:r>
          </a:p>
        </p:txBody>
      </p:sp>
      <p:sp>
        <p:nvSpPr>
          <p:cNvPr id="3" name="Content Placeholder 2"/>
          <p:cNvSpPr>
            <a:spLocks noGrp="1"/>
          </p:cNvSpPr>
          <p:nvPr>
            <p:ph idx="1"/>
          </p:nvPr>
        </p:nvSpPr>
        <p:spPr/>
        <p:txBody>
          <a:bodyPr>
            <a:normAutofit/>
          </a:bodyPr>
          <a:lstStyle/>
          <a:p>
            <a:r>
              <a:rPr lang="en-US" sz="2800" b="0" dirty="0"/>
              <a:t>Installation shall comply with the following</a:t>
            </a:r>
          </a:p>
          <a:p>
            <a:pPr lvl="1"/>
            <a:r>
              <a:rPr lang="en-US" sz="2000" b="0" dirty="0"/>
              <a:t> </a:t>
            </a:r>
            <a:r>
              <a:rPr lang="en-US" sz="2400" b="0" dirty="0"/>
              <a:t>Max fan diameter shall be 24’ (7.3m)</a:t>
            </a:r>
          </a:p>
          <a:p>
            <a:pPr lvl="1"/>
            <a:endParaRPr lang="en-US" sz="2400" b="0" dirty="0"/>
          </a:p>
          <a:p>
            <a:pPr lvl="1"/>
            <a:r>
              <a:rPr lang="en-US" sz="2400" b="0" dirty="0"/>
              <a:t>Fan shall be centered approximately between 4 sprinklers</a:t>
            </a:r>
          </a:p>
          <a:p>
            <a:pPr lvl="1"/>
            <a:endParaRPr lang="en-US" sz="2400" b="0" dirty="0"/>
          </a:p>
          <a:p>
            <a:pPr lvl="1"/>
            <a:r>
              <a:rPr lang="en-US" sz="2400" b="0" dirty="0"/>
              <a:t>Clearance from HVLS fan to deflector at least 3’ (0.9m)</a:t>
            </a:r>
          </a:p>
          <a:p>
            <a:pPr lvl="1"/>
            <a:endParaRPr lang="en-US" sz="2400" b="0" dirty="0"/>
          </a:p>
          <a:p>
            <a:pPr lvl="1"/>
            <a:r>
              <a:rPr lang="en-US" sz="2400" b="0" dirty="0"/>
              <a:t>All fans interlocked to shut down on water flow signal according to NFPA 72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68</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283027" y="177999"/>
            <a:ext cx="84908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GENERAL RULES FOR ALL STORAGE</a:t>
            </a:r>
          </a:p>
        </p:txBody>
      </p:sp>
      <p:sp>
        <p:nvSpPr>
          <p:cNvPr id="7" name="TextBox 6"/>
          <p:cNvSpPr txBox="1"/>
          <p:nvPr/>
        </p:nvSpPr>
        <p:spPr>
          <a:xfrm>
            <a:off x="43542" y="1447800"/>
            <a:ext cx="8969829" cy="470898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Verdana" pitchFamily="34" charset="0"/>
                <a:ea typeface="Verdana" pitchFamily="34" charset="0"/>
                <a:cs typeface="Verdana" pitchFamily="34" charset="0"/>
              </a:rPr>
              <a:t>Hose connections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Only installed where required by the AHJ</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Not required for any I-IV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12’</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457200" indent="-457200">
              <a:buFont typeface="Arial" panose="020B0604020202020204" pitchFamily="34" charset="0"/>
              <a:buChar char="•"/>
            </a:pPr>
            <a:r>
              <a:rPr lang="en-US" sz="2800" dirty="0">
                <a:latin typeface="Verdana" pitchFamily="34" charset="0"/>
                <a:ea typeface="Verdana" pitchFamily="34" charset="0"/>
                <a:cs typeface="Verdana" pitchFamily="34" charset="0"/>
              </a:rPr>
              <a:t>Options of separating adjacent hazards or </a:t>
            </a:r>
            <a:br>
              <a:rPr lang="en-US" sz="2800" dirty="0">
                <a:latin typeface="Verdana" pitchFamily="34" charset="0"/>
                <a:ea typeface="Verdana" pitchFamily="34" charset="0"/>
                <a:cs typeface="Verdana" pitchFamily="34" charset="0"/>
              </a:rPr>
            </a:br>
            <a:r>
              <a:rPr lang="en-US" sz="2800" dirty="0">
                <a:latin typeface="Verdana" pitchFamily="34" charset="0"/>
                <a:ea typeface="Verdana" pitchFamily="34" charset="0"/>
                <a:cs typeface="Verdana" pitchFamily="34" charset="0"/>
              </a:rPr>
              <a:t>    design methods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Extend more demanding area 15’ beyond its perimeter</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Separate with a barrier partition</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No need for separation from a more demanding criteria at an upper ceiling level to a lower ceiling level where ceiling height differences are at least 2’</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69</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26571" y="228600"/>
            <a:ext cx="849085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GENERAL RULES FOR ALL STORAGE</a:t>
            </a:r>
          </a:p>
          <a:p>
            <a:pPr algn="ctr"/>
            <a:endParaRPr lang="en-US" sz="2000" dirty="0">
              <a:latin typeface="Verdana" pitchFamily="34" charset="0"/>
              <a:ea typeface="Verdana" pitchFamily="34" charset="0"/>
              <a:cs typeface="Verdana" pitchFamily="34" charset="0"/>
            </a:endParaRPr>
          </a:p>
        </p:txBody>
      </p:sp>
      <p:sp>
        <p:nvSpPr>
          <p:cNvPr id="7" name="TextBox 6"/>
          <p:cNvSpPr txBox="1"/>
          <p:nvPr/>
        </p:nvSpPr>
        <p:spPr>
          <a:xfrm>
            <a:off x="43542" y="1451435"/>
            <a:ext cx="8969829" cy="4462760"/>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Verdana" pitchFamily="34" charset="0"/>
                <a:ea typeface="Verdana" pitchFamily="34" charset="0"/>
                <a:cs typeface="Verdana" pitchFamily="34" charset="0"/>
              </a:rPr>
              <a:t>Wet pipe systems only, unless subject to</a:t>
            </a:r>
            <a:br>
              <a:rPr lang="en-US" sz="2400" dirty="0">
                <a:latin typeface="Verdana" pitchFamily="34" charset="0"/>
                <a:ea typeface="Verdana" pitchFamily="34" charset="0"/>
                <a:cs typeface="Verdana" pitchFamily="34" charset="0"/>
              </a:rPr>
            </a:br>
            <a:r>
              <a:rPr lang="en-US" sz="2400" dirty="0">
                <a:latin typeface="Verdana" pitchFamily="34" charset="0"/>
                <a:ea typeface="Verdana" pitchFamily="34" charset="0"/>
                <a:cs typeface="Verdana" pitchFamily="34" charset="0"/>
              </a:rPr>
              <a:t>   freezing</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ALL dry &amp; </a:t>
            </a:r>
            <a:r>
              <a:rPr lang="en-US" sz="2000" dirty="0" err="1">
                <a:latin typeface="Verdana" pitchFamily="34" charset="0"/>
                <a:ea typeface="Verdana" pitchFamily="34" charset="0"/>
                <a:cs typeface="Verdana" pitchFamily="34" charset="0"/>
              </a:rPr>
              <a:t>preaction</a:t>
            </a:r>
            <a:r>
              <a:rPr lang="en-US" sz="2000" dirty="0">
                <a:latin typeface="Verdana" pitchFamily="34" charset="0"/>
                <a:ea typeface="Verdana" pitchFamily="34" charset="0"/>
                <a:cs typeface="Verdana" pitchFamily="34" charset="0"/>
              </a:rPr>
              <a:t> require 30% area increase</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Densities/areas shall be selected so that after the 30% increase, the final area does not exceed 6,000ft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457200" indent="-457200">
              <a:buFont typeface="Arial" panose="020B0604020202020204" pitchFamily="34" charset="0"/>
              <a:buChar char="•"/>
            </a:pPr>
            <a:r>
              <a:rPr lang="en-US" sz="2400" dirty="0">
                <a:latin typeface="Verdana" pitchFamily="34" charset="0"/>
                <a:ea typeface="Verdana" pitchFamily="34" charset="0"/>
                <a:cs typeface="Verdana" pitchFamily="34" charset="0"/>
              </a:rPr>
              <a:t>Density limits on use of standard spray</a:t>
            </a:r>
            <a:br>
              <a:rPr lang="en-US" sz="2400" dirty="0">
                <a:latin typeface="Verdana" pitchFamily="34" charset="0"/>
                <a:ea typeface="Verdana" pitchFamily="34" charset="0"/>
                <a:cs typeface="Verdana" pitchFamily="34" charset="0"/>
              </a:rPr>
            </a:br>
            <a:r>
              <a:rPr lang="en-US" sz="2400" dirty="0">
                <a:latin typeface="Verdana" pitchFamily="34" charset="0"/>
                <a:ea typeface="Verdana" pitchFamily="34" charset="0"/>
                <a:cs typeface="Verdana" pitchFamily="34" charset="0"/>
              </a:rPr>
              <a:t>  sprinklers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O.20gpm/ft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may use k-5.6 or greater</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0.20-0.34 must use k-8.0 or greater</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Greater than 0.34  must use k-11.2 or greater</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K-11.2 or greater used for storage must be listed as such</a:t>
            </a:r>
          </a:p>
          <a:p>
            <a:pPr lvl="1">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09600" y="152400"/>
            <a:ext cx="7772400" cy="606425"/>
          </a:xfrm>
        </p:spPr>
        <p:txBody>
          <a:bodyPr>
            <a:normAutofit/>
          </a:bodyPr>
          <a:lstStyle/>
          <a:p>
            <a:r>
              <a:rPr lang="en-US" sz="2800" b="0" dirty="0"/>
              <a:t>Commodity Classification </a:t>
            </a:r>
          </a:p>
        </p:txBody>
      </p:sp>
      <p:sp>
        <p:nvSpPr>
          <p:cNvPr id="7" name="Content Placeholder 6"/>
          <p:cNvSpPr>
            <a:spLocks noGrp="1"/>
          </p:cNvSpPr>
          <p:nvPr>
            <p:ph idx="1"/>
          </p:nvPr>
        </p:nvSpPr>
        <p:spPr>
          <a:xfrm>
            <a:off x="533400" y="2514600"/>
            <a:ext cx="8229600" cy="762000"/>
          </a:xfrm>
        </p:spPr>
        <p:txBody>
          <a:bodyPr>
            <a:normAutofit/>
          </a:bodyPr>
          <a:lstStyle/>
          <a:p>
            <a:pPr>
              <a:buNone/>
            </a:pPr>
            <a:r>
              <a:rPr lang="en-US" sz="3600" b="0" dirty="0"/>
              <a:t>What are we trying to protect?</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611DDA-09A5-4E7D-81A9-813234D5EE3E}"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70</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33825" y="246743"/>
            <a:ext cx="84908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GENERAL RULES FOR ALL STORAGE</a:t>
            </a:r>
          </a:p>
        </p:txBody>
      </p:sp>
      <p:sp>
        <p:nvSpPr>
          <p:cNvPr id="7" name="TextBox 6"/>
          <p:cNvSpPr txBox="1"/>
          <p:nvPr/>
        </p:nvSpPr>
        <p:spPr>
          <a:xfrm>
            <a:off x="43542" y="1782901"/>
            <a:ext cx="8969829" cy="4031873"/>
          </a:xfrm>
          <a:prstGeom prst="rect">
            <a:avLst/>
          </a:prstGeom>
          <a:noFill/>
        </p:spPr>
        <p:txBody>
          <a:bodyPr wrap="square" rtlCol="0">
            <a:spAutoFit/>
          </a:bodyPr>
          <a:lstStyle/>
          <a:p>
            <a:pPr>
              <a:buBlip>
                <a:blip r:embed="rId3"/>
              </a:buBlip>
            </a:pPr>
            <a:endParaRPr lang="en-US" sz="2000" dirty="0">
              <a:latin typeface="Verdana" pitchFamily="34" charset="0"/>
              <a:ea typeface="Verdana" pitchFamily="34" charset="0"/>
              <a:cs typeface="Verdana" pitchFamily="34" charset="0"/>
            </a:endParaRPr>
          </a:p>
          <a:p>
            <a:pPr marL="457200" indent="-457200">
              <a:buFont typeface="Arial" panose="020B0604020202020204" pitchFamily="34" charset="0"/>
              <a:buChar char="•"/>
            </a:pPr>
            <a:r>
              <a:rPr lang="en-US" sz="2800" dirty="0">
                <a:latin typeface="Verdana" pitchFamily="34" charset="0"/>
                <a:ea typeface="Verdana" pitchFamily="34" charset="0"/>
                <a:cs typeface="Verdana" pitchFamily="34" charset="0"/>
              </a:rPr>
              <a:t>QR sprinklers are allowed if listed for storage</a:t>
            </a:r>
          </a:p>
          <a:p>
            <a:pPr marL="457200" indent="-457200">
              <a:buFont typeface="Arial" panose="020B0604020202020204" pitchFamily="34" charset="0"/>
              <a:buChar char="•"/>
            </a:pPr>
            <a:endParaRPr lang="en-US" sz="2800" dirty="0">
              <a:latin typeface="Verdana" pitchFamily="34" charset="0"/>
              <a:ea typeface="Verdana" pitchFamily="34" charset="0"/>
              <a:cs typeface="Verdana" pitchFamily="34" charset="0"/>
            </a:endParaRPr>
          </a:p>
          <a:p>
            <a:pPr marL="457200" indent="-457200">
              <a:buFont typeface="Arial" panose="020B0604020202020204" pitchFamily="34" charset="0"/>
              <a:buChar char="•"/>
            </a:pPr>
            <a:r>
              <a:rPr lang="en-US" sz="2800" dirty="0">
                <a:latin typeface="Verdana" pitchFamily="34" charset="0"/>
                <a:ea typeface="Verdana" pitchFamily="34" charset="0"/>
                <a:cs typeface="Verdana" pitchFamily="34" charset="0"/>
              </a:rPr>
              <a:t>Ordinary  &amp; Intermediate Temp. sprinklers shall use design densities for OT sprinklers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OT &amp; Intermediate K </a:t>
            </a:r>
            <a:r>
              <a:rPr lang="en-US" sz="2400" u="sng" dirty="0">
                <a:latin typeface="Verdana" pitchFamily="34" charset="0"/>
                <a:ea typeface="Verdana" pitchFamily="34" charset="0"/>
                <a:cs typeface="Verdana" pitchFamily="34" charset="0"/>
              </a:rPr>
              <a:t>&gt;</a:t>
            </a:r>
            <a:r>
              <a:rPr lang="en-US" sz="2400" dirty="0">
                <a:latin typeface="Verdana" pitchFamily="34" charset="0"/>
                <a:ea typeface="Verdana" pitchFamily="34" charset="0"/>
                <a:cs typeface="Verdana" pitchFamily="34" charset="0"/>
              </a:rPr>
              <a:t> 11.2  listed for storage may use hi-temp densities</a:t>
            </a:r>
          </a:p>
          <a:p>
            <a:pPr marL="800100" lvl="1" indent="-342900">
              <a:buFont typeface="Arial" panose="020B0604020202020204" pitchFamily="34" charset="0"/>
              <a:buChar char="•"/>
            </a:pPr>
            <a:endParaRPr lang="en-US" sz="2000" dirty="0">
              <a:latin typeface="Verdana" pitchFamily="34" charset="0"/>
              <a:ea typeface="Verdana" pitchFamily="34" charset="0"/>
              <a:cs typeface="Verdana" pitchFamily="34" charset="0"/>
            </a:endParaRPr>
          </a:p>
          <a:p>
            <a:pPr marL="457200" indent="-457200">
              <a:buFont typeface="Arial" panose="020B0604020202020204" pitchFamily="34" charset="0"/>
              <a:buChar char="•"/>
            </a:pPr>
            <a:r>
              <a:rPr lang="en-US" sz="2800" dirty="0">
                <a:latin typeface="Verdana" pitchFamily="34" charset="0"/>
                <a:ea typeface="Verdana" pitchFamily="34" charset="0"/>
                <a:cs typeface="Verdana" pitchFamily="34" charset="0"/>
              </a:rPr>
              <a:t>Hi-temp sprinklers shall use HT design densities</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0" dirty="0"/>
              <a:t>ESFR sprinklers designed to meet any storage criteria may protect LH &amp; OH</a:t>
            </a:r>
          </a:p>
          <a:p>
            <a:endParaRPr lang="en-US" sz="2400" b="0" dirty="0"/>
          </a:p>
          <a:p>
            <a:r>
              <a:rPr lang="en-US" sz="2400" b="0" dirty="0"/>
              <a:t>Quick response CMSA sprinklers designed to meet any storage criteria may also protect LH &amp; OH</a:t>
            </a:r>
          </a:p>
          <a:p>
            <a:endParaRPr lang="en-US" sz="2400" b="0" dirty="0"/>
          </a:p>
          <a:p>
            <a:r>
              <a:rPr lang="en-US" sz="2400" b="0" dirty="0"/>
              <a:t>Standard response CSMA sprinklers designed to meet any storage criteria may also protect OH</a:t>
            </a:r>
          </a:p>
        </p:txBody>
      </p:sp>
      <p:sp>
        <p:nvSpPr>
          <p:cNvPr id="4" name="Title 3"/>
          <p:cNvSpPr txBox="1">
            <a:spLocks noGrp="1"/>
          </p:cNvSpPr>
          <p:nvPr>
            <p:ph type="title"/>
          </p:nvPr>
        </p:nvSpPr>
        <p:spPr>
          <a:xfrm>
            <a:off x="456419" y="228600"/>
            <a:ext cx="82296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GENERAL RULES FOR ALL STORAGE</a:t>
            </a:r>
            <a:b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br>
            <a:endParaRPr lang="en-US" sz="2000" b="0" dirty="0">
              <a:latin typeface="Verdana" pitchFamily="34" charset="0"/>
              <a:ea typeface="Verdana" pitchFamily="34" charset="0"/>
              <a:cs typeface="Verdana"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72</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33825" y="246743"/>
            <a:ext cx="84908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GENERAL RULES FOR ALL STORAGE</a:t>
            </a:r>
          </a:p>
        </p:txBody>
      </p:sp>
      <p:sp>
        <p:nvSpPr>
          <p:cNvPr id="7" name="TextBox 6"/>
          <p:cNvSpPr txBox="1"/>
          <p:nvPr/>
        </p:nvSpPr>
        <p:spPr>
          <a:xfrm>
            <a:off x="468087" y="1447800"/>
            <a:ext cx="8523513" cy="440120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Designers may use</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Standard spray sprinklers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CMSA sprinklers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ESFR sprinklers</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Rules were carried into the storage rules for</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Multiple adjustments where required</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Hose demand allowances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Restrictions on design area for unprotected</a:t>
            </a:r>
            <a:br>
              <a:rPr lang="en-US" sz="2000" dirty="0">
                <a:latin typeface="Verdana" pitchFamily="34" charset="0"/>
                <a:ea typeface="Verdana" pitchFamily="34" charset="0"/>
                <a:cs typeface="Verdana" pitchFamily="34" charset="0"/>
              </a:rPr>
            </a:br>
            <a:r>
              <a:rPr lang="en-US" sz="2000" dirty="0">
                <a:latin typeface="Verdana" pitchFamily="34" charset="0"/>
                <a:ea typeface="Verdana" pitchFamily="34" charset="0"/>
                <a:cs typeface="Verdana" pitchFamily="34" charset="0"/>
              </a:rPr>
              <a:t>  combustible concealed spaces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Room design method</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High ex foam systems may be used with sprinklers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9039"/>
            <a:ext cx="7620000" cy="604098"/>
          </a:xfrm>
        </p:spPr>
        <p:txBody>
          <a:bodyPr>
            <a:noAutofit/>
          </a:bodyPr>
          <a:lstStyle/>
          <a:p>
            <a:r>
              <a:rPr lang="en-US" sz="2800" b="0" dirty="0"/>
              <a:t>Hose Stream Demand and Water Supply Duration</a:t>
            </a:r>
          </a:p>
        </p:txBody>
      </p:sp>
      <p:sp>
        <p:nvSpPr>
          <p:cNvPr id="3" name="Content Placeholder 2"/>
          <p:cNvSpPr>
            <a:spLocks noGrp="1"/>
          </p:cNvSpPr>
          <p:nvPr>
            <p:ph idx="1"/>
          </p:nvPr>
        </p:nvSpPr>
        <p:spPr>
          <a:xfrm>
            <a:off x="457200" y="1904011"/>
            <a:ext cx="8345606" cy="3734789"/>
          </a:xfrm>
        </p:spPr>
        <p:txBody>
          <a:bodyPr>
            <a:normAutofit/>
          </a:bodyPr>
          <a:lstStyle/>
          <a:p>
            <a:r>
              <a:rPr lang="en-US" sz="2400" b="0" dirty="0"/>
              <a:t>Consolidated all of the hose demand and water supply duration requirements  into one table.</a:t>
            </a:r>
          </a:p>
          <a:p>
            <a:endParaRPr lang="en-US" sz="2400" b="0" dirty="0"/>
          </a:p>
          <a:p>
            <a:r>
              <a:rPr lang="en-US" sz="2400" b="0" dirty="0"/>
              <a:t>Made the requirements consistent based on how many sprinklers are needed for fire control</a:t>
            </a:r>
          </a:p>
          <a:p>
            <a:endParaRPr lang="en-US" sz="2400" b="0" dirty="0"/>
          </a:p>
          <a:p>
            <a:r>
              <a:rPr lang="en-US" sz="2400" b="0" dirty="0"/>
              <a:t>The more sprinklers needed for fire control, the more hose demand and duration you need</a:t>
            </a:r>
          </a:p>
        </p:txBody>
      </p:sp>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73</a:t>
            </a:fld>
            <a:endParaRPr lang="en-US"/>
          </a:p>
        </p:txBody>
      </p:sp>
    </p:spTree>
    <p:extLst>
      <p:ext uri="{BB962C8B-B14F-4D97-AF65-F5344CB8AC3E}">
        <p14:creationId xmlns:p14="http://schemas.microsoft.com/office/powerpoint/2010/main" val="37654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74</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26571" y="102057"/>
            <a:ext cx="8490857" cy="523220"/>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t>PROTECTION OF IDLE </a:t>
            </a:r>
            <a:r>
              <a:rPr kumimoji="0" lang="en-US" sz="2800" b="0" i="0"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t>WOOD</a:t>
            </a:r>
            <a:r>
              <a:rPr kumimoji="0" lang="en-US" sz="2800" b="0" i="0" u="none" strike="noStrike" kern="1200" cap="none" spc="0" normalizeH="0" baseline="0" noProof="0" dirty="0">
                <a:ln>
                  <a:noFill/>
                </a:ln>
                <a:solidFill>
                  <a:schemeClr val="bg1"/>
                </a:solidFill>
                <a:effectLst/>
                <a:uLnTx/>
                <a:uFillTx/>
                <a:latin typeface="Montserrat" panose="00000500000000000000" pitchFamily="2" charset="0"/>
                <a:ea typeface="Verdana" pitchFamily="34" charset="0"/>
                <a:cs typeface="Verdana" pitchFamily="34" charset="0"/>
              </a:rPr>
              <a:t> PALLETS</a:t>
            </a:r>
          </a:p>
        </p:txBody>
      </p:sp>
      <p:sp>
        <p:nvSpPr>
          <p:cNvPr id="7" name="TextBox 6"/>
          <p:cNvSpPr txBox="1"/>
          <p:nvPr/>
        </p:nvSpPr>
        <p:spPr>
          <a:xfrm>
            <a:off x="43542" y="1451435"/>
            <a:ext cx="8969829" cy="3416320"/>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May be stored outside</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May be stored in a separate building</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Options for storing them indoors</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Protect with SS sprinklers according to the Tables </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Protect with CMSA sprinklers according to the Tables </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Protect with ESFR sprinklers according to the Tables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75</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522514" y="209778"/>
            <a:ext cx="84908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PROTECTION OF IDLE WOOD PALLETS</a:t>
            </a:r>
          </a:p>
        </p:txBody>
      </p:sp>
      <p:sp>
        <p:nvSpPr>
          <p:cNvPr id="7" name="TextBox 6"/>
          <p:cNvSpPr txBox="1"/>
          <p:nvPr/>
        </p:nvSpPr>
        <p:spPr>
          <a:xfrm>
            <a:off x="43542" y="1451434"/>
            <a:ext cx="8969829" cy="415498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Options for storing them indoors</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Make no change to building sprinkler design if all of the following are used</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SS sprinklers using OH2 curve</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Hose stream demand of 250 </a:t>
            </a:r>
            <a:r>
              <a:rPr lang="en-US" sz="2400" dirty="0" err="1">
                <a:latin typeface="Verdana" pitchFamily="34" charset="0"/>
                <a:ea typeface="Verdana" pitchFamily="34" charset="0"/>
                <a:cs typeface="Verdana" pitchFamily="34" charset="0"/>
              </a:rPr>
              <a:t>gpm</a:t>
            </a:r>
            <a:r>
              <a:rPr lang="en-US" sz="2400" dirty="0">
                <a:latin typeface="Verdana" pitchFamily="34" charset="0"/>
                <a:ea typeface="Verdana" pitchFamily="34" charset="0"/>
                <a:cs typeface="Verdana" pitchFamily="34" charset="0"/>
              </a:rPr>
              <a:t> (946L/min)</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At least a 60 min. water supply duration</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Piles of pallets stored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6’ high</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No more than 4 stacks in a pile</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Piles separated by either </a:t>
            </a:r>
            <a:r>
              <a:rPr lang="en-US" sz="2400" u="sng" dirty="0">
                <a:latin typeface="Verdana" pitchFamily="34" charset="0"/>
                <a:ea typeface="Verdana" pitchFamily="34" charset="0"/>
                <a:cs typeface="Verdana" pitchFamily="34" charset="0"/>
              </a:rPr>
              <a:t>&gt;</a:t>
            </a:r>
            <a:r>
              <a:rPr lang="en-US" sz="2400" dirty="0">
                <a:latin typeface="Verdana" pitchFamily="34" charset="0"/>
                <a:ea typeface="Verdana" pitchFamily="34" charset="0"/>
                <a:cs typeface="Verdana" pitchFamily="34" charset="0"/>
              </a:rPr>
              <a:t> 8’ clear space or </a:t>
            </a:r>
            <a:r>
              <a:rPr lang="en-US" sz="2400" u="sng" dirty="0">
                <a:latin typeface="Verdana" pitchFamily="34" charset="0"/>
                <a:ea typeface="Verdana" pitchFamily="34" charset="0"/>
                <a:cs typeface="Verdana" pitchFamily="34" charset="0"/>
              </a:rPr>
              <a:t>&gt;</a:t>
            </a:r>
            <a:r>
              <a:rPr lang="en-US" sz="2400" dirty="0">
                <a:latin typeface="Verdana" pitchFamily="34" charset="0"/>
                <a:ea typeface="Verdana" pitchFamily="34" charset="0"/>
                <a:cs typeface="Verdana" pitchFamily="34" charset="0"/>
              </a:rPr>
              <a:t> 25’ of commodity</a:t>
            </a:r>
          </a:p>
          <a:p>
            <a:pPr marL="1714500" lvl="3" indent="-342900">
              <a:buFont typeface="Arial" panose="020B0604020202020204" pitchFamily="34" charset="0"/>
              <a:buChar char="•"/>
            </a:pPr>
            <a:r>
              <a:rPr lang="en-US" sz="2400" dirty="0">
                <a:latin typeface="Verdana" pitchFamily="34" charset="0"/>
                <a:ea typeface="Verdana" pitchFamily="34" charset="0"/>
                <a:cs typeface="Verdana" pitchFamily="34" charset="0"/>
              </a:rPr>
              <a:t>High ceiling clearance does not apply</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76</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522514" y="133009"/>
            <a:ext cx="84908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PROTECTION OF IDLE PLASTIC PALLETS</a:t>
            </a:r>
          </a:p>
        </p:txBody>
      </p:sp>
      <p:sp>
        <p:nvSpPr>
          <p:cNvPr id="7" name="TextBox 6"/>
          <p:cNvSpPr txBox="1"/>
          <p:nvPr/>
        </p:nvSpPr>
        <p:spPr>
          <a:xfrm>
            <a:off x="43542" y="1451435"/>
            <a:ext cx="8969829" cy="378565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May be stored outside</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May be stored in a separate building</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Options for storing them indoors</a:t>
            </a:r>
            <a:endParaRPr lang="en-US" sz="20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Protected as wood pallets if listed as such</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Protected according to specific test data</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Protected with ESFR according to the Table</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Protected with SS sprinklers under one of three options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77</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413656" y="101799"/>
            <a:ext cx="84908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PROTECTION OF IDLE PLASTIC PALLETS</a:t>
            </a:r>
          </a:p>
        </p:txBody>
      </p:sp>
      <p:sp>
        <p:nvSpPr>
          <p:cNvPr id="7" name="TextBox 6"/>
          <p:cNvSpPr txBox="1"/>
          <p:nvPr/>
        </p:nvSpPr>
        <p:spPr>
          <a:xfrm>
            <a:off x="174171" y="1524000"/>
            <a:ext cx="8969829" cy="4708981"/>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Options for storing them indoors with SS sprinklers OPTION 1- Cutoff Room</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At least one exterior wall</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Separated from rest of building with have 3 hr rated walls</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Sprinkler protection options</a:t>
            </a:r>
          </a:p>
          <a:p>
            <a:pPr marL="1714500" lvl="3" indent="-342900">
              <a:buFont typeface="Arial" panose="020B0604020202020204" pitchFamily="34" charset="0"/>
              <a:buChar char="•"/>
            </a:pPr>
            <a:r>
              <a:rPr lang="en-US" sz="2000" dirty="0">
                <a:latin typeface="Verdana" pitchFamily="34" charset="0"/>
                <a:ea typeface="Verdana" pitchFamily="34" charset="0"/>
                <a:cs typeface="Verdana" pitchFamily="34" charset="0"/>
              </a:rPr>
              <a:t>0.6 </a:t>
            </a:r>
            <a:r>
              <a:rPr lang="en-US" sz="2000" dirty="0" err="1">
                <a:latin typeface="Verdana" pitchFamily="34" charset="0"/>
                <a:ea typeface="Verdana" pitchFamily="34" charset="0"/>
                <a:cs typeface="Verdana" pitchFamily="34" charset="0"/>
              </a:rPr>
              <a:t>gpm</a:t>
            </a:r>
            <a:r>
              <a:rPr lang="en-US" sz="2000" dirty="0">
                <a:latin typeface="Verdana" pitchFamily="34" charset="0"/>
                <a:ea typeface="Verdana" pitchFamily="34" charset="0"/>
                <a:cs typeface="Verdana" pitchFamily="34" charset="0"/>
              </a:rPr>
              <a:t>/ft</a:t>
            </a:r>
            <a:r>
              <a:rPr lang="en-US" sz="2000" baseline="30000" dirty="0">
                <a:latin typeface="Verdana" pitchFamily="34" charset="0"/>
                <a:ea typeface="Verdana" pitchFamily="34" charset="0"/>
                <a:cs typeface="Verdana" pitchFamily="34" charset="0"/>
              </a:rPr>
              <a:t>2 </a:t>
            </a:r>
            <a:r>
              <a:rPr lang="en-US" sz="2000" dirty="0">
                <a:latin typeface="Verdana" pitchFamily="34" charset="0"/>
                <a:ea typeface="Verdana" pitchFamily="34" charset="0"/>
                <a:cs typeface="Verdana" pitchFamily="34" charset="0"/>
              </a:rPr>
              <a:t>for the entire room or hi-expansion foam with 0.3 </a:t>
            </a:r>
            <a:r>
              <a:rPr lang="en-US" sz="2000" dirty="0" err="1">
                <a:latin typeface="Verdana" pitchFamily="34" charset="0"/>
                <a:ea typeface="Verdana" pitchFamily="34" charset="0"/>
                <a:cs typeface="Verdana" pitchFamily="34" charset="0"/>
              </a:rPr>
              <a:t>gpm</a:t>
            </a:r>
            <a:r>
              <a:rPr lang="en-US" sz="2000" dirty="0">
                <a:latin typeface="Verdana" pitchFamily="34" charset="0"/>
                <a:ea typeface="Verdana" pitchFamily="34" charset="0"/>
                <a:cs typeface="Verdana" pitchFamily="34" charset="0"/>
              </a:rPr>
              <a:t>/ft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over the entire room</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Piled storage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12’</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Steel columns protected by fireproofing or sidewall sprinkler on one side at top or 15’ level, whichever is lower </a:t>
            </a:r>
            <a:r>
              <a:rPr lang="en-US" sz="2000" dirty="0">
                <a:latin typeface="Verdana" pitchFamily="34" charset="0"/>
                <a:ea typeface="Verdana" pitchFamily="34" charset="0"/>
                <a:cs typeface="Verdana" pitchFamily="34" charset="0"/>
              </a:rPr>
              <a:t>(may be omitted from system demand)</a:t>
            </a: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ChangeArrowheads="1"/>
          </p:cNvSpPr>
          <p:nvPr>
            <p:ph type="title"/>
          </p:nvPr>
        </p:nvSpPr>
        <p:spPr>
          <a:xfrm>
            <a:off x="609600" y="-454025"/>
            <a:ext cx="7772400" cy="1912715"/>
          </a:xfrm>
        </p:spPr>
        <p:txBody>
          <a:bodyPr>
            <a:normAutofit/>
          </a:bodyPr>
          <a:lstStyle/>
          <a:p>
            <a:r>
              <a:rPr lang="en-US" sz="2400" b="0" dirty="0"/>
              <a:t>Typical Cutoff Room for Plastic Pallet Storage</a:t>
            </a:r>
          </a:p>
        </p:txBody>
      </p:sp>
      <p:sp>
        <p:nvSpPr>
          <p:cNvPr id="35" name="Slide Number Placeholder 5"/>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78</a:t>
            </a:fld>
            <a:endParaRPr lang="en-US"/>
          </a:p>
        </p:txBody>
      </p:sp>
      <p:sp>
        <p:nvSpPr>
          <p:cNvPr id="129027" name="Text Box 1027"/>
          <p:cNvSpPr txBox="1">
            <a:spLocks noChangeArrowheads="1"/>
          </p:cNvSpPr>
          <p:nvPr/>
        </p:nvSpPr>
        <p:spPr bwMode="auto">
          <a:xfrm>
            <a:off x="1711807" y="3389799"/>
            <a:ext cx="5363199" cy="830997"/>
          </a:xfrm>
          <a:prstGeom prst="rect">
            <a:avLst/>
          </a:prstGeom>
          <a:noFill/>
          <a:ln w="12700">
            <a:noFill/>
            <a:miter lim="800000"/>
            <a:headEnd/>
            <a:tailEnd/>
          </a:ln>
          <a:effectLst/>
        </p:spPr>
        <p:txBody>
          <a:bodyPr wrap="none">
            <a:spAutoFit/>
          </a:bodyPr>
          <a:lstStyle/>
          <a:p>
            <a:pPr eaLnBrk="0" hangingPunct="0"/>
            <a:r>
              <a:rPr lang="en-US" sz="2400" dirty="0"/>
              <a:t>Cutoff			3 hr rated fire walls</a:t>
            </a:r>
            <a:br>
              <a:rPr lang="en-US" sz="2400" dirty="0"/>
            </a:br>
            <a:r>
              <a:rPr lang="en-US" sz="2400" dirty="0"/>
              <a:t>Room</a:t>
            </a:r>
          </a:p>
        </p:txBody>
      </p:sp>
      <p:sp>
        <p:nvSpPr>
          <p:cNvPr id="129028" name="Rectangle 1028"/>
          <p:cNvSpPr>
            <a:spLocks noChangeArrowheads="1"/>
          </p:cNvSpPr>
          <p:nvPr/>
        </p:nvSpPr>
        <p:spPr bwMode="auto">
          <a:xfrm>
            <a:off x="866775" y="2997200"/>
            <a:ext cx="6542088" cy="2241550"/>
          </a:xfrm>
          <a:prstGeom prst="rect">
            <a:avLst/>
          </a:prstGeom>
          <a:noFill/>
          <a:ln w="12700">
            <a:solidFill>
              <a:schemeClr val="tx1"/>
            </a:solidFill>
            <a:miter lim="800000"/>
            <a:headEnd/>
            <a:tailEnd/>
          </a:ln>
          <a:effectLst/>
        </p:spPr>
        <p:txBody>
          <a:bodyPr/>
          <a:lstStyle/>
          <a:p>
            <a:endParaRPr lang="en-US"/>
          </a:p>
        </p:txBody>
      </p:sp>
      <p:sp>
        <p:nvSpPr>
          <p:cNvPr id="129029" name="Line 1029"/>
          <p:cNvSpPr>
            <a:spLocks noChangeShapeType="1"/>
          </p:cNvSpPr>
          <p:nvPr/>
        </p:nvSpPr>
        <p:spPr bwMode="auto">
          <a:xfrm flipV="1">
            <a:off x="569913" y="2470150"/>
            <a:ext cx="982662" cy="542925"/>
          </a:xfrm>
          <a:prstGeom prst="line">
            <a:avLst/>
          </a:prstGeom>
          <a:noFill/>
          <a:ln w="12700">
            <a:solidFill>
              <a:schemeClr val="tx1"/>
            </a:solidFill>
            <a:round/>
            <a:headEnd type="none" w="sm" len="sm"/>
            <a:tailEnd type="none" w="sm" len="sm"/>
          </a:ln>
          <a:effectLst/>
        </p:spPr>
        <p:txBody>
          <a:bodyPr/>
          <a:lstStyle/>
          <a:p>
            <a:endParaRPr lang="en-US"/>
          </a:p>
        </p:txBody>
      </p:sp>
      <p:sp>
        <p:nvSpPr>
          <p:cNvPr id="129030" name="Line 1030"/>
          <p:cNvSpPr>
            <a:spLocks noChangeShapeType="1"/>
          </p:cNvSpPr>
          <p:nvPr/>
        </p:nvSpPr>
        <p:spPr bwMode="auto">
          <a:xfrm flipV="1">
            <a:off x="7407275" y="2451100"/>
            <a:ext cx="1019175" cy="561975"/>
          </a:xfrm>
          <a:prstGeom prst="line">
            <a:avLst/>
          </a:prstGeom>
          <a:noFill/>
          <a:ln w="12700">
            <a:solidFill>
              <a:schemeClr val="tx1"/>
            </a:solidFill>
            <a:round/>
            <a:headEnd type="none" w="sm" len="sm"/>
            <a:tailEnd type="none" w="sm" len="sm"/>
          </a:ln>
          <a:effectLst/>
        </p:spPr>
        <p:txBody>
          <a:bodyPr/>
          <a:lstStyle/>
          <a:p>
            <a:endParaRPr lang="en-US"/>
          </a:p>
        </p:txBody>
      </p:sp>
      <p:sp>
        <p:nvSpPr>
          <p:cNvPr id="129031" name="Line 1031"/>
          <p:cNvSpPr>
            <a:spLocks noChangeShapeType="1"/>
          </p:cNvSpPr>
          <p:nvPr/>
        </p:nvSpPr>
        <p:spPr bwMode="auto">
          <a:xfrm flipV="1">
            <a:off x="7427913" y="4664075"/>
            <a:ext cx="1039812" cy="582613"/>
          </a:xfrm>
          <a:prstGeom prst="line">
            <a:avLst/>
          </a:prstGeom>
          <a:noFill/>
          <a:ln w="12700">
            <a:solidFill>
              <a:schemeClr val="tx1"/>
            </a:solidFill>
            <a:round/>
            <a:headEnd type="none" w="sm" len="sm"/>
            <a:tailEnd type="none" w="sm" len="sm"/>
          </a:ln>
          <a:effectLst/>
        </p:spPr>
        <p:txBody>
          <a:bodyPr/>
          <a:lstStyle/>
          <a:p>
            <a:endParaRPr lang="en-US"/>
          </a:p>
        </p:txBody>
      </p:sp>
      <p:sp>
        <p:nvSpPr>
          <p:cNvPr id="129032" name="Line 1032"/>
          <p:cNvSpPr>
            <a:spLocks noChangeShapeType="1"/>
          </p:cNvSpPr>
          <p:nvPr/>
        </p:nvSpPr>
        <p:spPr bwMode="auto">
          <a:xfrm>
            <a:off x="8445500" y="2451100"/>
            <a:ext cx="1588" cy="2243138"/>
          </a:xfrm>
          <a:prstGeom prst="line">
            <a:avLst/>
          </a:prstGeom>
          <a:noFill/>
          <a:ln w="12700">
            <a:solidFill>
              <a:schemeClr val="tx1"/>
            </a:solidFill>
            <a:round/>
            <a:headEnd type="none" w="sm" len="sm"/>
            <a:tailEnd type="none" w="sm" len="sm"/>
          </a:ln>
          <a:effectLst/>
        </p:spPr>
        <p:txBody>
          <a:bodyPr/>
          <a:lstStyle/>
          <a:p>
            <a:endParaRPr lang="en-US"/>
          </a:p>
        </p:txBody>
      </p:sp>
      <p:sp>
        <p:nvSpPr>
          <p:cNvPr id="129033" name="Line 1033"/>
          <p:cNvSpPr>
            <a:spLocks noChangeShapeType="1"/>
          </p:cNvSpPr>
          <p:nvPr/>
        </p:nvSpPr>
        <p:spPr bwMode="auto">
          <a:xfrm>
            <a:off x="1543050" y="2470150"/>
            <a:ext cx="6904038" cy="3175"/>
          </a:xfrm>
          <a:prstGeom prst="line">
            <a:avLst/>
          </a:prstGeom>
          <a:noFill/>
          <a:ln w="12700">
            <a:solidFill>
              <a:schemeClr val="tx1"/>
            </a:solidFill>
            <a:round/>
            <a:headEnd type="none" w="sm" len="sm"/>
            <a:tailEnd type="none" w="sm" len="sm"/>
          </a:ln>
          <a:effectLst/>
        </p:spPr>
        <p:txBody>
          <a:bodyPr/>
          <a:lstStyle/>
          <a:p>
            <a:endParaRPr lang="en-US"/>
          </a:p>
        </p:txBody>
      </p:sp>
      <p:sp>
        <p:nvSpPr>
          <p:cNvPr id="129034" name="Line 1034"/>
          <p:cNvSpPr>
            <a:spLocks noChangeShapeType="1"/>
          </p:cNvSpPr>
          <p:nvPr/>
        </p:nvSpPr>
        <p:spPr bwMode="auto">
          <a:xfrm>
            <a:off x="1497013" y="2609850"/>
            <a:ext cx="1947862" cy="1588"/>
          </a:xfrm>
          <a:prstGeom prst="line">
            <a:avLst/>
          </a:prstGeom>
          <a:noFill/>
          <a:ln w="12700">
            <a:solidFill>
              <a:schemeClr val="tx1"/>
            </a:solidFill>
            <a:round/>
            <a:headEnd type="none" w="sm" len="sm"/>
            <a:tailEnd type="none" w="sm" len="sm"/>
          </a:ln>
          <a:effectLst/>
        </p:spPr>
        <p:txBody>
          <a:bodyPr/>
          <a:lstStyle/>
          <a:p>
            <a:endParaRPr lang="en-US"/>
          </a:p>
        </p:txBody>
      </p:sp>
      <p:sp>
        <p:nvSpPr>
          <p:cNvPr id="129035" name="Line 1035"/>
          <p:cNvSpPr>
            <a:spLocks noChangeShapeType="1"/>
          </p:cNvSpPr>
          <p:nvPr/>
        </p:nvSpPr>
        <p:spPr bwMode="auto">
          <a:xfrm flipH="1">
            <a:off x="2797175" y="2617788"/>
            <a:ext cx="639763" cy="387350"/>
          </a:xfrm>
          <a:prstGeom prst="line">
            <a:avLst/>
          </a:prstGeom>
          <a:noFill/>
          <a:ln w="12700">
            <a:solidFill>
              <a:schemeClr val="tx1"/>
            </a:solidFill>
            <a:round/>
            <a:headEnd type="none" w="sm" len="sm"/>
            <a:tailEnd type="none" w="sm" len="sm"/>
          </a:ln>
          <a:effectLst/>
        </p:spPr>
        <p:txBody>
          <a:bodyPr/>
          <a:lstStyle/>
          <a:p>
            <a:endParaRPr lang="en-US"/>
          </a:p>
        </p:txBody>
      </p:sp>
      <p:sp>
        <p:nvSpPr>
          <p:cNvPr id="129036" name="Line 1036"/>
          <p:cNvSpPr>
            <a:spLocks noChangeShapeType="1"/>
          </p:cNvSpPr>
          <p:nvPr/>
        </p:nvSpPr>
        <p:spPr bwMode="auto">
          <a:xfrm>
            <a:off x="2776538" y="3017838"/>
            <a:ext cx="1587" cy="2220912"/>
          </a:xfrm>
          <a:prstGeom prst="line">
            <a:avLst/>
          </a:prstGeom>
          <a:noFill/>
          <a:ln w="12700">
            <a:solidFill>
              <a:schemeClr val="tx1"/>
            </a:solidFill>
            <a:round/>
            <a:headEnd type="none" w="sm" len="sm"/>
            <a:tailEnd type="none" w="sm" len="sm"/>
          </a:ln>
          <a:effectLst/>
        </p:spPr>
        <p:txBody>
          <a:bodyPr/>
          <a:lstStyle/>
          <a:p>
            <a:endParaRPr lang="en-US"/>
          </a:p>
        </p:txBody>
      </p:sp>
      <p:sp>
        <p:nvSpPr>
          <p:cNvPr id="129037" name="Line 1037"/>
          <p:cNvSpPr>
            <a:spLocks noChangeShapeType="1"/>
          </p:cNvSpPr>
          <p:nvPr/>
        </p:nvSpPr>
        <p:spPr bwMode="auto">
          <a:xfrm>
            <a:off x="1509713" y="2651125"/>
            <a:ext cx="1766887" cy="1588"/>
          </a:xfrm>
          <a:prstGeom prst="line">
            <a:avLst/>
          </a:prstGeom>
          <a:noFill/>
          <a:ln w="12700">
            <a:solidFill>
              <a:schemeClr val="tx1"/>
            </a:solidFill>
            <a:round/>
            <a:headEnd type="none" w="sm" len="sm"/>
            <a:tailEnd type="none" w="sm" len="sm"/>
          </a:ln>
          <a:effectLst/>
        </p:spPr>
        <p:txBody>
          <a:bodyPr/>
          <a:lstStyle/>
          <a:p>
            <a:endParaRPr lang="en-US"/>
          </a:p>
        </p:txBody>
      </p:sp>
      <p:sp>
        <p:nvSpPr>
          <p:cNvPr id="129038" name="Line 1038"/>
          <p:cNvSpPr>
            <a:spLocks noChangeShapeType="1"/>
          </p:cNvSpPr>
          <p:nvPr/>
        </p:nvSpPr>
        <p:spPr bwMode="auto">
          <a:xfrm flipH="1">
            <a:off x="2689225" y="2651125"/>
            <a:ext cx="587375" cy="365125"/>
          </a:xfrm>
          <a:prstGeom prst="line">
            <a:avLst/>
          </a:prstGeom>
          <a:noFill/>
          <a:ln w="12700">
            <a:solidFill>
              <a:schemeClr val="tx1"/>
            </a:solidFill>
            <a:round/>
            <a:headEnd type="none" w="sm" len="sm"/>
            <a:tailEnd type="none" w="sm" len="sm"/>
          </a:ln>
          <a:effectLst/>
        </p:spPr>
        <p:txBody>
          <a:bodyPr/>
          <a:lstStyle/>
          <a:p>
            <a:endParaRPr lang="en-US"/>
          </a:p>
        </p:txBody>
      </p:sp>
      <p:sp>
        <p:nvSpPr>
          <p:cNvPr id="129039" name="Line 1039"/>
          <p:cNvSpPr>
            <a:spLocks noChangeShapeType="1"/>
          </p:cNvSpPr>
          <p:nvPr/>
        </p:nvSpPr>
        <p:spPr bwMode="auto">
          <a:xfrm flipV="1">
            <a:off x="912813" y="4821238"/>
            <a:ext cx="639762" cy="403225"/>
          </a:xfrm>
          <a:prstGeom prst="line">
            <a:avLst/>
          </a:prstGeom>
          <a:noFill/>
          <a:ln w="12700">
            <a:solidFill>
              <a:schemeClr val="tx1"/>
            </a:solidFill>
            <a:round/>
            <a:headEnd type="none" w="sm" len="sm"/>
            <a:tailEnd type="none" w="sm" len="sm"/>
          </a:ln>
          <a:effectLst/>
        </p:spPr>
        <p:txBody>
          <a:bodyPr/>
          <a:lstStyle/>
          <a:p>
            <a:endParaRPr lang="en-US"/>
          </a:p>
        </p:txBody>
      </p:sp>
      <p:sp>
        <p:nvSpPr>
          <p:cNvPr id="129040" name="Line 1040"/>
          <p:cNvSpPr>
            <a:spLocks noChangeShapeType="1"/>
          </p:cNvSpPr>
          <p:nvPr/>
        </p:nvSpPr>
        <p:spPr bwMode="auto">
          <a:xfrm>
            <a:off x="1493838" y="2671763"/>
            <a:ext cx="3175" cy="2173287"/>
          </a:xfrm>
          <a:prstGeom prst="line">
            <a:avLst/>
          </a:prstGeom>
          <a:noFill/>
          <a:ln w="12700">
            <a:solidFill>
              <a:schemeClr val="tx1"/>
            </a:solidFill>
            <a:round/>
            <a:headEnd type="none" w="sm" len="sm"/>
            <a:tailEnd type="none" w="sm" len="sm"/>
          </a:ln>
          <a:effectLst/>
        </p:spPr>
        <p:txBody>
          <a:bodyPr/>
          <a:lstStyle/>
          <a:p>
            <a:endParaRPr lang="en-US"/>
          </a:p>
        </p:txBody>
      </p:sp>
      <p:sp>
        <p:nvSpPr>
          <p:cNvPr id="129041" name="Line 1041"/>
          <p:cNvSpPr>
            <a:spLocks noChangeShapeType="1"/>
          </p:cNvSpPr>
          <p:nvPr/>
        </p:nvSpPr>
        <p:spPr bwMode="auto">
          <a:xfrm flipH="1">
            <a:off x="1530350" y="4841875"/>
            <a:ext cx="1890713" cy="1588"/>
          </a:xfrm>
          <a:prstGeom prst="line">
            <a:avLst/>
          </a:prstGeom>
          <a:noFill/>
          <a:ln w="12700">
            <a:solidFill>
              <a:schemeClr val="tx1"/>
            </a:solidFill>
            <a:round/>
            <a:headEnd type="none" w="sm" len="sm"/>
            <a:tailEnd type="none" w="sm" len="sm"/>
          </a:ln>
          <a:effectLst/>
        </p:spPr>
        <p:txBody>
          <a:bodyPr/>
          <a:lstStyle/>
          <a:p>
            <a:endParaRPr lang="en-US"/>
          </a:p>
        </p:txBody>
      </p:sp>
      <p:sp>
        <p:nvSpPr>
          <p:cNvPr id="129042" name="Rectangle 1042"/>
          <p:cNvSpPr>
            <a:spLocks noChangeArrowheads="1"/>
          </p:cNvSpPr>
          <p:nvPr/>
        </p:nvSpPr>
        <p:spPr bwMode="auto">
          <a:xfrm>
            <a:off x="1697038" y="4087813"/>
            <a:ext cx="395287" cy="1120775"/>
          </a:xfrm>
          <a:prstGeom prst="rect">
            <a:avLst/>
          </a:prstGeom>
          <a:noFill/>
          <a:ln w="12700">
            <a:solidFill>
              <a:schemeClr val="tx1"/>
            </a:solidFill>
            <a:miter lim="800000"/>
            <a:headEnd/>
            <a:tailEnd/>
          </a:ln>
          <a:effectLst/>
        </p:spPr>
        <p:txBody>
          <a:bodyPr/>
          <a:lstStyle/>
          <a:p>
            <a:endParaRPr lang="en-US"/>
          </a:p>
        </p:txBody>
      </p:sp>
      <p:sp>
        <p:nvSpPr>
          <p:cNvPr id="129043" name="Oval 1043"/>
          <p:cNvSpPr>
            <a:spLocks noChangeArrowheads="1"/>
          </p:cNvSpPr>
          <p:nvPr/>
        </p:nvSpPr>
        <p:spPr bwMode="auto">
          <a:xfrm>
            <a:off x="1779588" y="4622800"/>
            <a:ext cx="84137" cy="104775"/>
          </a:xfrm>
          <a:prstGeom prst="ellipse">
            <a:avLst/>
          </a:prstGeom>
          <a:solidFill>
            <a:srgbClr val="FFFFFF"/>
          </a:solidFill>
          <a:ln w="12700">
            <a:solidFill>
              <a:schemeClr val="tx1"/>
            </a:solidFill>
            <a:round/>
            <a:headEnd/>
            <a:tailEnd/>
          </a:ln>
          <a:effectLst/>
        </p:spPr>
        <p:txBody>
          <a:bodyPr/>
          <a:lstStyle/>
          <a:p>
            <a:endParaRPr lang="en-US"/>
          </a:p>
        </p:txBody>
      </p:sp>
      <p:sp>
        <p:nvSpPr>
          <p:cNvPr id="129044" name="Line 1044"/>
          <p:cNvSpPr>
            <a:spLocks noChangeShapeType="1"/>
          </p:cNvSpPr>
          <p:nvPr/>
        </p:nvSpPr>
        <p:spPr bwMode="auto">
          <a:xfrm>
            <a:off x="2984500" y="4087813"/>
            <a:ext cx="6350" cy="1025525"/>
          </a:xfrm>
          <a:prstGeom prst="line">
            <a:avLst/>
          </a:prstGeom>
          <a:noFill/>
          <a:ln w="12700">
            <a:solidFill>
              <a:schemeClr val="tx1"/>
            </a:solidFill>
            <a:round/>
            <a:headEnd type="none" w="sm" len="sm"/>
            <a:tailEnd type="none" w="sm" len="sm"/>
          </a:ln>
          <a:effectLst/>
        </p:spPr>
        <p:txBody>
          <a:bodyPr/>
          <a:lstStyle/>
          <a:p>
            <a:endParaRPr lang="en-US"/>
          </a:p>
        </p:txBody>
      </p:sp>
      <p:sp>
        <p:nvSpPr>
          <p:cNvPr id="129045" name="Line 1045"/>
          <p:cNvSpPr>
            <a:spLocks noChangeShapeType="1"/>
          </p:cNvSpPr>
          <p:nvPr/>
        </p:nvSpPr>
        <p:spPr bwMode="auto">
          <a:xfrm>
            <a:off x="3213100" y="3962400"/>
            <a:ext cx="0" cy="1001713"/>
          </a:xfrm>
          <a:prstGeom prst="line">
            <a:avLst/>
          </a:prstGeom>
          <a:noFill/>
          <a:ln w="12700">
            <a:solidFill>
              <a:schemeClr val="tx1"/>
            </a:solidFill>
            <a:round/>
            <a:headEnd type="none" w="sm" len="sm"/>
            <a:tailEnd type="none" w="sm" len="sm"/>
          </a:ln>
          <a:effectLst/>
        </p:spPr>
        <p:txBody>
          <a:bodyPr/>
          <a:lstStyle/>
          <a:p>
            <a:endParaRPr lang="en-US"/>
          </a:p>
        </p:txBody>
      </p:sp>
      <p:sp>
        <p:nvSpPr>
          <p:cNvPr id="129046" name="Line 1046"/>
          <p:cNvSpPr>
            <a:spLocks noChangeShapeType="1"/>
          </p:cNvSpPr>
          <p:nvPr/>
        </p:nvSpPr>
        <p:spPr bwMode="auto">
          <a:xfrm flipH="1">
            <a:off x="2984500" y="3965575"/>
            <a:ext cx="231775" cy="122238"/>
          </a:xfrm>
          <a:prstGeom prst="line">
            <a:avLst/>
          </a:prstGeom>
          <a:noFill/>
          <a:ln w="12700">
            <a:solidFill>
              <a:schemeClr val="tx1"/>
            </a:solidFill>
            <a:round/>
            <a:headEnd type="none" w="sm" len="sm"/>
            <a:tailEnd type="none" w="sm" len="sm"/>
          </a:ln>
          <a:effectLst/>
        </p:spPr>
        <p:txBody>
          <a:bodyPr/>
          <a:lstStyle/>
          <a:p>
            <a:endParaRPr lang="en-US"/>
          </a:p>
        </p:txBody>
      </p:sp>
      <p:sp>
        <p:nvSpPr>
          <p:cNvPr id="129047" name="Oval 1047"/>
          <p:cNvSpPr>
            <a:spLocks noChangeArrowheads="1"/>
          </p:cNvSpPr>
          <p:nvPr/>
        </p:nvSpPr>
        <p:spPr bwMode="auto">
          <a:xfrm>
            <a:off x="3025775" y="4498975"/>
            <a:ext cx="42863" cy="84138"/>
          </a:xfrm>
          <a:prstGeom prst="ellipse">
            <a:avLst/>
          </a:prstGeom>
          <a:solidFill>
            <a:srgbClr val="FFFFFF"/>
          </a:solidFill>
          <a:ln w="12700">
            <a:solidFill>
              <a:schemeClr val="tx1"/>
            </a:solidFill>
            <a:round/>
            <a:headEnd/>
            <a:tailEnd/>
          </a:ln>
          <a:effectLst/>
        </p:spPr>
        <p:txBody>
          <a:bodyPr/>
          <a:lstStyle/>
          <a:p>
            <a:endParaRPr lang="en-US"/>
          </a:p>
        </p:txBody>
      </p:sp>
      <p:sp>
        <p:nvSpPr>
          <p:cNvPr id="129048" name="Line 1048"/>
          <p:cNvSpPr>
            <a:spLocks noChangeShapeType="1"/>
          </p:cNvSpPr>
          <p:nvPr/>
        </p:nvSpPr>
        <p:spPr bwMode="auto">
          <a:xfrm flipH="1">
            <a:off x="3108325" y="3522663"/>
            <a:ext cx="1289050" cy="0"/>
          </a:xfrm>
          <a:prstGeom prst="line">
            <a:avLst/>
          </a:prstGeom>
          <a:noFill/>
          <a:ln w="9525">
            <a:solidFill>
              <a:schemeClr val="tx1"/>
            </a:solidFill>
            <a:round/>
            <a:headEnd type="none" w="sm" len="sm"/>
            <a:tailEnd type="triangle" w="sm" len="sm"/>
          </a:ln>
          <a:effectLst/>
        </p:spPr>
        <p:txBody>
          <a:bodyPr/>
          <a:lstStyle/>
          <a:p>
            <a:endParaRPr lang="en-US"/>
          </a:p>
        </p:txBody>
      </p:sp>
      <p:sp>
        <p:nvSpPr>
          <p:cNvPr id="129049" name="Line 1049"/>
          <p:cNvSpPr>
            <a:spLocks noChangeShapeType="1"/>
          </p:cNvSpPr>
          <p:nvPr/>
        </p:nvSpPr>
        <p:spPr bwMode="auto">
          <a:xfrm flipH="1" flipV="1">
            <a:off x="2589213" y="2789238"/>
            <a:ext cx="1811337" cy="714375"/>
          </a:xfrm>
          <a:prstGeom prst="line">
            <a:avLst/>
          </a:prstGeom>
          <a:noFill/>
          <a:ln w="9525">
            <a:solidFill>
              <a:schemeClr val="tx1"/>
            </a:solidFill>
            <a:round/>
            <a:headEnd type="none" w="sm" len="sm"/>
            <a:tailEnd type="triangle" w="sm" len="sm"/>
          </a:ln>
          <a:effectLst/>
        </p:spPr>
        <p:txBody>
          <a:bodyPr/>
          <a:lstStyle/>
          <a:p>
            <a:endParaRPr lang="en-US"/>
          </a:p>
        </p:txBody>
      </p:sp>
      <p:sp>
        <p:nvSpPr>
          <p:cNvPr id="129050" name="Line 1050"/>
          <p:cNvSpPr>
            <a:spLocks noChangeShapeType="1"/>
          </p:cNvSpPr>
          <p:nvPr/>
        </p:nvSpPr>
        <p:spPr bwMode="auto">
          <a:xfrm flipH="1">
            <a:off x="873125" y="2647950"/>
            <a:ext cx="639763" cy="368300"/>
          </a:xfrm>
          <a:prstGeom prst="line">
            <a:avLst/>
          </a:prstGeom>
          <a:noFill/>
          <a:ln w="12700">
            <a:solidFill>
              <a:schemeClr val="tx1"/>
            </a:solidFill>
            <a:round/>
            <a:headEnd type="none" w="sm" len="sm"/>
            <a:tailEnd type="none" w="sm" len="sm"/>
          </a:ln>
          <a:effectLst/>
        </p:spPr>
        <p:txBody>
          <a:bodyPr/>
          <a:lstStyle/>
          <a:p>
            <a:endParaRPr lang="en-US"/>
          </a:p>
        </p:txBody>
      </p:sp>
      <p:sp>
        <p:nvSpPr>
          <p:cNvPr id="129051" name="Line 1051"/>
          <p:cNvSpPr>
            <a:spLocks noChangeShapeType="1"/>
          </p:cNvSpPr>
          <p:nvPr/>
        </p:nvSpPr>
        <p:spPr bwMode="auto">
          <a:xfrm>
            <a:off x="561975" y="2998788"/>
            <a:ext cx="1588" cy="2243137"/>
          </a:xfrm>
          <a:prstGeom prst="line">
            <a:avLst/>
          </a:prstGeom>
          <a:noFill/>
          <a:ln w="12700">
            <a:solidFill>
              <a:schemeClr val="tx1"/>
            </a:solidFill>
            <a:round/>
            <a:headEnd type="none" w="sm" len="sm"/>
            <a:tailEnd type="none" w="sm" len="sm"/>
          </a:ln>
          <a:effectLst/>
        </p:spPr>
        <p:txBody>
          <a:bodyPr/>
          <a:lstStyle/>
          <a:p>
            <a:endParaRPr lang="en-US"/>
          </a:p>
        </p:txBody>
      </p:sp>
      <p:sp>
        <p:nvSpPr>
          <p:cNvPr id="129052" name="Line 1052"/>
          <p:cNvSpPr>
            <a:spLocks noChangeShapeType="1"/>
          </p:cNvSpPr>
          <p:nvPr/>
        </p:nvSpPr>
        <p:spPr bwMode="auto">
          <a:xfrm flipH="1">
            <a:off x="582613" y="5241925"/>
            <a:ext cx="312737" cy="0"/>
          </a:xfrm>
          <a:prstGeom prst="line">
            <a:avLst/>
          </a:prstGeom>
          <a:noFill/>
          <a:ln w="12700">
            <a:solidFill>
              <a:schemeClr val="tx1"/>
            </a:solidFill>
            <a:round/>
            <a:headEnd type="none" w="sm" len="sm"/>
            <a:tailEnd type="none" w="sm" len="sm"/>
          </a:ln>
          <a:effectLst/>
        </p:spPr>
        <p:txBody>
          <a:bodyPr/>
          <a:lstStyle/>
          <a:p>
            <a:endParaRPr lang="en-US"/>
          </a:p>
        </p:txBody>
      </p:sp>
      <p:sp>
        <p:nvSpPr>
          <p:cNvPr id="129053" name="Line 1053"/>
          <p:cNvSpPr>
            <a:spLocks noChangeShapeType="1"/>
          </p:cNvSpPr>
          <p:nvPr/>
        </p:nvSpPr>
        <p:spPr bwMode="auto">
          <a:xfrm flipH="1" flipV="1">
            <a:off x="1341438" y="3271838"/>
            <a:ext cx="3035300" cy="241300"/>
          </a:xfrm>
          <a:prstGeom prst="line">
            <a:avLst/>
          </a:prstGeom>
          <a:noFill/>
          <a:ln w="9525">
            <a:solidFill>
              <a:schemeClr val="tx1"/>
            </a:solidFill>
            <a:round/>
            <a:headEnd type="none" w="sm" len="sm"/>
            <a:tailEnd type="triangle" w="sm" len="sm"/>
          </a:ln>
          <a:effectLst/>
        </p:spPr>
        <p:txBody>
          <a:bodyPr/>
          <a:lstStyle/>
          <a:p>
            <a:endParaRPr lang="en-US"/>
          </a:p>
        </p:txBody>
      </p:sp>
      <p:sp>
        <p:nvSpPr>
          <p:cNvPr id="129054" name="Line 1054"/>
          <p:cNvSpPr>
            <a:spLocks noChangeShapeType="1"/>
          </p:cNvSpPr>
          <p:nvPr/>
        </p:nvSpPr>
        <p:spPr bwMode="auto">
          <a:xfrm flipH="1">
            <a:off x="779463" y="2609850"/>
            <a:ext cx="711200" cy="396875"/>
          </a:xfrm>
          <a:prstGeom prst="line">
            <a:avLst/>
          </a:prstGeom>
          <a:noFill/>
          <a:ln w="12700">
            <a:solidFill>
              <a:schemeClr val="tx1"/>
            </a:solidFill>
            <a:round/>
            <a:headEnd type="none" w="sm" len="sm"/>
            <a:tailEnd type="none" w="sm" len="sm"/>
          </a:ln>
          <a:effectLst/>
        </p:spPr>
        <p:txBody>
          <a:bodyPr/>
          <a:lstStyle/>
          <a:p>
            <a:endParaRPr lang="en-US"/>
          </a:p>
        </p:txBody>
      </p:sp>
      <p:sp>
        <p:nvSpPr>
          <p:cNvPr id="129055" name="Line 1055"/>
          <p:cNvSpPr>
            <a:spLocks noChangeShapeType="1"/>
          </p:cNvSpPr>
          <p:nvPr/>
        </p:nvSpPr>
        <p:spPr bwMode="auto">
          <a:xfrm flipV="1">
            <a:off x="2781300" y="4838700"/>
            <a:ext cx="661988" cy="381000"/>
          </a:xfrm>
          <a:prstGeom prst="line">
            <a:avLst/>
          </a:prstGeom>
          <a:noFill/>
          <a:ln w="12700">
            <a:solidFill>
              <a:schemeClr val="tx1"/>
            </a:solidFill>
            <a:round/>
            <a:headEnd/>
            <a:tailEnd/>
          </a:ln>
          <a:effectLst/>
        </p:spPr>
        <p:txBody>
          <a:bodyPr wrap="none" anchor="ctr"/>
          <a:lstStyle/>
          <a:p>
            <a:endParaRPr lang="en-US"/>
          </a:p>
        </p:txBody>
      </p:sp>
      <p:sp>
        <p:nvSpPr>
          <p:cNvPr id="129056" name="Line 1056"/>
          <p:cNvSpPr>
            <a:spLocks noChangeShapeType="1"/>
          </p:cNvSpPr>
          <p:nvPr/>
        </p:nvSpPr>
        <p:spPr bwMode="auto">
          <a:xfrm>
            <a:off x="3467100" y="2609850"/>
            <a:ext cx="0" cy="222885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79</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33825" y="246743"/>
            <a:ext cx="84908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PROTECTION OF IDLE PLASTIC PALLETS</a:t>
            </a:r>
          </a:p>
          <a:p>
            <a:pPr algn="ctr"/>
            <a:endParaRPr lang="en-US" sz="2000" dirty="0">
              <a:latin typeface="Verdana" pitchFamily="34" charset="0"/>
              <a:ea typeface="Verdana" pitchFamily="34" charset="0"/>
              <a:cs typeface="Verdana" pitchFamily="34" charset="0"/>
            </a:endParaRPr>
          </a:p>
        </p:txBody>
      </p:sp>
      <p:sp>
        <p:nvSpPr>
          <p:cNvPr id="7" name="TextBox 6"/>
          <p:cNvSpPr txBox="1"/>
          <p:nvPr/>
        </p:nvSpPr>
        <p:spPr>
          <a:xfrm>
            <a:off x="43542" y="1451435"/>
            <a:ext cx="8969829" cy="3046988"/>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Options for storing them indoors with SS sprinklers OPTION 2- Specific design</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Max. storage height is 10’ (3.05m)</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Max. ceiling height is 30’ (9.1m)</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Density of 0.60 </a:t>
            </a:r>
            <a:r>
              <a:rPr lang="en-US" sz="2400" dirty="0" err="1">
                <a:latin typeface="Verdana" pitchFamily="34" charset="0"/>
                <a:ea typeface="Verdana" pitchFamily="34" charset="0"/>
                <a:cs typeface="Verdana" pitchFamily="34" charset="0"/>
              </a:rPr>
              <a:t>gpm</a:t>
            </a:r>
            <a:r>
              <a:rPr lang="en-US" sz="2400" dirty="0">
                <a:latin typeface="Verdana" pitchFamily="34" charset="0"/>
                <a:ea typeface="Verdana" pitchFamily="34" charset="0"/>
                <a:cs typeface="Verdana" pitchFamily="34" charset="0"/>
              </a:rPr>
              <a:t>/ft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over 2,000 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Min k-factor 16.8 (240)</a:t>
            </a:r>
          </a:p>
          <a:p>
            <a:pPr lvl="2">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t>What is the Commodity?</a:t>
            </a:r>
          </a:p>
        </p:txBody>
      </p:sp>
      <p:sp>
        <p:nvSpPr>
          <p:cNvPr id="4" name="Footer Placeholder 3"/>
          <p:cNvSpPr>
            <a:spLocks noGrp="1"/>
          </p:cNvSpPr>
          <p:nvPr>
            <p:ph type="ftr" sz="quarter" idx="11"/>
          </p:nvPr>
        </p:nvSpPr>
        <p:spPr>
          <a:xfrm>
            <a:off x="3371088" y="6504432"/>
            <a:ext cx="2386940" cy="322028"/>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91" b="0" i="0" u="none" strike="noStrike" kern="1200" cap="none" spc="0" normalizeH="0" baseline="0" noProof="0">
                <a:ln>
                  <a:noFill/>
                </a:ln>
                <a:solidFill>
                  <a:prstClr val="black"/>
                </a:solidFill>
                <a:effectLst/>
                <a:uLnTx/>
                <a:uFillTx/>
                <a:latin typeface="Corbel" panose="020B0503020204020204"/>
                <a:ea typeface="+mn-ea"/>
                <a:cs typeface="+mn-cs"/>
              </a:rPr>
              <a:t>© National Fire Sprinkler Association - 2011</a:t>
            </a:r>
            <a:endParaRPr kumimoji="0" lang="en-US" sz="591"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Slide Number Placeholder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D1233-6D79-4ED2-87B1-F074147B2272}" type="slidenum">
              <a:rPr kumimoji="0" lang="en-US" sz="675"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50" name="Picture 2" descr="http://www.ipcpack.com/images/seafood_produ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351019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R3SNwy6cIlc/T05r_oHimtI/AAAAAAAAAQc/OAEMYzNLAyQ/s640/fx_pl_0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426" y="3276600"/>
            <a:ext cx="4715774"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3625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80</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33825" y="246743"/>
            <a:ext cx="84908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PROTECTION OF IDLE PLASTIC PALLETS</a:t>
            </a:r>
          </a:p>
        </p:txBody>
      </p:sp>
      <p:sp>
        <p:nvSpPr>
          <p:cNvPr id="7" name="TextBox 6"/>
          <p:cNvSpPr txBox="1"/>
          <p:nvPr/>
        </p:nvSpPr>
        <p:spPr>
          <a:xfrm>
            <a:off x="43542" y="1451435"/>
            <a:ext cx="8969829" cy="378565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Options for storing them indoors with SS sprinklers OPTION 3- No change to building sprinkler design</a:t>
            </a:r>
          </a:p>
          <a:p>
            <a:pPr marL="800100" lvl="1"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Max. pile height is 4’ (1.2m)</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Must use hi temp sprinklers</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Each pile of </a:t>
            </a:r>
            <a:r>
              <a:rPr lang="en-US" sz="2400" u="sng" dirty="0">
                <a:latin typeface="Verdana" pitchFamily="34" charset="0"/>
                <a:ea typeface="Verdana" pitchFamily="34" charset="0"/>
                <a:cs typeface="Verdana" pitchFamily="34" charset="0"/>
              </a:rPr>
              <a:t>&lt;</a:t>
            </a:r>
            <a:r>
              <a:rPr lang="en-US" sz="2400" dirty="0">
                <a:latin typeface="Verdana" pitchFamily="34" charset="0"/>
                <a:ea typeface="Verdana" pitchFamily="34" charset="0"/>
                <a:cs typeface="Verdana" pitchFamily="34" charset="0"/>
              </a:rPr>
              <a:t> 2 stacks shall be separated by either </a:t>
            </a:r>
            <a:r>
              <a:rPr lang="en-US" sz="2400" u="sng" dirty="0">
                <a:latin typeface="Verdana" pitchFamily="34" charset="0"/>
                <a:ea typeface="Verdana" pitchFamily="34" charset="0"/>
                <a:cs typeface="Verdana" pitchFamily="34" charset="0"/>
              </a:rPr>
              <a:t>&gt;</a:t>
            </a:r>
            <a:r>
              <a:rPr lang="en-US" sz="2400" dirty="0">
                <a:latin typeface="Verdana" pitchFamily="34" charset="0"/>
                <a:ea typeface="Verdana" pitchFamily="34" charset="0"/>
                <a:cs typeface="Verdana" pitchFamily="34" charset="0"/>
              </a:rPr>
              <a:t> 8’ clear space or </a:t>
            </a:r>
            <a:r>
              <a:rPr lang="en-US" sz="2400" u="sng" dirty="0">
                <a:latin typeface="Verdana" pitchFamily="34" charset="0"/>
                <a:ea typeface="Verdana" pitchFamily="34" charset="0"/>
                <a:cs typeface="Verdana" pitchFamily="34" charset="0"/>
              </a:rPr>
              <a:t>&gt;</a:t>
            </a:r>
            <a:r>
              <a:rPr lang="en-US" sz="2400" dirty="0">
                <a:latin typeface="Verdana" pitchFamily="34" charset="0"/>
                <a:ea typeface="Verdana" pitchFamily="34" charset="0"/>
                <a:cs typeface="Verdana" pitchFamily="34" charset="0"/>
              </a:rPr>
              <a:t> 25’ of commodity </a:t>
            </a:r>
          </a:p>
          <a:p>
            <a:pPr marL="1257300" lvl="2" indent="-342900">
              <a:buFont typeface="Arial" panose="020B0604020202020204" pitchFamily="34" charset="0"/>
              <a:buChar char="•"/>
            </a:pPr>
            <a:r>
              <a:rPr lang="en-US" sz="2400" dirty="0">
                <a:latin typeface="Verdana" pitchFamily="34" charset="0"/>
                <a:ea typeface="Verdana" pitchFamily="34" charset="0"/>
                <a:cs typeface="Verdana" pitchFamily="34" charset="0"/>
              </a:rPr>
              <a:t>Minimum ceiling design of OH2</a:t>
            </a:r>
          </a:p>
          <a:p>
            <a:pPr lvl="2">
              <a:buBlip>
                <a:blip r:embed="rId3"/>
              </a:buBlip>
            </a:pPr>
            <a:endParaRPr lang="en-US" sz="2400" dirty="0">
              <a:solidFill>
                <a:srgbClr val="FF0000"/>
              </a:solidFill>
              <a:latin typeface="Verdana" pitchFamily="34" charset="0"/>
              <a:ea typeface="Verdana" pitchFamily="34" charset="0"/>
              <a:cs typeface="Verdana" pitchFamily="34" charset="0"/>
            </a:endParaRPr>
          </a:p>
          <a:p>
            <a:pPr lvl="2">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520071"/>
            <a:ext cx="381000" cy="337930"/>
          </a:xfrm>
          <a:prstGeom prst="rect">
            <a:avLst/>
          </a:prstGeom>
          <a:noFill/>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7EE550-2D8B-4409-B6DB-28C5128C7663}" type="slidenum">
              <a:rPr lang="en-US" smtClean="0"/>
              <a:pPr/>
              <a:t>81</a:t>
            </a:fld>
            <a:endParaRPr lang="en-US"/>
          </a:p>
        </p:txBody>
      </p:sp>
      <p:sp>
        <p:nvSpPr>
          <p:cNvPr id="4" name="Footer Placeholder 3"/>
          <p:cNvSpPr>
            <a:spLocks noGrp="1"/>
          </p:cNvSpPr>
          <p:nvPr>
            <p:ph type="ftr" sz="quarter" idx="3"/>
          </p:nvPr>
        </p:nvSpPr>
        <p:spPr>
          <a:xfrm>
            <a:off x="3352801" y="6515100"/>
            <a:ext cx="2390774" cy="342901"/>
          </a:xfrm>
          <a:prstGeom prst="rect">
            <a:avLst/>
          </a:prstGeom>
          <a:noFill/>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p:cNvSpPr txBox="1"/>
          <p:nvPr/>
        </p:nvSpPr>
        <p:spPr>
          <a:xfrm>
            <a:off x="333825" y="246743"/>
            <a:ext cx="84908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0000500000000000000" pitchFamily="2" charset="0"/>
                <a:ea typeface="Verdana" pitchFamily="34" charset="0"/>
                <a:cs typeface="Verdana" pitchFamily="34" charset="0"/>
              </a:rPr>
              <a:t>PROTECTION OF IDLE PLASTIC PALLETS</a:t>
            </a:r>
          </a:p>
        </p:txBody>
      </p:sp>
      <p:sp>
        <p:nvSpPr>
          <p:cNvPr id="7" name="TextBox 6"/>
          <p:cNvSpPr txBox="1"/>
          <p:nvPr/>
        </p:nvSpPr>
        <p:spPr>
          <a:xfrm>
            <a:off x="43542" y="1451434"/>
            <a:ext cx="8969829"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Idle plastic pallets are only stored in racks where protected with ESFR sprinklers</a:t>
            </a:r>
          </a:p>
          <a:p>
            <a:pPr marL="800100" lvl="1" indent="-342900">
              <a:buFont typeface="Arial" panose="020B0604020202020204" pitchFamily="34" charset="0"/>
              <a:buChar char="•"/>
            </a:pPr>
            <a:r>
              <a:rPr lang="en-US" sz="2400" dirty="0">
                <a:latin typeface="Verdana" pitchFamily="34" charset="0"/>
                <a:ea typeface="Verdana" pitchFamily="34" charset="0"/>
                <a:cs typeface="Verdana" pitchFamily="34" charset="0"/>
              </a:rPr>
              <a:t>May use specific test data to protect idle plastic pallets in racks</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Where idle pallet storage is above a door, the height is calculated from the base of the storage above the door</a:t>
            </a:r>
          </a:p>
          <a:p>
            <a:pPr marL="342900" indent="-342900">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When using hi-expansion foam, ceiling densities may be reduced by 50% but not below 0.15 </a:t>
            </a:r>
            <a:r>
              <a:rPr lang="en-US" sz="2400" dirty="0" err="1">
                <a:latin typeface="Verdana" pitchFamily="34" charset="0"/>
                <a:ea typeface="Verdana" pitchFamily="34" charset="0"/>
                <a:cs typeface="Verdana" pitchFamily="34" charset="0"/>
              </a:rPr>
              <a:t>gpm</a:t>
            </a:r>
            <a:r>
              <a:rPr lang="en-US" sz="2400" dirty="0">
                <a:latin typeface="Verdana" pitchFamily="34" charset="0"/>
                <a:ea typeface="Verdana" pitchFamily="34" charset="0"/>
                <a:cs typeface="Verdana" pitchFamily="34" charset="0"/>
              </a:rPr>
              <a:t>/ft</a:t>
            </a:r>
            <a:r>
              <a:rPr lang="en-US" sz="2400" baseline="30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t>Module 3</a:t>
            </a:r>
          </a:p>
        </p:txBody>
      </p:sp>
      <p:sp>
        <p:nvSpPr>
          <p:cNvPr id="3" name="Content Placeholder 2"/>
          <p:cNvSpPr>
            <a:spLocks noGrp="1"/>
          </p:cNvSpPr>
          <p:nvPr>
            <p:ph idx="1"/>
          </p:nvPr>
        </p:nvSpPr>
        <p:spPr>
          <a:xfrm>
            <a:off x="533400" y="2129542"/>
            <a:ext cx="7338060" cy="4589419"/>
          </a:xfrm>
        </p:spPr>
        <p:txBody>
          <a:bodyPr>
            <a:normAutofit/>
          </a:bodyPr>
          <a:lstStyle/>
          <a:p>
            <a:pPr algn="ctr">
              <a:buNone/>
            </a:pPr>
            <a:r>
              <a:rPr lang="en-US" sz="4800" b="0" dirty="0"/>
              <a:t>Definitions &amp; Rules Specific to </a:t>
            </a:r>
          </a:p>
          <a:p>
            <a:pPr algn="ctr">
              <a:buNone/>
            </a:pPr>
            <a:r>
              <a:rPr lang="en-US" sz="4800" b="0" dirty="0"/>
              <a:t>Rack Storage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dirty="0"/>
              <a:t>© National Fire Sprinkler Association - 2010</a:t>
            </a:r>
          </a:p>
        </p:txBody>
      </p:sp>
      <p:sp>
        <p:nvSpPr>
          <p:cNvPr id="5" name="Slide Number Placeholder 4"/>
          <p:cNvSpPr>
            <a:spLocks noGrp="1"/>
          </p:cNvSpPr>
          <p:nvPr>
            <p:ph type="sldNum" sz="quarter" idx="4"/>
          </p:nvPr>
        </p:nvSpPr>
        <p:spPr/>
        <p:txBody>
          <a:bodyPr/>
          <a:lstStyle/>
          <a:p>
            <a:fld id="{B7930584-825A-4EEC-AD3C-8A221799BABD}" type="slidenum">
              <a:rPr lang="en-US" smtClean="0"/>
              <a:pPr/>
              <a:t>83</a:t>
            </a:fld>
            <a:endParaRPr lang="en-US" dirty="0"/>
          </a:p>
        </p:txBody>
      </p:sp>
      <p:sp>
        <p:nvSpPr>
          <p:cNvPr id="6" name="TextBox 5"/>
          <p:cNvSpPr txBox="1"/>
          <p:nvPr/>
        </p:nvSpPr>
        <p:spPr>
          <a:xfrm>
            <a:off x="152400" y="152400"/>
            <a:ext cx="6255657" cy="584775"/>
          </a:xfrm>
          <a:prstGeom prst="rect">
            <a:avLst/>
          </a:prstGeom>
          <a:noFill/>
        </p:spPr>
        <p:txBody>
          <a:bodyPr wrap="square" rtlCol="0">
            <a:spAutoFit/>
          </a:bodyPr>
          <a:lstStyle/>
          <a:p>
            <a:r>
              <a:rPr lang="en-US" sz="3200" dirty="0">
                <a:solidFill>
                  <a:schemeClr val="bg1"/>
                </a:solidFill>
                <a:latin typeface="Montserrat" panose="02000505000000020004"/>
                <a:ea typeface="Verdana" pitchFamily="34" charset="0"/>
                <a:cs typeface="Verdana" pitchFamily="34" charset="0"/>
              </a:rPr>
              <a:t>DEFINITIONS</a:t>
            </a:r>
          </a:p>
        </p:txBody>
      </p:sp>
      <p:sp>
        <p:nvSpPr>
          <p:cNvPr id="7" name="TextBox 6"/>
          <p:cNvSpPr txBox="1"/>
          <p:nvPr/>
        </p:nvSpPr>
        <p:spPr>
          <a:xfrm>
            <a:off x="1509486" y="2612571"/>
            <a:ext cx="6255657" cy="1077218"/>
          </a:xfrm>
          <a:prstGeom prst="rect">
            <a:avLst/>
          </a:prstGeom>
          <a:noFill/>
        </p:spPr>
        <p:txBody>
          <a:bodyPr wrap="square" rtlCol="0">
            <a:spAutoFit/>
          </a:bodyPr>
          <a:lstStyle/>
          <a:p>
            <a:pPr algn="ctr"/>
            <a:r>
              <a:rPr lang="en-US" sz="3200" dirty="0">
                <a:latin typeface="Verdana" pitchFamily="34" charset="0"/>
                <a:ea typeface="Verdana" pitchFamily="34" charset="0"/>
                <a:cs typeface="Verdana" pitchFamily="34" charset="0"/>
              </a:rPr>
              <a:t>Definitions Specific to Rack Storage</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dirty="0"/>
              <a:t>© National Fire Sprinkler Association - 2010</a:t>
            </a:r>
          </a:p>
        </p:txBody>
      </p:sp>
      <p:sp>
        <p:nvSpPr>
          <p:cNvPr id="5" name="Slide Number Placeholder 4"/>
          <p:cNvSpPr>
            <a:spLocks noGrp="1"/>
          </p:cNvSpPr>
          <p:nvPr>
            <p:ph type="sldNum" sz="quarter" idx="4"/>
          </p:nvPr>
        </p:nvSpPr>
        <p:spPr/>
        <p:txBody>
          <a:bodyPr/>
          <a:lstStyle/>
          <a:p>
            <a:fld id="{B7930584-825A-4EEC-AD3C-8A221799BABD}" type="slidenum">
              <a:rPr lang="en-US" smtClean="0"/>
              <a:pPr/>
              <a:t>84</a:t>
            </a:fld>
            <a:endParaRPr lang="en-US" dirty="0"/>
          </a:p>
        </p:txBody>
      </p:sp>
      <p:sp>
        <p:nvSpPr>
          <p:cNvPr id="6" name="TextBox 5"/>
          <p:cNvSpPr txBox="1"/>
          <p:nvPr/>
        </p:nvSpPr>
        <p:spPr>
          <a:xfrm>
            <a:off x="101598" y="275771"/>
            <a:ext cx="8911771" cy="954107"/>
          </a:xfrm>
          <a:prstGeom prst="rect">
            <a:avLst/>
          </a:prstGeom>
          <a:noFill/>
        </p:spPr>
        <p:txBody>
          <a:bodyPr wrap="square" rtlCol="0">
            <a:spAutoFit/>
          </a:bodyPr>
          <a:lstStyle/>
          <a:p>
            <a:r>
              <a:rPr lang="en-US" sz="2800" dirty="0">
                <a:solidFill>
                  <a:schemeClr val="bg1"/>
                </a:solidFill>
                <a:latin typeface="Montserrat" panose="02000505000000020004"/>
                <a:ea typeface="Verdana" pitchFamily="34" charset="0"/>
                <a:cs typeface="Verdana" pitchFamily="34" charset="0"/>
              </a:rPr>
              <a:t>DEFINITIONS SPECIFIC TO RACK STORAGE (CONT)</a:t>
            </a:r>
          </a:p>
        </p:txBody>
      </p:sp>
      <p:sp>
        <p:nvSpPr>
          <p:cNvPr id="8" name="TextBox 7"/>
          <p:cNvSpPr txBox="1"/>
          <p:nvPr/>
        </p:nvSpPr>
        <p:spPr>
          <a:xfrm>
            <a:off x="174172" y="914400"/>
            <a:ext cx="8969828" cy="52014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Rack- Any combination of vertical, horizontal &amp; diagonal structural members that supports stored materials</a:t>
            </a:r>
          </a:p>
          <a:p>
            <a:pPr lvl="1"/>
            <a:r>
              <a:rPr lang="en-US" sz="2000" dirty="0">
                <a:latin typeface="Verdana" pitchFamily="34" charset="0"/>
                <a:ea typeface="Verdana" pitchFamily="34" charset="0"/>
                <a:cs typeface="Verdana" pitchFamily="34" charset="0"/>
              </a:rPr>
              <a:t>Single row- no longitudinal flue spaces</a:t>
            </a:r>
          </a:p>
          <a:p>
            <a:pPr marL="800100" lvl="1" indent="-342900">
              <a:buFont typeface="Symbol" panose="05050102010706020507" pitchFamily="18" charset="2"/>
              <a:buChar char=""/>
            </a:pPr>
            <a:r>
              <a:rPr lang="en-US" sz="2000" dirty="0">
                <a:latin typeface="Verdana" pitchFamily="34" charset="0"/>
                <a:ea typeface="Verdana" pitchFamily="34" charset="0"/>
                <a:cs typeface="Verdana" pitchFamily="34" charset="0"/>
              </a:rPr>
              <a:t>Depth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6’  (1.8m)</a:t>
            </a:r>
          </a:p>
          <a:p>
            <a:pPr marL="800100" lvl="1" indent="-342900">
              <a:buFont typeface="Symbol" panose="05050102010706020507" pitchFamily="18" charset="2"/>
              <a:buChar char=""/>
            </a:pPr>
            <a:r>
              <a:rPr lang="en-US" sz="2000" dirty="0">
                <a:latin typeface="Verdana" pitchFamily="34" charset="0"/>
                <a:ea typeface="Verdana" pitchFamily="34" charset="0"/>
                <a:cs typeface="Verdana" pitchFamily="34" charset="0"/>
              </a:rPr>
              <a:t>Aisles </a:t>
            </a:r>
            <a:r>
              <a:rPr lang="en-US" sz="2000" u="sng" dirty="0">
                <a:latin typeface="Verdana" pitchFamily="34" charset="0"/>
                <a:ea typeface="Verdana" pitchFamily="34" charset="0"/>
                <a:cs typeface="Verdana" pitchFamily="34" charset="0"/>
              </a:rPr>
              <a:t>&gt;</a:t>
            </a:r>
            <a:r>
              <a:rPr lang="en-US" sz="2000" dirty="0">
                <a:latin typeface="Verdana" pitchFamily="34" charset="0"/>
                <a:ea typeface="Verdana" pitchFamily="34" charset="0"/>
                <a:cs typeface="Verdana" pitchFamily="34" charset="0"/>
              </a:rPr>
              <a:t> 3.5’ (1.1m) wide between loads</a:t>
            </a:r>
          </a:p>
          <a:p>
            <a:pPr lvl="1">
              <a:buBlip>
                <a:blip r:embed="rId3"/>
              </a:buBlip>
            </a:pPr>
            <a:endParaRPr lang="en-US" sz="2000" dirty="0">
              <a:latin typeface="Verdana" pitchFamily="34" charset="0"/>
              <a:ea typeface="Verdana" pitchFamily="34" charset="0"/>
              <a:cs typeface="Verdana" pitchFamily="34" charset="0"/>
            </a:endParaRPr>
          </a:p>
          <a:p>
            <a:pPr lvl="1"/>
            <a:r>
              <a:rPr lang="en-US" sz="2000" dirty="0">
                <a:latin typeface="Verdana" pitchFamily="34" charset="0"/>
                <a:ea typeface="Verdana" pitchFamily="34" charset="0"/>
                <a:cs typeface="Verdana" pitchFamily="34" charset="0"/>
              </a:rPr>
              <a:t>Double row- </a:t>
            </a:r>
          </a:p>
          <a:p>
            <a:pPr marL="800100" lvl="1" indent="-342900">
              <a:buFont typeface="Symbol" panose="05050102010706020507" pitchFamily="18" charset="2"/>
              <a:buChar char=""/>
            </a:pPr>
            <a:r>
              <a:rPr lang="en-US" sz="2000" dirty="0">
                <a:latin typeface="Verdana" pitchFamily="34" charset="0"/>
                <a:ea typeface="Verdana" pitchFamily="34" charset="0"/>
              </a:rPr>
              <a:t>Racks &lt; 12’ (3.7m)in depth or single row racks placed back to back with &lt; 12’ (3.7m)aggregate depth</a:t>
            </a:r>
          </a:p>
          <a:p>
            <a:pPr marL="800100" lvl="1" indent="-342900">
              <a:buFont typeface="Symbol" panose="05050102010706020507" pitchFamily="18" charset="2"/>
              <a:buChar char=""/>
            </a:pPr>
            <a:r>
              <a:rPr lang="en-US" sz="2000" dirty="0">
                <a:latin typeface="Verdana" pitchFamily="34" charset="0"/>
                <a:ea typeface="Verdana" pitchFamily="34" charset="0"/>
              </a:rPr>
              <a:t>Aisles &gt; 3.5’ (1.1m)wide between loads</a:t>
            </a:r>
          </a:p>
          <a:p>
            <a:pPr lvl="2">
              <a:buBlip>
                <a:blip r:embed="rId3"/>
              </a:buBlip>
            </a:pPr>
            <a:endParaRPr lang="en-US" sz="2000" dirty="0">
              <a:latin typeface="Verdana" pitchFamily="34" charset="0"/>
              <a:ea typeface="Verdana" pitchFamily="34" charset="0"/>
              <a:cs typeface="Verdana" pitchFamily="34" charset="0"/>
            </a:endParaRPr>
          </a:p>
          <a:p>
            <a:pPr lvl="1"/>
            <a:r>
              <a:rPr lang="en-US" sz="2000" dirty="0">
                <a:latin typeface="Verdana" pitchFamily="34" charset="0"/>
                <a:ea typeface="Verdana" pitchFamily="34" charset="0"/>
                <a:cs typeface="Verdana" pitchFamily="34" charset="0"/>
              </a:rPr>
              <a:t>Multi row-</a:t>
            </a:r>
          </a:p>
          <a:p>
            <a:pPr marL="800100" lvl="1" indent="-342900">
              <a:buFont typeface="Symbol" panose="05050102010706020507" pitchFamily="18" charset="2"/>
              <a:buChar char=""/>
            </a:pPr>
            <a:r>
              <a:rPr lang="en-US" sz="2000" dirty="0">
                <a:latin typeface="Verdana" pitchFamily="34" charset="0"/>
                <a:ea typeface="Verdana" pitchFamily="34" charset="0"/>
              </a:rPr>
              <a:t>Racks &gt; 12’ (3.7m)wide or single or double row racks separated by aisles &lt; 3.5’  (1.1m)with total depth &gt; 12’ (3.7m)</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G0036"/>
          <p:cNvPicPr>
            <a:picLocks noChangeAspect="1" noChangeArrowheads="1"/>
          </p:cNvPicPr>
          <p:nvPr/>
        </p:nvPicPr>
        <p:blipFill>
          <a:blip r:embed="rId3" cstate="print"/>
          <a:srcRect/>
          <a:stretch>
            <a:fillRect/>
          </a:stretch>
        </p:blipFill>
        <p:spPr bwMode="auto">
          <a:xfrm>
            <a:off x="78921" y="241905"/>
            <a:ext cx="8876393" cy="5917595"/>
          </a:xfrm>
          <a:prstGeom prst="rect">
            <a:avLst/>
          </a:prstGeom>
          <a:noFill/>
        </p:spPr>
      </p:pic>
      <p:sp>
        <p:nvSpPr>
          <p:cNvPr id="4" name="Text Box 3"/>
          <p:cNvSpPr txBox="1">
            <a:spLocks noChangeArrowheads="1"/>
          </p:cNvSpPr>
          <p:nvPr/>
        </p:nvSpPr>
        <p:spPr bwMode="auto">
          <a:xfrm>
            <a:off x="2514600" y="6248400"/>
            <a:ext cx="2735942" cy="461665"/>
          </a:xfrm>
          <a:prstGeom prst="rect">
            <a:avLst/>
          </a:prstGeom>
          <a:solidFill>
            <a:schemeClr val="bg1"/>
          </a:solidFill>
          <a:ln w="9525">
            <a:noFill/>
            <a:miter lim="800000"/>
            <a:headEnd/>
            <a:tailEnd/>
          </a:ln>
          <a:effectLst/>
        </p:spPr>
        <p:txBody>
          <a:bodyPr wrap="none">
            <a:spAutoFit/>
          </a:bodyPr>
          <a:lstStyle/>
          <a:p>
            <a:r>
              <a:rPr lang="en-US" sz="2400" dirty="0">
                <a:latin typeface="Verdana" pitchFamily="34" charset="0"/>
                <a:ea typeface="Verdana" pitchFamily="34" charset="0"/>
                <a:cs typeface="Verdana" pitchFamily="34" charset="0"/>
              </a:rPr>
              <a:t>Single Row Rack</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racks2"/>
          <p:cNvPicPr>
            <a:picLocks noChangeAspect="1" noChangeArrowheads="1"/>
          </p:cNvPicPr>
          <p:nvPr/>
        </p:nvPicPr>
        <p:blipFill>
          <a:blip r:embed="rId3" cstate="print"/>
          <a:srcRect/>
          <a:stretch>
            <a:fillRect/>
          </a:stretch>
        </p:blipFill>
        <p:spPr bwMode="auto">
          <a:xfrm>
            <a:off x="0" y="0"/>
            <a:ext cx="9144000" cy="5946775"/>
          </a:xfrm>
          <a:prstGeom prst="rect">
            <a:avLst/>
          </a:prstGeom>
          <a:noFill/>
          <a:ln w="9525">
            <a:noFill/>
            <a:miter lim="800000"/>
            <a:headEnd/>
            <a:tailEnd/>
          </a:ln>
        </p:spPr>
      </p:pic>
      <p:sp>
        <p:nvSpPr>
          <p:cNvPr id="273411" name="Text Box 3"/>
          <p:cNvSpPr txBox="1">
            <a:spLocks noChangeArrowheads="1"/>
          </p:cNvSpPr>
          <p:nvPr/>
        </p:nvSpPr>
        <p:spPr bwMode="auto">
          <a:xfrm>
            <a:off x="2514600" y="6096000"/>
            <a:ext cx="3026085" cy="461665"/>
          </a:xfrm>
          <a:prstGeom prst="rect">
            <a:avLst/>
          </a:prstGeom>
          <a:solidFill>
            <a:schemeClr val="bg1"/>
          </a:solidFill>
          <a:ln w="9525">
            <a:noFill/>
            <a:miter lim="800000"/>
            <a:headEnd/>
            <a:tailEnd/>
          </a:ln>
          <a:effectLst/>
        </p:spPr>
        <p:txBody>
          <a:bodyPr wrap="none">
            <a:spAutoFit/>
          </a:bodyPr>
          <a:lstStyle/>
          <a:p>
            <a:r>
              <a:rPr lang="en-US" sz="2400" dirty="0">
                <a:latin typeface="Verdana" pitchFamily="34" charset="0"/>
                <a:ea typeface="Verdana" pitchFamily="34" charset="0"/>
                <a:cs typeface="Verdana" pitchFamily="34" charset="0"/>
              </a:rPr>
              <a:t>Double Row Racks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G0032"/>
          <p:cNvPicPr>
            <a:picLocks noChangeAspect="1" noChangeArrowheads="1"/>
          </p:cNvPicPr>
          <p:nvPr/>
        </p:nvPicPr>
        <p:blipFill>
          <a:blip r:embed="rId2" cstate="print"/>
          <a:srcRect/>
          <a:stretch>
            <a:fillRect/>
          </a:stretch>
        </p:blipFill>
        <p:spPr bwMode="auto">
          <a:xfrm>
            <a:off x="542925" y="723900"/>
            <a:ext cx="8086725" cy="5391150"/>
          </a:xfrm>
          <a:prstGeom prst="rect">
            <a:avLst/>
          </a:prstGeom>
          <a:noFill/>
        </p:spPr>
      </p:pic>
      <p:sp>
        <p:nvSpPr>
          <p:cNvPr id="4" name="Text Box 3"/>
          <p:cNvSpPr txBox="1">
            <a:spLocks noChangeArrowheads="1"/>
          </p:cNvSpPr>
          <p:nvPr/>
        </p:nvSpPr>
        <p:spPr bwMode="auto">
          <a:xfrm>
            <a:off x="2590800" y="6248400"/>
            <a:ext cx="2692660" cy="461665"/>
          </a:xfrm>
          <a:prstGeom prst="rect">
            <a:avLst/>
          </a:prstGeom>
          <a:solidFill>
            <a:schemeClr val="bg1"/>
          </a:solidFill>
          <a:ln w="9525">
            <a:noFill/>
            <a:miter lim="800000"/>
            <a:headEnd/>
            <a:tailEnd/>
          </a:ln>
          <a:effectLst/>
        </p:spPr>
        <p:txBody>
          <a:bodyPr wrap="none">
            <a:spAutoFit/>
          </a:bodyPr>
          <a:lstStyle/>
          <a:p>
            <a:r>
              <a:rPr lang="en-US" sz="2400" dirty="0">
                <a:latin typeface="Verdana" pitchFamily="34" charset="0"/>
                <a:ea typeface="Verdana" pitchFamily="34" charset="0"/>
                <a:cs typeface="Verdana" pitchFamily="34" charset="0"/>
              </a:rPr>
              <a:t>Multi Row Racks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dirty="0"/>
              <a:t>© National Fire Sprinkler Association - 2010</a:t>
            </a:r>
          </a:p>
        </p:txBody>
      </p:sp>
      <p:sp>
        <p:nvSpPr>
          <p:cNvPr id="5" name="Slide Number Placeholder 4"/>
          <p:cNvSpPr>
            <a:spLocks noGrp="1"/>
          </p:cNvSpPr>
          <p:nvPr>
            <p:ph type="sldNum" sz="quarter" idx="4"/>
          </p:nvPr>
        </p:nvSpPr>
        <p:spPr/>
        <p:txBody>
          <a:bodyPr/>
          <a:lstStyle/>
          <a:p>
            <a:fld id="{B7930584-825A-4EEC-AD3C-8A221799BABD}" type="slidenum">
              <a:rPr lang="en-US" smtClean="0"/>
              <a:pPr/>
              <a:t>88</a:t>
            </a:fld>
            <a:endParaRPr lang="en-US" dirty="0"/>
          </a:p>
        </p:txBody>
      </p:sp>
      <p:sp>
        <p:nvSpPr>
          <p:cNvPr id="6" name="TextBox 5"/>
          <p:cNvSpPr txBox="1"/>
          <p:nvPr/>
        </p:nvSpPr>
        <p:spPr>
          <a:xfrm>
            <a:off x="76200" y="152400"/>
            <a:ext cx="8911771"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DEFINITIONS SPECIFIC TO RACK STORAGE</a:t>
            </a:r>
            <a:endParaRPr lang="en-US" sz="2800" dirty="0">
              <a:solidFill>
                <a:schemeClr val="bg1"/>
              </a:solidFill>
              <a:latin typeface="Montserrat"/>
              <a:ea typeface="Verdana" pitchFamily="34" charset="0"/>
              <a:cs typeface="Verdana" pitchFamily="34" charset="0"/>
            </a:endParaRPr>
          </a:p>
        </p:txBody>
      </p:sp>
      <p:sp>
        <p:nvSpPr>
          <p:cNvPr id="7" name="TextBox 6"/>
          <p:cNvSpPr txBox="1"/>
          <p:nvPr/>
        </p:nvSpPr>
        <p:spPr>
          <a:xfrm>
            <a:off x="113414" y="1294856"/>
            <a:ext cx="8969828" cy="4585871"/>
          </a:xfrm>
          <a:prstGeom prst="rect">
            <a:avLst/>
          </a:prstGeom>
          <a:noFill/>
        </p:spPr>
        <p:txBody>
          <a:bodyPr wrap="square" rtlCol="0">
            <a:spAutoFit/>
          </a:bodyPr>
          <a:lstStyle/>
          <a:p>
            <a:r>
              <a:rPr lang="en-US" sz="2400" dirty="0">
                <a:latin typeface="Verdana" pitchFamily="34" charset="0"/>
                <a:ea typeface="Verdana" pitchFamily="34" charset="0"/>
                <a:cs typeface="Verdana" pitchFamily="34" charset="0"/>
              </a:rPr>
              <a:t>Rack- </a:t>
            </a:r>
            <a:r>
              <a:rPr lang="en-US" sz="2000" dirty="0">
                <a:latin typeface="Verdana" pitchFamily="34" charset="0"/>
                <a:ea typeface="Verdana" pitchFamily="34" charset="0"/>
                <a:cs typeface="Verdana" pitchFamily="34" charset="0"/>
              </a:rPr>
              <a:t>(cont)</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Movable- racks on fixed rails or guides that can move back &amp; for the in the horizontal plane creating a moving aisle as abutting racks are loaded/unloaded</a:t>
            </a:r>
          </a:p>
          <a:p>
            <a:pPr marL="1255713" lvl="1" indent="-396875">
              <a:buFont typeface="Symbol" panose="05050102010706020507" pitchFamily="18" charset="2"/>
              <a:buChar char=""/>
            </a:pPr>
            <a:r>
              <a:rPr lang="en-US" sz="2000" dirty="0">
                <a:latin typeface="Verdana" pitchFamily="34" charset="0"/>
                <a:ea typeface="Verdana" pitchFamily="34" charset="0"/>
                <a:cs typeface="Verdana" pitchFamily="34" charset="0"/>
              </a:rPr>
              <a:t>Protected as multiple-row racks</a:t>
            </a:r>
          </a:p>
          <a:p>
            <a:pPr lvl="1">
              <a:buBlip>
                <a:blip r:embed="rId3"/>
              </a:buBlip>
            </a:pPr>
            <a:endParaRPr lang="en-US" sz="2000" dirty="0">
              <a:latin typeface="Verdana" pitchFamily="34" charset="0"/>
              <a:ea typeface="Verdana" pitchFamily="34" charset="0"/>
              <a:cs typeface="Verdana" pitchFamily="34" charset="0"/>
            </a:endParaRPr>
          </a:p>
          <a:p>
            <a:pPr marL="800100" lvl="1" indent="-342900">
              <a:buFont typeface="Arial" panose="020B0604020202020204" pitchFamily="34" charset="0"/>
              <a:buChar char="•"/>
            </a:pPr>
            <a:r>
              <a:rPr lang="en-US" sz="2000" dirty="0">
                <a:latin typeface="Verdana" pitchFamily="34" charset="0"/>
                <a:ea typeface="Verdana" pitchFamily="34" charset="0"/>
              </a:rPr>
              <a:t>Portable- racks not fixed in place</a:t>
            </a:r>
          </a:p>
          <a:p>
            <a:pPr marL="1257300" lvl="2" indent="-342900">
              <a:buFont typeface="Symbol" panose="05050102010706020507" pitchFamily="18" charset="2"/>
              <a:buChar char=""/>
            </a:pPr>
            <a:r>
              <a:rPr lang="en-US" sz="2000" dirty="0">
                <a:latin typeface="Verdana" pitchFamily="34" charset="0"/>
                <a:ea typeface="Verdana" pitchFamily="34" charset="0"/>
              </a:rPr>
              <a:t>Can be arranged in any number of configurations</a:t>
            </a:r>
          </a:p>
          <a:p>
            <a:pPr lvl="2">
              <a:buBlip>
                <a:blip r:embed="rId3"/>
              </a:buBlip>
            </a:pPr>
            <a:endParaRPr lang="en-US" sz="2000" dirty="0">
              <a:latin typeface="Verdana" pitchFamily="34" charset="0"/>
              <a:ea typeface="Verdana" pitchFamily="34" charset="0"/>
            </a:endParaRPr>
          </a:p>
          <a:p>
            <a:r>
              <a:rPr lang="en-US" sz="2400" dirty="0">
                <a:latin typeface="Verdana" pitchFamily="34" charset="0"/>
                <a:ea typeface="Verdana" pitchFamily="34" charset="0"/>
                <a:cs typeface="Verdana" pitchFamily="34" charset="0"/>
              </a:rPr>
              <a:t>Rack shelf area- the area of the horizontal surface of a shelf in a rack defined by either</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Perimeter aisles or 6” (152mm)flu spaces on all 4 sides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Placement of loads that block openings that would otherwise serve as required flue spaces</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t>Moveable &amp; Portable Racks</a:t>
            </a:r>
          </a:p>
        </p:txBody>
      </p:sp>
      <p:sp>
        <p:nvSpPr>
          <p:cNvPr id="4" name="Footer Placeholder 3"/>
          <p:cNvSpPr>
            <a:spLocks noGrp="1"/>
          </p:cNvSpPr>
          <p:nvPr>
            <p:ph type="ftr" sz="quarter" idx="11"/>
          </p:nvPr>
        </p:nvSpPr>
        <p:spPr>
          <a:xfrm>
            <a:off x="3371088" y="6504432"/>
            <a:ext cx="2386940" cy="322028"/>
          </a:xfrm>
          <a:prstGeom prst="rect">
            <a:avLst/>
          </a:prstGeom>
        </p:spPr>
        <p:txBody>
          <a:bodyPr/>
          <a:lstStyle/>
          <a:p>
            <a:r>
              <a:rPr lang="en-US"/>
              <a:t>© National Fire Sprinkler Association - 2011</a:t>
            </a:r>
            <a:endParaRPr lang="en-US" dirty="0"/>
          </a:p>
        </p:txBody>
      </p:sp>
      <p:sp>
        <p:nvSpPr>
          <p:cNvPr id="5" name="Slide Number Placeholder 4"/>
          <p:cNvSpPr>
            <a:spLocks noGrp="1"/>
          </p:cNvSpPr>
          <p:nvPr>
            <p:ph type="sldNum" sz="quarter" idx="4"/>
          </p:nvPr>
        </p:nvSpPr>
        <p:spPr/>
        <p:txBody>
          <a:bodyPr/>
          <a:lstStyle/>
          <a:p>
            <a:fld id="{2CAD1233-6D79-4ED2-87B1-F074147B2272}" type="slidenum">
              <a:rPr lang="en-US" smtClean="0"/>
              <a:pPr/>
              <a:t>89</a:t>
            </a:fld>
            <a:endParaRPr lang="en-US" dirty="0"/>
          </a:p>
        </p:txBody>
      </p:sp>
      <p:pic>
        <p:nvPicPr>
          <p:cNvPr id="220162" name="Picture 2" descr="http://image.made-in-china.com/2f0j00NvqEYiDHZPkA/Heavy-Duty-Movable-Rack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65" y="1219200"/>
            <a:ext cx="4088621" cy="3066467"/>
          </a:xfrm>
          <a:prstGeom prst="rect">
            <a:avLst/>
          </a:prstGeom>
          <a:noFill/>
          <a:extLst>
            <a:ext uri="{909E8E84-426E-40DD-AFC4-6F175D3DCCD1}">
              <a14:hiddenFill xmlns:a14="http://schemas.microsoft.com/office/drawing/2010/main">
                <a:solidFill>
                  <a:srgbClr val="FFFFFF"/>
                </a:solidFill>
              </a14:hiddenFill>
            </a:ext>
          </a:extLst>
        </p:spPr>
      </p:pic>
      <p:pic>
        <p:nvPicPr>
          <p:cNvPr id="220164" name="Picture 4" descr="http://www.ohiorack.com/uploads/stackrack4w600-w600h7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276600"/>
            <a:ext cx="4093534" cy="311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034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09600" y="152400"/>
            <a:ext cx="7772400" cy="606425"/>
          </a:xfrm>
        </p:spPr>
        <p:txBody>
          <a:bodyPr>
            <a:normAutofit/>
          </a:bodyPr>
          <a:lstStyle/>
          <a:p>
            <a:r>
              <a:rPr lang="en-US" sz="2800" b="0" dirty="0"/>
              <a:t>Commodity Classification </a:t>
            </a:r>
          </a:p>
        </p:txBody>
      </p:sp>
      <p:sp>
        <p:nvSpPr>
          <p:cNvPr id="131075" name="Rectangle 3"/>
          <p:cNvSpPr>
            <a:spLocks noGrp="1" noChangeArrowheads="1"/>
          </p:cNvSpPr>
          <p:nvPr>
            <p:ph idx="1"/>
          </p:nvPr>
        </p:nvSpPr>
        <p:spPr>
          <a:xfrm>
            <a:off x="685800" y="1524000"/>
            <a:ext cx="7772400" cy="4953000"/>
          </a:xfrm>
        </p:spPr>
        <p:txBody>
          <a:bodyPr>
            <a:normAutofit/>
          </a:bodyPr>
          <a:lstStyle/>
          <a:p>
            <a:pPr>
              <a:lnSpc>
                <a:spcPct val="90000"/>
              </a:lnSpc>
              <a:buNone/>
            </a:pPr>
            <a:r>
              <a:rPr lang="en-US" sz="2000" b="0" dirty="0"/>
              <a:t>Seven classes of commodities</a:t>
            </a:r>
          </a:p>
          <a:p>
            <a:pPr marL="971550" lvl="1" indent="-514350">
              <a:lnSpc>
                <a:spcPct val="90000"/>
              </a:lnSpc>
              <a:buFont typeface="+mj-lt"/>
              <a:buAutoNum type="arabicPeriod"/>
            </a:pPr>
            <a:r>
              <a:rPr lang="en-US" sz="2000" b="0" dirty="0"/>
              <a:t>Class I</a:t>
            </a:r>
          </a:p>
          <a:p>
            <a:pPr marL="971550" lvl="1" indent="-514350">
              <a:lnSpc>
                <a:spcPct val="90000"/>
              </a:lnSpc>
              <a:buFont typeface="+mj-lt"/>
              <a:buAutoNum type="arabicPeriod"/>
            </a:pPr>
            <a:endParaRPr lang="en-US" sz="2000" b="0" dirty="0"/>
          </a:p>
          <a:p>
            <a:pPr marL="971550" lvl="1" indent="-514350">
              <a:lnSpc>
                <a:spcPct val="90000"/>
              </a:lnSpc>
              <a:buFont typeface="+mj-lt"/>
              <a:buAutoNum type="arabicPeriod"/>
            </a:pPr>
            <a:r>
              <a:rPr lang="en-US" sz="2000" b="0" dirty="0"/>
              <a:t>Class II</a:t>
            </a:r>
          </a:p>
          <a:p>
            <a:pPr marL="971550" lvl="1" indent="-514350">
              <a:lnSpc>
                <a:spcPct val="90000"/>
              </a:lnSpc>
              <a:buFont typeface="+mj-lt"/>
              <a:buAutoNum type="arabicPeriod"/>
            </a:pPr>
            <a:endParaRPr lang="en-US" sz="2000" b="0" dirty="0"/>
          </a:p>
          <a:p>
            <a:pPr marL="971550" lvl="1" indent="-514350">
              <a:lnSpc>
                <a:spcPct val="90000"/>
              </a:lnSpc>
              <a:buFont typeface="+mj-lt"/>
              <a:buAutoNum type="arabicPeriod"/>
            </a:pPr>
            <a:r>
              <a:rPr lang="en-US" sz="2000" b="0" dirty="0"/>
              <a:t>Class III</a:t>
            </a:r>
          </a:p>
          <a:p>
            <a:pPr marL="971550" lvl="1" indent="-514350">
              <a:lnSpc>
                <a:spcPct val="90000"/>
              </a:lnSpc>
              <a:buFont typeface="+mj-lt"/>
              <a:buAutoNum type="arabicPeriod"/>
            </a:pPr>
            <a:endParaRPr lang="en-US" sz="2000" b="0" dirty="0"/>
          </a:p>
          <a:p>
            <a:pPr marL="971550" lvl="1" indent="-514350">
              <a:lnSpc>
                <a:spcPct val="90000"/>
              </a:lnSpc>
              <a:buFont typeface="+mj-lt"/>
              <a:buAutoNum type="arabicPeriod"/>
            </a:pPr>
            <a:r>
              <a:rPr lang="en-US" sz="2000" b="0" dirty="0"/>
              <a:t>Class IV</a:t>
            </a:r>
          </a:p>
          <a:p>
            <a:pPr marL="971550" lvl="1" indent="-514350">
              <a:lnSpc>
                <a:spcPct val="90000"/>
              </a:lnSpc>
              <a:buFont typeface="+mj-lt"/>
              <a:buAutoNum type="arabicPeriod"/>
            </a:pPr>
            <a:endParaRPr lang="en-US" sz="2000" b="0" dirty="0"/>
          </a:p>
          <a:p>
            <a:pPr marL="971550" lvl="1" indent="-514350">
              <a:lnSpc>
                <a:spcPct val="90000"/>
              </a:lnSpc>
              <a:buFont typeface="+mj-lt"/>
              <a:buAutoNum type="arabicPeriod"/>
            </a:pPr>
            <a:r>
              <a:rPr lang="en-US" sz="2000" b="0" dirty="0"/>
              <a:t>Group C Plastics (Class III)</a:t>
            </a:r>
          </a:p>
          <a:p>
            <a:pPr marL="971550" lvl="1" indent="-514350">
              <a:lnSpc>
                <a:spcPct val="90000"/>
              </a:lnSpc>
              <a:buFont typeface="+mj-lt"/>
              <a:buAutoNum type="arabicPeriod"/>
            </a:pPr>
            <a:endParaRPr lang="en-US" sz="2000" b="0" dirty="0"/>
          </a:p>
          <a:p>
            <a:pPr marL="971550" lvl="1" indent="-514350">
              <a:lnSpc>
                <a:spcPct val="90000"/>
              </a:lnSpc>
              <a:buFont typeface="+mj-lt"/>
              <a:buAutoNum type="arabicPeriod"/>
            </a:pPr>
            <a:r>
              <a:rPr lang="en-US" sz="2000" b="0" dirty="0"/>
              <a:t>Group B Plastics (Class IV)</a:t>
            </a:r>
          </a:p>
          <a:p>
            <a:pPr marL="971550" lvl="1" indent="-514350">
              <a:lnSpc>
                <a:spcPct val="90000"/>
              </a:lnSpc>
              <a:buFont typeface="+mj-lt"/>
              <a:buAutoNum type="arabicPeriod"/>
            </a:pPr>
            <a:endParaRPr lang="en-US" sz="2000" b="0" dirty="0"/>
          </a:p>
          <a:p>
            <a:pPr marL="971550" lvl="1" indent="-514350">
              <a:lnSpc>
                <a:spcPct val="90000"/>
              </a:lnSpc>
              <a:buFont typeface="+mj-lt"/>
              <a:buAutoNum type="arabicPeriod"/>
            </a:pPr>
            <a:r>
              <a:rPr lang="en-US" sz="2000" b="0" dirty="0"/>
              <a:t>Group A Plastics</a:t>
            </a:r>
          </a:p>
          <a:p>
            <a:pPr lvl="1">
              <a:lnSpc>
                <a:spcPct val="90000"/>
              </a:lnSpc>
              <a:buNone/>
            </a:pPr>
            <a:endParaRPr lang="en-US" sz="2000" b="0" dirty="0"/>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611DDA-09A5-4E7D-81A9-813234D5EE3E}" type="slidenum">
              <a:rPr kumimoji="0" lang="en-US" sz="675"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zoom dir="in"/>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66800" y="152400"/>
            <a:ext cx="8229600" cy="609600"/>
          </a:xfrm>
        </p:spPr>
        <p:txBody>
          <a:bodyPr>
            <a:normAutofit/>
          </a:bodyPr>
          <a:lstStyle/>
          <a:p>
            <a:r>
              <a:rPr lang="en-US" sz="2800" b="0" dirty="0"/>
              <a:t>Rack Shelf Area</a:t>
            </a:r>
          </a:p>
        </p:txBody>
      </p:sp>
      <p:sp>
        <p:nvSpPr>
          <p:cNvPr id="6" name="Footer Placeholder 5"/>
          <p:cNvSpPr>
            <a:spLocks noGrp="1"/>
          </p:cNvSpPr>
          <p:nvPr>
            <p:ph type="ftr" sz="quarter" idx="11"/>
          </p:nvPr>
        </p:nvSpPr>
        <p:spPr>
          <a:xfrm>
            <a:off x="3371088" y="6504432"/>
            <a:ext cx="2386940" cy="322028"/>
          </a:xfrm>
          <a:prstGeom prst="rect">
            <a:avLst/>
          </a:prstGeom>
        </p:spPr>
        <p:txBody>
          <a:bodyPr/>
          <a:lstStyle/>
          <a:p>
            <a:r>
              <a:rPr lang="en-US"/>
              <a:t>(c) Copyright NFSA-2012</a:t>
            </a:r>
          </a:p>
        </p:txBody>
      </p:sp>
      <p:sp>
        <p:nvSpPr>
          <p:cNvPr id="5" name="Slide Number Placeholder 4"/>
          <p:cNvSpPr>
            <a:spLocks noGrp="1"/>
          </p:cNvSpPr>
          <p:nvPr>
            <p:ph type="sldNum" sz="quarter" idx="4"/>
          </p:nvPr>
        </p:nvSpPr>
        <p:spPr/>
        <p:txBody>
          <a:bodyPr/>
          <a:lstStyle/>
          <a:p>
            <a:fld id="{398D1FBE-958F-47DB-9317-1F803C473A6F}" type="slidenum">
              <a:rPr lang="en-US" smtClean="0"/>
              <a:pPr/>
              <a:t>90</a:t>
            </a:fld>
            <a:endParaRPr lang="en-US"/>
          </a:p>
        </p:txBody>
      </p:sp>
      <p:pic>
        <p:nvPicPr>
          <p:cNvPr id="28676" name="Picture 5" descr="Rack Storage-shelf issue.jpg"/>
          <p:cNvPicPr>
            <a:picLocks noChangeAspect="1"/>
          </p:cNvPicPr>
          <p:nvPr/>
        </p:nvPicPr>
        <p:blipFill>
          <a:blip r:embed="rId3" cstate="print">
            <a:lum bright="-20000"/>
          </a:blip>
          <a:srcRect/>
          <a:stretch>
            <a:fillRect/>
          </a:stretch>
        </p:blipFill>
        <p:spPr bwMode="auto">
          <a:xfrm>
            <a:off x="892968" y="1019175"/>
            <a:ext cx="7358063" cy="4819650"/>
          </a:xfrm>
          <a:prstGeom prst="rect">
            <a:avLst/>
          </a:prstGeom>
          <a:noFill/>
          <a:ln w="9525">
            <a:noFill/>
            <a:miter lim="800000"/>
            <a:headEnd/>
            <a:tailEnd/>
          </a:ln>
        </p:spPr>
      </p:pic>
    </p:spTree>
    <p:extLst>
      <p:ext uri="{BB962C8B-B14F-4D97-AF65-F5344CB8AC3E}">
        <p14:creationId xmlns:p14="http://schemas.microsoft.com/office/powerpoint/2010/main" val="383352418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a:t>© National Fire Sprinkler Association - 2010</a:t>
            </a:r>
            <a:endParaRPr lang="en-US" dirty="0"/>
          </a:p>
        </p:txBody>
      </p:sp>
      <p:sp>
        <p:nvSpPr>
          <p:cNvPr id="5" name="Slide Number Placeholder 4"/>
          <p:cNvSpPr>
            <a:spLocks noGrp="1"/>
          </p:cNvSpPr>
          <p:nvPr>
            <p:ph type="sldNum" sz="quarter" idx="4"/>
          </p:nvPr>
        </p:nvSpPr>
        <p:spPr/>
        <p:txBody>
          <a:bodyPr/>
          <a:lstStyle/>
          <a:p>
            <a:fld id="{B7930584-825A-4EEC-AD3C-8A221799BABD}" type="slidenum">
              <a:rPr lang="en-US" smtClean="0"/>
              <a:pPr/>
              <a:t>91</a:t>
            </a:fld>
            <a:endParaRPr lang="en-US" dirty="0"/>
          </a:p>
        </p:txBody>
      </p:sp>
      <p:sp>
        <p:nvSpPr>
          <p:cNvPr id="6" name="TextBox 5"/>
          <p:cNvSpPr txBox="1"/>
          <p:nvPr/>
        </p:nvSpPr>
        <p:spPr>
          <a:xfrm>
            <a:off x="101598" y="275771"/>
            <a:ext cx="89117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DEFINITIONS SPECIFIC TO RACK STORAGE</a:t>
            </a:r>
          </a:p>
        </p:txBody>
      </p:sp>
      <p:sp>
        <p:nvSpPr>
          <p:cNvPr id="7" name="TextBox 6"/>
          <p:cNvSpPr txBox="1"/>
          <p:nvPr/>
        </p:nvSpPr>
        <p:spPr>
          <a:xfrm>
            <a:off x="87088" y="1538514"/>
            <a:ext cx="8969828" cy="3416320"/>
          </a:xfrm>
          <a:prstGeom prst="rect">
            <a:avLst/>
          </a:prstGeom>
          <a:noFill/>
        </p:spPr>
        <p:txBody>
          <a:bodyPr wrap="square" rtlCol="0">
            <a:spAutoFit/>
          </a:bodyPr>
          <a:lstStyle/>
          <a:p>
            <a:r>
              <a:rPr lang="en-US" sz="2400" dirty="0">
                <a:latin typeface="Verdana" pitchFamily="34" charset="0"/>
                <a:ea typeface="Verdana" pitchFamily="34" charset="0"/>
                <a:cs typeface="Verdana" pitchFamily="34" charset="0"/>
              </a:rPr>
              <a:t>Open rack- one of the following:</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Without shelving</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Solid surface shelves with surface area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(1.9m</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Shelves with wire mesh, slatted surface or other material with openings </a:t>
            </a:r>
            <a:r>
              <a:rPr lang="en-US" sz="2000" u="sng" dirty="0">
                <a:latin typeface="Verdana" pitchFamily="34" charset="0"/>
                <a:ea typeface="Verdana" pitchFamily="34" charset="0"/>
                <a:cs typeface="Verdana" pitchFamily="34" charset="0"/>
              </a:rPr>
              <a:t>&gt;</a:t>
            </a:r>
            <a:r>
              <a:rPr lang="en-US" sz="2000" dirty="0">
                <a:latin typeface="Verdana" pitchFamily="34" charset="0"/>
                <a:ea typeface="Verdana" pitchFamily="34" charset="0"/>
                <a:cs typeface="Verdana" pitchFamily="34" charset="0"/>
              </a:rPr>
              <a:t> 50% of the shelf area including horizontal area of rack members &amp; flue spaces</a:t>
            </a:r>
          </a:p>
          <a:p>
            <a:pPr lvl="1">
              <a:buBlip>
                <a:blip r:embed="rId3"/>
              </a:buBlip>
            </a:pPr>
            <a:endParaRPr lang="en-US" sz="20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Slatted shelf rack- shelves are fixed in place with a series of narrow individual solid supports spaced apart with regular openings</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dirty="0"/>
              <a:t>© National Fire Sprinkler Association - 2010</a:t>
            </a:r>
          </a:p>
        </p:txBody>
      </p:sp>
      <p:sp>
        <p:nvSpPr>
          <p:cNvPr id="5" name="Slide Number Placeholder 4"/>
          <p:cNvSpPr>
            <a:spLocks noGrp="1"/>
          </p:cNvSpPr>
          <p:nvPr>
            <p:ph type="sldNum" sz="quarter" idx="4"/>
          </p:nvPr>
        </p:nvSpPr>
        <p:spPr/>
        <p:txBody>
          <a:bodyPr/>
          <a:lstStyle/>
          <a:p>
            <a:fld id="{B7930584-825A-4EEC-AD3C-8A221799BABD}" type="slidenum">
              <a:rPr lang="en-US" smtClean="0"/>
              <a:pPr/>
              <a:t>92</a:t>
            </a:fld>
            <a:endParaRPr lang="en-US" dirty="0"/>
          </a:p>
        </p:txBody>
      </p:sp>
      <p:sp>
        <p:nvSpPr>
          <p:cNvPr id="6" name="TextBox 5"/>
          <p:cNvSpPr txBox="1"/>
          <p:nvPr/>
        </p:nvSpPr>
        <p:spPr>
          <a:xfrm>
            <a:off x="101598" y="275771"/>
            <a:ext cx="89117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DEFINITIONS SPECIFIC TO RACK STORAGE</a:t>
            </a:r>
          </a:p>
        </p:txBody>
      </p:sp>
      <p:sp>
        <p:nvSpPr>
          <p:cNvPr id="7" name="TextBox 6"/>
          <p:cNvSpPr txBox="1"/>
          <p:nvPr/>
        </p:nvSpPr>
        <p:spPr>
          <a:xfrm>
            <a:off x="87088" y="1538514"/>
            <a:ext cx="8969828" cy="3970318"/>
          </a:xfrm>
          <a:prstGeom prst="rect">
            <a:avLst/>
          </a:prstGeom>
          <a:noFill/>
        </p:spPr>
        <p:txBody>
          <a:bodyPr wrap="square" rtlCol="0">
            <a:spAutoFit/>
          </a:bodyPr>
          <a:lstStyle/>
          <a:p>
            <a:r>
              <a:rPr lang="en-US" sz="2400" dirty="0">
                <a:latin typeface="Verdana" pitchFamily="34" charset="0"/>
                <a:ea typeface="Verdana" pitchFamily="34" charset="0"/>
                <a:cs typeface="Verdana" pitchFamily="34" charset="0"/>
              </a:rPr>
              <a:t>Solid shelf rack- shelves are fixed in place with a solid, slatted or wire mesh barrier used as the shelf material with limited openings</a:t>
            </a:r>
          </a:p>
          <a:p>
            <a:pPr>
              <a:buBlip>
                <a:blip r:embed="rId3"/>
              </a:buBlip>
            </a:pPr>
            <a:endParaRPr lang="en-US" sz="24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Solid shelving- shelving is fixed in place, slatted, wire mesh or other type of shelves located within racks. The area of a solid shelf is defined by perimeter aisle or flue space on all 4 sides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Solid shelves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20ft</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(1.9m</a:t>
            </a:r>
            <a:r>
              <a:rPr lang="en-US" sz="2000" baseline="30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are considered open racks</a:t>
            </a:r>
          </a:p>
          <a:p>
            <a:pPr marL="800100" lvl="1" indent="-342900">
              <a:buFont typeface="Arial" panose="020B0604020202020204" pitchFamily="34" charset="0"/>
              <a:buChar char="•"/>
            </a:pPr>
            <a:r>
              <a:rPr lang="en-US" sz="2000" dirty="0">
                <a:latin typeface="Verdana" pitchFamily="34" charset="0"/>
                <a:ea typeface="Verdana" pitchFamily="34" charset="0"/>
                <a:cs typeface="Verdana" pitchFamily="34" charset="0"/>
              </a:rPr>
              <a:t>Shelves of wire mesh, slats or other materials &gt; 50% open &amp; where flue spaces are maintained are considered open racks</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racks7"/>
          <p:cNvPicPr>
            <a:picLocks noChangeAspect="1" noChangeArrowheads="1"/>
          </p:cNvPicPr>
          <p:nvPr/>
        </p:nvPicPr>
        <p:blipFill>
          <a:blip r:embed="rId2" cstate="print"/>
          <a:srcRect/>
          <a:stretch>
            <a:fillRect/>
          </a:stretch>
        </p:blipFill>
        <p:spPr bwMode="auto">
          <a:xfrm>
            <a:off x="0" y="0"/>
            <a:ext cx="9144000" cy="6116638"/>
          </a:xfrm>
          <a:prstGeom prst="rect">
            <a:avLst/>
          </a:prstGeom>
          <a:noFill/>
          <a:ln w="9525">
            <a:noFill/>
            <a:miter lim="800000"/>
            <a:headEnd/>
            <a:tailEnd/>
          </a:ln>
        </p:spPr>
      </p:pic>
      <p:sp>
        <p:nvSpPr>
          <p:cNvPr id="274435" name="Text Box 3"/>
          <p:cNvSpPr txBox="1">
            <a:spLocks noChangeArrowheads="1"/>
          </p:cNvSpPr>
          <p:nvPr/>
        </p:nvSpPr>
        <p:spPr bwMode="auto">
          <a:xfrm>
            <a:off x="2971800" y="6113094"/>
            <a:ext cx="2694905" cy="646331"/>
          </a:xfrm>
          <a:prstGeom prst="rect">
            <a:avLst/>
          </a:prstGeom>
          <a:noFill/>
          <a:ln w="9525">
            <a:noFill/>
            <a:miter lim="800000"/>
            <a:headEnd/>
            <a:tailEnd/>
          </a:ln>
          <a:effectLst/>
        </p:spPr>
        <p:txBody>
          <a:bodyPr wrap="none">
            <a:spAutoFit/>
          </a:bodyPr>
          <a:lstStyle/>
          <a:p>
            <a:r>
              <a:rPr lang="en-US" sz="3600" dirty="0"/>
              <a:t>Solid Shelves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dirty="0"/>
              <a:t>© National Fire Sprinkler Association - 2010</a:t>
            </a:r>
          </a:p>
        </p:txBody>
      </p:sp>
      <p:sp>
        <p:nvSpPr>
          <p:cNvPr id="5" name="Slide Number Placeholder 4"/>
          <p:cNvSpPr>
            <a:spLocks noGrp="1"/>
          </p:cNvSpPr>
          <p:nvPr>
            <p:ph type="sldNum" sz="quarter" idx="4"/>
          </p:nvPr>
        </p:nvSpPr>
        <p:spPr/>
        <p:txBody>
          <a:bodyPr/>
          <a:lstStyle/>
          <a:p>
            <a:fld id="{B7930584-825A-4EEC-AD3C-8A221799BABD}" type="slidenum">
              <a:rPr lang="en-US" smtClean="0"/>
              <a:pPr/>
              <a:t>94</a:t>
            </a:fld>
            <a:endParaRPr lang="en-US" dirty="0"/>
          </a:p>
        </p:txBody>
      </p:sp>
      <p:sp>
        <p:nvSpPr>
          <p:cNvPr id="6" name="TextBox 5"/>
          <p:cNvSpPr txBox="1"/>
          <p:nvPr/>
        </p:nvSpPr>
        <p:spPr>
          <a:xfrm>
            <a:off x="155436" y="152400"/>
            <a:ext cx="89117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DEFINITIONS SPECIFIC TO RACK STORAGE</a:t>
            </a:r>
          </a:p>
        </p:txBody>
      </p:sp>
      <p:sp>
        <p:nvSpPr>
          <p:cNvPr id="7" name="TextBox 6"/>
          <p:cNvSpPr txBox="1"/>
          <p:nvPr/>
        </p:nvSpPr>
        <p:spPr>
          <a:xfrm>
            <a:off x="72570" y="1828794"/>
            <a:ext cx="8969828"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Aisle width- horizontal dimension between the face of the loads</a:t>
            </a:r>
          </a:p>
          <a:p>
            <a:pPr>
              <a:buBlip>
                <a:blip r:embed="rId3"/>
              </a:buBlip>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Bulkhead- a vertical barrier across the rack</a:t>
            </a:r>
          </a:p>
          <a:p>
            <a:pPr>
              <a:buBlip>
                <a:blip r:embed="rId3"/>
              </a:buBlip>
            </a:pPr>
            <a:endParaRPr lang="en-US" sz="2400" dirty="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Horizontal barrier- solid barrier in the horizontal plane covering the entire rack, INCLUDING all flue spaces at certain height increments</a:t>
            </a:r>
          </a:p>
          <a:p>
            <a:pPr>
              <a:buBlip>
                <a:blip r:embed="rId3"/>
              </a:buBlip>
            </a:pPr>
            <a:endParaRPr lang="en-US" sz="2400" dirty="0">
              <a:latin typeface="Verdana" pitchFamily="34" charset="0"/>
              <a:ea typeface="Verdana" pitchFamily="34" charset="0"/>
              <a:cs typeface="Verdana" pitchFamily="34"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050" descr="racks5"/>
          <p:cNvPicPr>
            <a:picLocks noChangeAspect="1" noChangeArrowheads="1"/>
          </p:cNvPicPr>
          <p:nvPr/>
        </p:nvPicPr>
        <p:blipFill>
          <a:blip r:embed="rId2" cstate="print"/>
          <a:srcRect/>
          <a:stretch>
            <a:fillRect/>
          </a:stretch>
        </p:blipFill>
        <p:spPr bwMode="auto">
          <a:xfrm>
            <a:off x="0" y="0"/>
            <a:ext cx="9144000" cy="6019800"/>
          </a:xfrm>
          <a:prstGeom prst="rect">
            <a:avLst/>
          </a:prstGeom>
          <a:noFill/>
          <a:ln w="9525">
            <a:noFill/>
            <a:miter lim="800000"/>
            <a:headEnd/>
            <a:tailEnd/>
          </a:ln>
        </p:spPr>
      </p:pic>
      <p:sp>
        <p:nvSpPr>
          <p:cNvPr id="275459" name="Text Box 2051"/>
          <p:cNvSpPr txBox="1">
            <a:spLocks noChangeArrowheads="1"/>
          </p:cNvSpPr>
          <p:nvPr/>
        </p:nvSpPr>
        <p:spPr bwMode="auto">
          <a:xfrm>
            <a:off x="2667000" y="6172200"/>
            <a:ext cx="4123245" cy="400110"/>
          </a:xfrm>
          <a:prstGeom prst="rect">
            <a:avLst/>
          </a:prstGeom>
          <a:solidFill>
            <a:schemeClr val="bg1"/>
          </a:solidFill>
          <a:ln w="9525">
            <a:noFill/>
            <a:miter lim="800000"/>
            <a:headEnd/>
            <a:tailEnd/>
          </a:ln>
          <a:effectLst/>
        </p:spPr>
        <p:txBody>
          <a:bodyPr wrap="none">
            <a:spAutoFit/>
          </a:bodyPr>
          <a:lstStyle/>
          <a:p>
            <a:r>
              <a:rPr lang="en-US" sz="2000" dirty="0">
                <a:latin typeface="Verdana" pitchFamily="34" charset="0"/>
                <a:ea typeface="Verdana" pitchFamily="34" charset="0"/>
                <a:cs typeface="Verdana" pitchFamily="34" charset="0"/>
              </a:rPr>
              <a:t>Aisles 3 ½ ft (1.1m)or Greater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racks3"/>
          <p:cNvPicPr>
            <a:picLocks noChangeAspect="1" noChangeArrowheads="1"/>
          </p:cNvPicPr>
          <p:nvPr/>
        </p:nvPicPr>
        <p:blipFill>
          <a:blip r:embed="rId3" cstate="print"/>
          <a:srcRect/>
          <a:stretch>
            <a:fillRect/>
          </a:stretch>
        </p:blipFill>
        <p:spPr bwMode="auto">
          <a:xfrm>
            <a:off x="0" y="0"/>
            <a:ext cx="9144000" cy="6054725"/>
          </a:xfrm>
          <a:prstGeom prst="rect">
            <a:avLst/>
          </a:prstGeom>
          <a:noFill/>
          <a:ln w="9525">
            <a:noFill/>
            <a:miter lim="800000"/>
            <a:headEnd/>
            <a:tailEnd/>
          </a:ln>
        </p:spPr>
      </p:pic>
      <p:sp>
        <p:nvSpPr>
          <p:cNvPr id="276483" name="Text Box 3"/>
          <p:cNvSpPr txBox="1">
            <a:spLocks noChangeArrowheads="1"/>
          </p:cNvSpPr>
          <p:nvPr/>
        </p:nvSpPr>
        <p:spPr bwMode="auto">
          <a:xfrm>
            <a:off x="3810000" y="400606"/>
            <a:ext cx="3886200" cy="461665"/>
          </a:xfrm>
          <a:prstGeom prst="rect">
            <a:avLst/>
          </a:prstGeom>
          <a:solidFill>
            <a:schemeClr val="bg1"/>
          </a:solidFill>
          <a:ln w="9525">
            <a:noFill/>
            <a:miter lim="800000"/>
            <a:headEnd/>
            <a:tailEnd/>
          </a:ln>
          <a:effectLst/>
        </p:spPr>
        <p:txBody>
          <a:bodyPr wrap="square">
            <a:spAutoFit/>
          </a:bodyPr>
          <a:lstStyle/>
          <a:p>
            <a:pPr algn="ctr"/>
            <a:r>
              <a:rPr lang="en-US" sz="2400" dirty="0"/>
              <a:t>Maintain aisle width</a:t>
            </a:r>
          </a:p>
        </p:txBody>
      </p:sp>
      <p:sp>
        <p:nvSpPr>
          <p:cNvPr id="276486" name="Line 6"/>
          <p:cNvSpPr>
            <a:spLocks noChangeShapeType="1"/>
          </p:cNvSpPr>
          <p:nvPr/>
        </p:nvSpPr>
        <p:spPr bwMode="auto">
          <a:xfrm flipH="1">
            <a:off x="1752600" y="1295400"/>
            <a:ext cx="3581400" cy="228600"/>
          </a:xfrm>
          <a:prstGeom prst="line">
            <a:avLst/>
          </a:prstGeom>
          <a:noFill/>
          <a:ln w="57150">
            <a:solidFill>
              <a:srgbClr val="FFFFFF"/>
            </a:solidFill>
            <a:round/>
            <a:headEnd/>
            <a:tailEnd type="triangle" w="med" len="med"/>
          </a:ln>
          <a:effectLst/>
        </p:spPr>
        <p:txBody>
          <a:bodyPr/>
          <a:lstStyle/>
          <a:p>
            <a:endParaRPr lang="en-US" dirty="0"/>
          </a:p>
        </p:txBody>
      </p:sp>
      <p:sp>
        <p:nvSpPr>
          <p:cNvPr id="276487" name="Line 7"/>
          <p:cNvSpPr>
            <a:spLocks noChangeShapeType="1"/>
          </p:cNvSpPr>
          <p:nvPr/>
        </p:nvSpPr>
        <p:spPr bwMode="auto">
          <a:xfrm>
            <a:off x="5410200" y="1295400"/>
            <a:ext cx="914400" cy="1219200"/>
          </a:xfrm>
          <a:prstGeom prst="line">
            <a:avLst/>
          </a:prstGeom>
          <a:noFill/>
          <a:ln w="57150">
            <a:solidFill>
              <a:srgbClr val="FFFFFF"/>
            </a:solidFill>
            <a:round/>
            <a:headEnd/>
            <a:tailEnd type="triangle" w="med" len="med"/>
          </a:ln>
          <a:effectLst/>
        </p:spPr>
        <p:txBody>
          <a:bodyPr/>
          <a:lstStyle/>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dirty="0"/>
              <a:t>© National Fire Sprinkler Association - 2010</a:t>
            </a:r>
          </a:p>
        </p:txBody>
      </p:sp>
      <p:sp>
        <p:nvSpPr>
          <p:cNvPr id="5" name="Slide Number Placeholder 4"/>
          <p:cNvSpPr>
            <a:spLocks noGrp="1"/>
          </p:cNvSpPr>
          <p:nvPr>
            <p:ph type="sldNum" sz="quarter" idx="4"/>
          </p:nvPr>
        </p:nvSpPr>
        <p:spPr/>
        <p:txBody>
          <a:bodyPr/>
          <a:lstStyle/>
          <a:p>
            <a:fld id="{B7930584-825A-4EEC-AD3C-8A221799BABD}" type="slidenum">
              <a:rPr lang="en-US" smtClean="0"/>
              <a:pPr/>
              <a:t>97</a:t>
            </a:fld>
            <a:endParaRPr lang="en-US" dirty="0"/>
          </a:p>
        </p:txBody>
      </p:sp>
      <p:sp>
        <p:nvSpPr>
          <p:cNvPr id="6" name="TextBox 5"/>
          <p:cNvSpPr txBox="1"/>
          <p:nvPr/>
        </p:nvSpPr>
        <p:spPr>
          <a:xfrm>
            <a:off x="101598" y="275771"/>
            <a:ext cx="89117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anose="02000505000000020004"/>
                <a:ea typeface="Verdana" pitchFamily="34" charset="0"/>
                <a:cs typeface="Verdana" pitchFamily="34" charset="0"/>
              </a:rPr>
              <a:t>DEFINITIONS SPECIFIC TO RACK STORAGE</a:t>
            </a:r>
          </a:p>
        </p:txBody>
      </p:sp>
      <p:sp>
        <p:nvSpPr>
          <p:cNvPr id="7" name="TextBox 6"/>
          <p:cNvSpPr txBox="1"/>
          <p:nvPr/>
        </p:nvSpPr>
        <p:spPr>
          <a:xfrm>
            <a:off x="87088" y="1538514"/>
            <a:ext cx="8969828" cy="3816429"/>
          </a:xfrm>
          <a:prstGeom prst="rect">
            <a:avLst/>
          </a:prstGeom>
          <a:noFill/>
        </p:spPr>
        <p:txBody>
          <a:bodyPr wrap="square" rtlCol="0">
            <a:spAutoFit/>
          </a:bodyPr>
          <a:lstStyle/>
          <a:p>
            <a:r>
              <a:rPr lang="en-US" sz="2400" dirty="0">
                <a:latin typeface="Verdana" pitchFamily="34" charset="0"/>
                <a:ea typeface="Verdana" pitchFamily="34" charset="0"/>
                <a:cs typeface="Verdana" pitchFamily="34" charset="0"/>
              </a:rPr>
              <a:t>Longitudinal flue space- space between rows of storage perpendicular to the direction of loading</a:t>
            </a:r>
          </a:p>
          <a:p>
            <a:pPr marL="800100" lvl="1" indent="-342900">
              <a:buFont typeface="Symbol" panose="05050102010706020507" pitchFamily="18" charset="2"/>
              <a:buChar char="-"/>
            </a:pPr>
            <a:r>
              <a:rPr lang="en-US" sz="2000" dirty="0">
                <a:latin typeface="Verdana" pitchFamily="34" charset="0"/>
                <a:ea typeface="Verdana" pitchFamily="34" charset="0"/>
                <a:cs typeface="Verdana" pitchFamily="34" charset="0"/>
              </a:rPr>
              <a:t>Width between storage </a:t>
            </a:r>
            <a:r>
              <a:rPr lang="en-US" sz="2000" u="sng" dirty="0">
                <a:latin typeface="Verdana" pitchFamily="34" charset="0"/>
                <a:ea typeface="Verdana" pitchFamily="34" charset="0"/>
                <a:cs typeface="Verdana" pitchFamily="34" charset="0"/>
              </a:rPr>
              <a:t>&lt;</a:t>
            </a:r>
            <a:r>
              <a:rPr lang="en-US" sz="2000" dirty="0">
                <a:latin typeface="Verdana" pitchFamily="34" charset="0"/>
                <a:ea typeface="Verdana" pitchFamily="34" charset="0"/>
                <a:cs typeface="Verdana" pitchFamily="34" charset="0"/>
              </a:rPr>
              <a:t> 24” (610mm)</a:t>
            </a:r>
          </a:p>
          <a:p>
            <a:pPr lvl="1">
              <a:buBlip>
                <a:blip r:embed="rId3"/>
              </a:buBlip>
            </a:pPr>
            <a:endParaRPr lang="en-US" sz="2000"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Transverse flue space- space between rows of storage parallel to direction of loading</a:t>
            </a:r>
          </a:p>
          <a:p>
            <a:pPr>
              <a:buBlip>
                <a:blip r:embed="rId3"/>
              </a:buBlip>
            </a:pPr>
            <a:endParaRPr lang="en-US" dirty="0">
              <a:latin typeface="Verdana" pitchFamily="34" charset="0"/>
              <a:ea typeface="Verdana" pitchFamily="34" charset="0"/>
              <a:cs typeface="Verdana" pitchFamily="34" charset="0"/>
            </a:endParaRPr>
          </a:p>
          <a:p>
            <a:r>
              <a:rPr lang="en-US" sz="2400" dirty="0">
                <a:latin typeface="Verdana" pitchFamily="34" charset="0"/>
                <a:ea typeface="Verdana" pitchFamily="34" charset="0"/>
                <a:cs typeface="Verdana" pitchFamily="34" charset="0"/>
              </a:rPr>
              <a:t>Face sprinklers- standard sprinklers located in transverse flue spaces along aisles or in the rack</a:t>
            </a:r>
          </a:p>
          <a:p>
            <a:pPr marL="800100" lvl="1" indent="-342900">
              <a:buFont typeface="Symbol" panose="05050102010706020507" pitchFamily="18" charset="2"/>
              <a:buChar char="-"/>
            </a:pPr>
            <a:r>
              <a:rPr lang="en-US" sz="2000" dirty="0">
                <a:latin typeface="Verdana" pitchFamily="34" charset="0"/>
                <a:ea typeface="Verdana" pitchFamily="34" charset="0"/>
                <a:cs typeface="Verdana" pitchFamily="34" charset="0"/>
              </a:rPr>
              <a:t>Within 18” (0.46m)of the aisle face of the storage</a:t>
            </a:r>
          </a:p>
          <a:p>
            <a:pPr marL="800100" lvl="1" indent="-342900">
              <a:buFont typeface="Symbol" panose="05050102010706020507" pitchFamily="18" charset="2"/>
              <a:buChar char="-"/>
            </a:pPr>
            <a:r>
              <a:rPr lang="en-US" sz="2000" dirty="0">
                <a:latin typeface="Verdana" pitchFamily="34" charset="0"/>
                <a:ea typeface="Verdana" pitchFamily="34" charset="0"/>
                <a:cs typeface="Verdana" pitchFamily="34" charset="0"/>
              </a:rPr>
              <a:t>Used to prevent vertical fire travel on the face of the storage</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FLUES"/>
          <p:cNvPicPr>
            <a:picLocks noChangeAspect="1" noChangeArrowheads="1"/>
          </p:cNvPicPr>
          <p:nvPr/>
        </p:nvPicPr>
        <p:blipFill>
          <a:blip r:embed="rId3" cstate="print"/>
          <a:srcRect/>
          <a:stretch>
            <a:fillRect/>
          </a:stretch>
        </p:blipFill>
        <p:spPr bwMode="auto">
          <a:xfrm>
            <a:off x="580576" y="144223"/>
            <a:ext cx="8062222" cy="6281978"/>
          </a:xfrm>
          <a:prstGeom prst="rect">
            <a:avLst/>
          </a:prstGeom>
          <a:noFill/>
          <a:ln w="9525">
            <a:noFill/>
            <a:miter lim="800000"/>
            <a:headEnd/>
            <a:tailEnd/>
          </a:ln>
        </p:spPr>
      </p:pic>
      <p:pic>
        <p:nvPicPr>
          <p:cNvPr id="4" name="Picture 3" descr="http://rrdocs.nfpa.org/rrserver/logo.gif"/>
          <p:cNvPicPr/>
          <p:nvPr/>
        </p:nvPicPr>
        <p:blipFill>
          <a:blip r:embed="rId4" cstate="print"/>
          <a:srcRect/>
          <a:stretch>
            <a:fillRect/>
          </a:stretch>
        </p:blipFill>
        <p:spPr bwMode="auto">
          <a:xfrm>
            <a:off x="8142968" y="5475513"/>
            <a:ext cx="666750" cy="66675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r>
              <a:rPr lang="en-US" dirty="0"/>
              <a:t>© National Fire Sprinkler Association - 2010</a:t>
            </a:r>
          </a:p>
        </p:txBody>
      </p:sp>
      <p:sp>
        <p:nvSpPr>
          <p:cNvPr id="7" name="TextBox 6"/>
          <p:cNvSpPr txBox="1"/>
          <p:nvPr/>
        </p:nvSpPr>
        <p:spPr>
          <a:xfrm>
            <a:off x="685800" y="2590800"/>
            <a:ext cx="7177314" cy="1077218"/>
          </a:xfrm>
          <a:prstGeom prst="rect">
            <a:avLst/>
          </a:prstGeom>
          <a:noFill/>
        </p:spPr>
        <p:txBody>
          <a:bodyPr wrap="square" rtlCol="0">
            <a:spAutoFit/>
          </a:bodyPr>
          <a:lstStyle/>
          <a:p>
            <a:pPr algn="ctr"/>
            <a:r>
              <a:rPr lang="en-US" sz="3200" dirty="0">
                <a:latin typeface="Verdana" pitchFamily="34" charset="0"/>
                <a:ea typeface="Verdana" pitchFamily="34" charset="0"/>
                <a:cs typeface="Verdana" pitchFamily="34" charset="0"/>
              </a:rPr>
              <a:t>Rules Specific to Rack Storage of Class I-IV Commodities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 L&amp;D Template PP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New L&amp;D Template PPT" id="{6279E2E2-E960-4C53-8081-D77D2392C840}" vid="{4C8E85A9-FA06-4E48-81CF-10068804664B}"/>
    </a:ext>
  </a:extLst>
</a:theme>
</file>

<file path=ppt/theme/theme2.xml><?xml version="1.0" encoding="utf-8"?>
<a:theme xmlns:a="http://schemas.openxmlformats.org/drawingml/2006/main" name="1_New L&amp;D Template PP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New L&amp;D Template PPT" id="{6279E2E2-E960-4C53-8081-D77D2392C840}" vid="{4C8E85A9-FA06-4E48-81CF-1006880466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TotalTime>
  <Words>17555</Words>
  <Application>Microsoft Office PowerPoint</Application>
  <PresentationFormat>On-screen Show (4:3)</PresentationFormat>
  <Paragraphs>2594</Paragraphs>
  <Slides>206</Slides>
  <Notes>174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206</vt:i4>
      </vt:variant>
    </vt:vector>
  </HeadingPairs>
  <TitlesOfParts>
    <vt:vector size="219" baseType="lpstr">
      <vt:lpstr>Arial</vt:lpstr>
      <vt:lpstr>Calibri</vt:lpstr>
      <vt:lpstr>Calibri Light</vt:lpstr>
      <vt:lpstr>Corbel</vt:lpstr>
      <vt:lpstr>Montserrat</vt:lpstr>
      <vt:lpstr>Roboto</vt:lpstr>
      <vt:lpstr>Segoe UI</vt:lpstr>
      <vt:lpstr>Symbol</vt:lpstr>
      <vt:lpstr>Verdana</vt:lpstr>
      <vt:lpstr>Wingdings</vt:lpstr>
      <vt:lpstr>Wingdings 2</vt:lpstr>
      <vt:lpstr>New L&amp;D Template PPT</vt:lpstr>
      <vt:lpstr>1_New L&amp;D Template PPT</vt:lpstr>
      <vt:lpstr>Sprinkler protection for rack storage occupancies</vt:lpstr>
      <vt:lpstr>Copyright</vt:lpstr>
      <vt:lpstr>PowerPoint Presentation</vt:lpstr>
      <vt:lpstr>Table of Contents</vt:lpstr>
      <vt:lpstr>Table of Contents </vt:lpstr>
      <vt:lpstr>Module 1</vt:lpstr>
      <vt:lpstr>Commodity Classification </vt:lpstr>
      <vt:lpstr>What is the Commodity?</vt:lpstr>
      <vt:lpstr>Commodity Classification </vt:lpstr>
      <vt:lpstr>FACTORS AFFECTING COMMODITY CLASSIFICATION</vt:lpstr>
      <vt:lpstr>Commodity classifications</vt:lpstr>
      <vt:lpstr>CLASS  1  COMMODITY</vt:lpstr>
      <vt:lpstr>CLASS  1  COMMODITIES</vt:lpstr>
      <vt:lpstr>FM Global’s Benchmark for Class I Commodity </vt:lpstr>
      <vt:lpstr>CLASS  II  COMMODITY (same as Class I, but in more substantial packaging)</vt:lpstr>
      <vt:lpstr>CLASS  II  COMMODITIES</vt:lpstr>
      <vt:lpstr>FM Global’s Benchmark for Class II Commodity  </vt:lpstr>
      <vt:lpstr>CLASS  III  COMMODITY</vt:lpstr>
      <vt:lpstr>CLASS  III  COMMODITIES</vt:lpstr>
      <vt:lpstr>PowerPoint Presentation</vt:lpstr>
      <vt:lpstr>PowerPoint Presentation</vt:lpstr>
      <vt:lpstr>CLASS  IV  COMMODITY</vt:lpstr>
      <vt:lpstr>CLASS  IV  COMMODITIES</vt:lpstr>
      <vt:lpstr>FM Global’s Benchmark for Class IV Commodity  </vt:lpstr>
      <vt:lpstr>PLASTICS  CLASSIFICATIONS</vt:lpstr>
      <vt:lpstr>Original Benchmarks </vt:lpstr>
      <vt:lpstr>Commodity Classification </vt:lpstr>
      <vt:lpstr>GROUP  C  PLASTICS Design  for  Class  III  Commodity</vt:lpstr>
      <vt:lpstr>GROUP  B  PLASTIC Class  IV  Commodity</vt:lpstr>
      <vt:lpstr>GROUP  A  PLASTIC (Free  Flowing  Design  for  Class  IV  Commodity)</vt:lpstr>
      <vt:lpstr>FM Global’s Benchmark for Group A Plastic Commodity </vt:lpstr>
      <vt:lpstr>Under two conditions, Group A plastics can be treated as Class IV </vt:lpstr>
      <vt:lpstr>PowerPoint Presentation</vt:lpstr>
      <vt:lpstr>Under two conditions, Group A plastics can be treated as Class IV</vt:lpstr>
      <vt:lpstr>What if I don’t know its classification</vt:lpstr>
      <vt:lpstr>PowerPoint Presentation</vt:lpstr>
      <vt:lpstr>Fire Products Collector</vt:lpstr>
      <vt:lpstr>Convective Heat Release Rate (in thousands of BTU’s/ft2/min)</vt:lpstr>
      <vt:lpstr>Generic FMRC Benchmark Commodities</vt:lpstr>
      <vt:lpstr>Mixed Commodities</vt:lpstr>
      <vt:lpstr>Mixed Commodities - Randomly Spaced Option</vt:lpstr>
      <vt:lpstr>Plastic Pallets</vt:lpstr>
      <vt:lpstr>Plastic Pallets</vt:lpstr>
      <vt:lpstr>Plastic Pallets</vt:lpstr>
      <vt:lpstr>Exercise Commodity Classification</vt:lpstr>
      <vt:lpstr>Module 2</vt:lpstr>
      <vt:lpstr>PowerPoint Presentation</vt:lpstr>
      <vt:lpstr>PowerPoint Presentation</vt:lpstr>
      <vt:lpstr>Carton Record Storage</vt:lpstr>
      <vt:lpstr>Catwalk</vt:lpstr>
      <vt:lpstr>PowerPoint Presentation</vt:lpstr>
      <vt:lpstr>Compact Storage</vt:lpstr>
      <vt:lpstr>Compact Storage (Mobile Shelves)</vt:lpstr>
      <vt:lpstr>PowerPoint Presentation</vt:lpstr>
      <vt:lpstr>Encapsulation</vt:lpstr>
      <vt:lpstr>PowerPoint Presentation</vt:lpstr>
      <vt:lpstr>PowerPoint Presentation</vt:lpstr>
      <vt:lpstr>MISCELLANEOUS STORAGE </vt:lpstr>
      <vt:lpstr>PowerPoint Presentation</vt:lpstr>
      <vt:lpstr>PowerPoint Presentation</vt:lpstr>
      <vt:lpstr>PowerPoint Presentation</vt:lpstr>
      <vt:lpstr>PowerPoint Presentation</vt:lpstr>
      <vt:lpstr>PowerPoint Presentation</vt:lpstr>
      <vt:lpstr>Storage Occupancies and Clearance to Ceilings with Insulation</vt:lpstr>
      <vt:lpstr>PowerPoint Presentation</vt:lpstr>
      <vt:lpstr>PowerPoint Presentation</vt:lpstr>
      <vt:lpstr>High Volume Low Speed(HVLS) Fans</vt:lpstr>
      <vt:lpstr>PowerPoint Presentation</vt:lpstr>
      <vt:lpstr>PowerPoint Presentation</vt:lpstr>
      <vt:lpstr>PowerPoint Presentation</vt:lpstr>
      <vt:lpstr>GENERAL RULES FOR ALL STORAGE </vt:lpstr>
      <vt:lpstr>PowerPoint Presentation</vt:lpstr>
      <vt:lpstr>Hose Stream Demand and Water Supply Duration</vt:lpstr>
      <vt:lpstr>PowerPoint Presentation</vt:lpstr>
      <vt:lpstr>PowerPoint Presentation</vt:lpstr>
      <vt:lpstr>PowerPoint Presentation</vt:lpstr>
      <vt:lpstr>PowerPoint Presentation</vt:lpstr>
      <vt:lpstr>Typical Cutoff Room for Plastic Pallet Storage</vt:lpstr>
      <vt:lpstr>PowerPoint Presentation</vt:lpstr>
      <vt:lpstr>PowerPoint Presentation</vt:lpstr>
      <vt:lpstr>PowerPoint Presentation</vt:lpstr>
      <vt:lpstr>Module 3</vt:lpstr>
      <vt:lpstr>PowerPoint Presentation</vt:lpstr>
      <vt:lpstr>PowerPoint Presentation</vt:lpstr>
      <vt:lpstr>PowerPoint Presentation</vt:lpstr>
      <vt:lpstr>PowerPoint Presentation</vt:lpstr>
      <vt:lpstr>PowerPoint Presentation</vt:lpstr>
      <vt:lpstr>PowerPoint Presentation</vt:lpstr>
      <vt:lpstr>Moveable &amp; Portable Racks</vt:lpstr>
      <vt:lpstr>Rack Shelf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SPECIFIC TO RACK STORAGE I-IV COMMODITIES</vt:lpstr>
      <vt:lpstr>RULES SPECIFIC TO RACK STORAGE I-IV COMMODITIES</vt:lpstr>
      <vt:lpstr>RULES SPECIFIC TO RACK STORAGE I-IV COMMODITIES</vt:lpstr>
      <vt:lpstr>RULES SPECIFIC TO RACK STORAGE I-IV COMMODITIES</vt:lpstr>
      <vt:lpstr>RULES SPECIFIC TO RACK STORAGE I-IV COMMODITIES </vt:lpstr>
      <vt:lpstr>RULES SPECIFIC TO RACK STORAGE I-IV COMMODITIES </vt:lpstr>
      <vt:lpstr>RULES SPECIFIC TO RACK STORAGE I-IV COMMODITIES </vt:lpstr>
      <vt:lpstr>RULES SPECIFIC TO RACK STORAGE I-IV COMMODITIES </vt:lpstr>
      <vt:lpstr>RULES SPECIFIC TO RACK STORAGE I-IV COMMODITIES </vt:lpstr>
      <vt:lpstr>RULES SPECIFIC TO RACK STORAGE I-IV COMMODITIES STANDARD SPRAY SPRINKLERS </vt:lpstr>
      <vt:lpstr>RULES SPECIFIC TO RACK STORAGE I-IV COMMODITIES STANDARD SPRAY SPRINKLERS  </vt:lpstr>
      <vt:lpstr>RULES SPECIFIC TO RACK STORAGE I-IV COMMODITIES STANDARD SPRAY SPRINKLERS </vt:lpstr>
      <vt:lpstr>RULES SPECIFIC TO RACK STORAGE I-IV COMMODITIES STANDARD SPRAY SPRINKLERS </vt:lpstr>
      <vt:lpstr>RULES SPECIFIC TO RACK STORAGE I-IV COMMODITIES STANDARD SPRAY SPRINKLERS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SPECIFIC TO RACK STORAGE I-IV COMMODITIES ESFR SPRINKLERS    </vt:lpstr>
      <vt:lpstr>PowerPoint Presentation</vt:lpstr>
      <vt:lpstr>PowerPoint Presentation</vt:lpstr>
      <vt:lpstr>PowerPoint Presentation</vt:lpstr>
      <vt:lpstr>Problem</vt:lpstr>
      <vt:lpstr>Problem</vt:lpstr>
      <vt:lpstr>RULES SPECIFIC TO RACK STORAGE I-IV COMMODITIES </vt:lpstr>
      <vt:lpstr>RULES SPECIFIC TO RACK STORAGE I-IV COMMODITIES STANDARD SPRAY SPRINKLERS</vt:lpstr>
      <vt:lpstr>PowerPoint Presentation</vt:lpstr>
      <vt:lpstr>PowerPoint Presentation</vt:lpstr>
      <vt:lpstr>PowerPoint Presentation</vt:lpstr>
      <vt:lpstr>PowerPoint Presentation</vt:lpstr>
      <vt:lpstr>PowerPoint Presentation</vt:lpstr>
      <vt:lpstr>PowerPoint Presentation</vt:lpstr>
      <vt:lpstr>Problem</vt:lpstr>
      <vt:lpstr>Rack Storage Example</vt:lpstr>
      <vt:lpstr>Rack Storage Example</vt:lpstr>
      <vt:lpstr>Level 1 – 5 feet (1.5 m)</vt:lpstr>
      <vt:lpstr>Level 2 – 10 feet (3 m)</vt:lpstr>
      <vt:lpstr>Level 3 – 15 feet (4.5 m)</vt:lpstr>
      <vt:lpstr>Level 4 – 20 feet (6.1 m)</vt:lpstr>
      <vt:lpstr>Level 5 – 25 feet (7.6 m)</vt:lpstr>
      <vt:lpstr>Level A – 30 feet (9.1 m)</vt:lpstr>
      <vt:lpstr>Level B – 35 feet (10.7 m)</vt:lpstr>
      <vt:lpstr>Level C – 40 feet (12.2 m)</vt:lpstr>
      <vt:lpstr>Level D – 45 feet (13.7 m)</vt:lpstr>
      <vt:lpstr>Level E – 50 feet (15.2 m)</vt:lpstr>
      <vt:lpstr>Level F – 55 feet (16.8 m)</vt:lpstr>
      <vt:lpstr>Level G – 60 feet (18.3 m)</vt:lpstr>
      <vt:lpstr>Level H – 65 feet (19.8 m)</vt:lpstr>
      <vt:lpstr>All the layers from the top…</vt:lpstr>
      <vt:lpstr>PowerPoint Presentation</vt:lpstr>
      <vt:lpstr>Plastic Decision Tree for Rack Storage corrected</vt:lpstr>
      <vt:lpstr>Notes to Decision Tree</vt:lpstr>
      <vt:lpstr>RULES SPECIFIC TO RACK STORAGE    GROUP A PLASTIC </vt:lpstr>
      <vt:lpstr>RULES SPECIFIC TO RACK STORAGE    GROUP A PLASTIC </vt:lpstr>
      <vt:lpstr>RULES SPECIFIC TO RACK STORAGE    GROUP A PLASTIC</vt:lpstr>
      <vt:lpstr>RULES SPECIFIC TO RACK STORAGE    GROUP A PLASTIC</vt:lpstr>
      <vt:lpstr>RULES SPECIFIC TO RACK STORAGE    GROUP A PLASTIC</vt:lpstr>
      <vt:lpstr>RULES SPECIFIC TO RACK STORAGE    GROUP A PLASTIC</vt:lpstr>
      <vt:lpstr>RULES SPECIFIC TO RACK STORAGE    GROUP A PLASTIC</vt:lpstr>
      <vt:lpstr>RULES SPECIFIC TO RACK STORAGE    GROUP A PLASTIC</vt:lpstr>
      <vt:lpstr>RULES SPECIFIC TO RACK STORAGE    GROUP A PLASTIC</vt:lpstr>
      <vt:lpstr>RULES SPECIFIC TO RACK STORAGE GROUP A PLASTIC STANDARD SPRAY SPRINKLERS </vt:lpstr>
      <vt:lpstr>PowerPoint Presentation</vt:lpstr>
      <vt:lpstr>PowerPoint Presentation</vt:lpstr>
      <vt:lpstr>RULES SPECIFIC TO RACK STORAGE GROUP A PLASTIC STANDARD SPRAY SPRINKLERS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Problem</vt:lpstr>
      <vt:lpstr>RULES SPECIFIC TO RACK STORAGE    GROUP A PLASTIC</vt:lpstr>
      <vt:lpstr>PowerPoint Presentation</vt:lpstr>
      <vt:lpstr>RULES SPECIFIC TO RACK STORAGE GROUP A PLASTIC STANDARD SPRAY SPRINKLERS  (standard spray sprinklers)</vt:lpstr>
      <vt:lpstr> RULES SPECIFIC TO RACK STORAGE GROUP A PLASTIC STANDARD SPRAY SPRINKLERS  </vt:lpstr>
      <vt:lpstr>PowerPoint Presentation</vt:lpstr>
      <vt:lpstr>PowerPoint Presentation</vt:lpstr>
      <vt:lpstr>PowerPoint Presentation</vt:lpstr>
      <vt:lpstr>Example Problem</vt:lpstr>
      <vt:lpstr>Module 4</vt:lpstr>
      <vt:lpstr>SPECIAL DESIGNS OF STORAGE</vt:lpstr>
      <vt:lpstr>Plastic Motor Vehicle Components </vt:lpstr>
      <vt:lpstr>RETAIL FIRE RESEARCH COALITION</vt:lpstr>
      <vt:lpstr>PowerPoint Presentation</vt:lpstr>
      <vt:lpstr>PowerPoint Presentation</vt:lpstr>
      <vt:lpstr>Cartoned Record Storage With Catwalk Access (20.5)</vt:lpstr>
      <vt:lpstr>20.5 Carton Records Storage</vt:lpstr>
      <vt:lpstr>Ceiling Sprinkler Design Criteria for Carton Record Storage</vt:lpstr>
      <vt:lpstr>PowerPoint Presentation</vt:lpstr>
      <vt:lpstr>Compact Storage</vt:lpstr>
      <vt:lpstr>Compact Storage</vt:lpstr>
      <vt:lpstr>PowerPoint Presentation</vt:lpstr>
      <vt:lpstr>20.7 Fixed High Bay Record Storage</vt:lpstr>
      <vt:lpstr>High-Bay Record Storage (mobile) (20.7)</vt:lpstr>
      <vt:lpstr>High-Bay Record Storage</vt:lpstr>
      <vt:lpstr>Chapter 21 </vt:lpstr>
      <vt:lpstr>Chapter 21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JohnC</dc:creator>
  <cp:lastModifiedBy>Dani Francis</cp:lastModifiedBy>
  <cp:revision>55</cp:revision>
  <cp:lastPrinted>2021-11-10T18:39:29Z</cp:lastPrinted>
  <dcterms:created xsi:type="dcterms:W3CDTF">2011-11-29T23:48:11Z</dcterms:created>
  <dcterms:modified xsi:type="dcterms:W3CDTF">2022-02-24T19:52:57Z</dcterms:modified>
</cp:coreProperties>
</file>